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96.xml" ContentType="application/vnd.openxmlformats-officedocument.presentationml.notesSlide+xml"/>
  <Override PartName="/ppt/notesSlides/notesSlide97.xml" ContentType="application/vnd.openxmlformats-officedocument.presentationml.notesSlide+xml"/>
  <Override PartName="/ppt/notesSlides/notesSlide98.xml" ContentType="application/vnd.openxmlformats-officedocument.presentationml.notesSlide+xml"/>
  <Override PartName="/ppt/notesSlides/notesSlide99.xml" ContentType="application/vnd.openxmlformats-officedocument.presentationml.notesSlide+xml"/>
  <Override PartName="/ppt/notesSlides/notesSlide100.xml" ContentType="application/vnd.openxmlformats-officedocument.presentationml.notesSlide+xml"/>
  <Override PartName="/ppt/notesSlides/notesSlide101.xml" ContentType="application/vnd.openxmlformats-officedocument.presentationml.notesSlide+xml"/>
  <Override PartName="/ppt/notesSlides/notesSlide102.xml" ContentType="application/vnd.openxmlformats-officedocument.presentationml.notesSlide+xml"/>
  <Override PartName="/ppt/notesSlides/notesSlide103.xml" ContentType="application/vnd.openxmlformats-officedocument.presentationml.notesSlide+xml"/>
  <Override PartName="/ppt/notesSlides/notesSlide104.xml" ContentType="application/vnd.openxmlformats-officedocument.presentationml.notesSlide+xml"/>
  <Override PartName="/ppt/notesSlides/notesSlide105.xml" ContentType="application/vnd.openxmlformats-officedocument.presentationml.notesSlide+xml"/>
  <Override PartName="/ppt/notesSlides/notesSlide106.xml" ContentType="application/vnd.openxmlformats-officedocument.presentationml.notesSlide+xml"/>
  <Override PartName="/ppt/notesSlides/notesSlide107.xml" ContentType="application/vnd.openxmlformats-officedocument.presentationml.notesSlide+xml"/>
  <Override PartName="/ppt/notesSlides/notesSlide108.xml" ContentType="application/vnd.openxmlformats-officedocument.presentationml.notesSlide+xml"/>
  <Override PartName="/ppt/notesSlides/notesSlide109.xml" ContentType="application/vnd.openxmlformats-officedocument.presentationml.notesSlide+xml"/>
  <Override PartName="/ppt/notesSlides/notesSlide110.xml" ContentType="application/vnd.openxmlformats-officedocument.presentationml.notesSlide+xml"/>
  <Override PartName="/ppt/notesSlides/notesSlide111.xml" ContentType="application/vnd.openxmlformats-officedocument.presentationml.notesSlide+xml"/>
  <Override PartName="/ppt/notesSlides/notesSlide112.xml" ContentType="application/vnd.openxmlformats-officedocument.presentationml.notesSlide+xml"/>
  <Override PartName="/ppt/notesSlides/notesSlide113.xml" ContentType="application/vnd.openxmlformats-officedocument.presentationml.notesSlide+xml"/>
  <Override PartName="/ppt/notesSlides/notesSlide114.xml" ContentType="application/vnd.openxmlformats-officedocument.presentationml.notesSlide+xml"/>
  <Override PartName="/ppt/notesSlides/notesSlide115.xml" ContentType="application/vnd.openxmlformats-officedocument.presentationml.notesSlide+xml"/>
  <Override PartName="/ppt/notesSlides/notesSlide116.xml" ContentType="application/vnd.openxmlformats-officedocument.presentationml.notesSlide+xml"/>
  <Override PartName="/ppt/notesSlides/notesSlide117.xml" ContentType="application/vnd.openxmlformats-officedocument.presentationml.notesSlide+xml"/>
  <Override PartName="/ppt/notesSlides/notesSlide118.xml" ContentType="application/vnd.openxmlformats-officedocument.presentationml.notesSlide+xml"/>
  <Override PartName="/ppt/notesSlides/notesSlide119.xml" ContentType="application/vnd.openxmlformats-officedocument.presentationml.notesSlide+xml"/>
  <Override PartName="/ppt/notesSlides/notesSlide120.xml" ContentType="application/vnd.openxmlformats-officedocument.presentationml.notesSlide+xml"/>
  <Override PartName="/ppt/notesSlides/notesSlide121.xml" ContentType="application/vnd.openxmlformats-officedocument.presentationml.notesSlide+xml"/>
  <Override PartName="/ppt/notesSlides/notesSlide122.xml" ContentType="application/vnd.openxmlformats-officedocument.presentationml.notesSlide+xml"/>
  <Override PartName="/ppt/notesSlides/notesSlide123.xml" ContentType="application/vnd.openxmlformats-officedocument.presentationml.notesSlide+xml"/>
  <Override PartName="/ppt/notesSlides/notesSlide124.xml" ContentType="application/vnd.openxmlformats-officedocument.presentationml.notesSlide+xml"/>
  <Override PartName="/ppt/notesSlides/notesSlide125.xml" ContentType="application/vnd.openxmlformats-officedocument.presentationml.notesSlide+xml"/>
  <Override PartName="/ppt/notesSlides/notesSlide126.xml" ContentType="application/vnd.openxmlformats-officedocument.presentationml.notesSlide+xml"/>
  <Override PartName="/ppt/notesSlides/notesSlide127.xml" ContentType="application/vnd.openxmlformats-officedocument.presentationml.notesSlide+xml"/>
  <Override PartName="/ppt/notesSlides/notesSlide128.xml" ContentType="application/vnd.openxmlformats-officedocument.presentationml.notesSlide+xml"/>
  <Override PartName="/ppt/notesSlides/notesSlide129.xml" ContentType="application/vnd.openxmlformats-officedocument.presentationml.notesSlide+xml"/>
  <Override PartName="/ppt/notesSlides/notesSlide130.xml" ContentType="application/vnd.openxmlformats-officedocument.presentationml.notesSlide+xml"/>
  <Override PartName="/ppt/notesSlides/notesSlide131.xml" ContentType="application/vnd.openxmlformats-officedocument.presentationml.notesSlide+xml"/>
  <Override PartName="/ppt/notesSlides/notesSlide132.xml" ContentType="application/vnd.openxmlformats-officedocument.presentationml.notesSlide+xml"/>
  <Override PartName="/ppt/notesSlides/notesSlide133.xml" ContentType="application/vnd.openxmlformats-officedocument.presentationml.notesSlide+xml"/>
  <Override PartName="/ppt/notesSlides/notesSlide134.xml" ContentType="application/vnd.openxmlformats-officedocument.presentationml.notesSlide+xml"/>
  <Override PartName="/ppt/notesSlides/notesSlide135.xml" ContentType="application/vnd.openxmlformats-officedocument.presentationml.notesSlide+xml"/>
  <Override PartName="/ppt/notesSlides/notesSlide136.xml" ContentType="application/vnd.openxmlformats-officedocument.presentationml.notesSlide+xml"/>
  <Override PartName="/ppt/notesSlides/notesSlide137.xml" ContentType="application/vnd.openxmlformats-officedocument.presentationml.notesSlide+xml"/>
  <Override PartName="/ppt/notesSlides/notesSlide138.xml" ContentType="application/vnd.openxmlformats-officedocument.presentationml.notesSlide+xml"/>
  <Override PartName="/ppt/notesSlides/notesSlide139.xml" ContentType="application/vnd.openxmlformats-officedocument.presentationml.notesSlide+xml"/>
  <Override PartName="/ppt/notesSlides/notesSlide140.xml" ContentType="application/vnd.openxmlformats-officedocument.presentationml.notesSlide+xml"/>
  <Override PartName="/ppt/notesSlides/notesSlide141.xml" ContentType="application/vnd.openxmlformats-officedocument.presentationml.notesSlide+xml"/>
  <Override PartName="/ppt/notesSlides/notesSlide142.xml" ContentType="application/vnd.openxmlformats-officedocument.presentationml.notesSlide+xml"/>
  <Override PartName="/ppt/notesSlides/notesSlide143.xml" ContentType="application/vnd.openxmlformats-officedocument.presentationml.notesSlide+xml"/>
  <Override PartName="/ppt/notesSlides/notesSlide144.xml" ContentType="application/vnd.openxmlformats-officedocument.presentationml.notesSlide+xml"/>
  <Override PartName="/ppt/notesSlides/notesSlide145.xml" ContentType="application/vnd.openxmlformats-officedocument.presentationml.notesSlide+xml"/>
  <Override PartName="/ppt/notesSlides/notesSlide146.xml" ContentType="application/vnd.openxmlformats-officedocument.presentationml.notesSlide+xml"/>
  <Override PartName="/ppt/notesSlides/notesSlide147.xml" ContentType="application/vnd.openxmlformats-officedocument.presentationml.notesSlide+xml"/>
  <Override PartName="/ppt/notesSlides/notesSlide148.xml" ContentType="application/vnd.openxmlformats-officedocument.presentationml.notesSlide+xml"/>
  <Override PartName="/ppt/notesSlides/notesSlide149.xml" ContentType="application/vnd.openxmlformats-officedocument.presentationml.notesSlide+xml"/>
  <Override PartName="/ppt/notesSlides/notesSlide150.xml" ContentType="application/vnd.openxmlformats-officedocument.presentationml.notesSlide+xml"/>
  <Override PartName="/ppt/notesSlides/notesSlide151.xml" ContentType="application/vnd.openxmlformats-officedocument.presentationml.notesSlide+xml"/>
  <Override PartName="/ppt/notesSlides/notesSlide152.xml" ContentType="application/vnd.openxmlformats-officedocument.presentationml.notesSlide+xml"/>
  <Override PartName="/ppt/notesSlides/notesSlide153.xml" ContentType="application/vnd.openxmlformats-officedocument.presentationml.notesSlide+xml"/>
  <Override PartName="/ppt/notesSlides/notesSlide154.xml" ContentType="application/vnd.openxmlformats-officedocument.presentationml.notesSlide+xml"/>
  <Override PartName="/ppt/notesSlides/notesSlide155.xml" ContentType="application/vnd.openxmlformats-officedocument.presentationml.notesSlide+xml"/>
  <Override PartName="/ppt/notesSlides/notesSlide156.xml" ContentType="application/vnd.openxmlformats-officedocument.presentationml.notesSlide+xml"/>
  <Override PartName="/ppt/notesSlides/notesSlide157.xml" ContentType="application/vnd.openxmlformats-officedocument.presentationml.notesSlide+xml"/>
  <Override PartName="/ppt/notesSlides/notesSlide158.xml" ContentType="application/vnd.openxmlformats-officedocument.presentationml.notesSlide+xml"/>
  <Override PartName="/ppt/notesSlides/notesSlide159.xml" ContentType="application/vnd.openxmlformats-officedocument.presentationml.notesSlide+xml"/>
  <Override PartName="/ppt/notesSlides/notesSlide160.xml" ContentType="application/vnd.openxmlformats-officedocument.presentationml.notesSlide+xml"/>
  <Override PartName="/ppt/notesSlides/notesSlide161.xml" ContentType="application/vnd.openxmlformats-officedocument.presentationml.notesSlide+xml"/>
  <Override PartName="/ppt/notesSlides/notesSlide162.xml" ContentType="application/vnd.openxmlformats-officedocument.presentationml.notesSlide+xml"/>
  <Override PartName="/ppt/notesSlides/notesSlide163.xml" ContentType="application/vnd.openxmlformats-officedocument.presentationml.notesSlide+xml"/>
  <Override PartName="/ppt/notesSlides/notesSlide164.xml" ContentType="application/vnd.openxmlformats-officedocument.presentationml.notesSlide+xml"/>
  <Override PartName="/ppt/notesSlides/notesSlide165.xml" ContentType="application/vnd.openxmlformats-officedocument.presentationml.notesSlide+xml"/>
  <Override PartName="/ppt/notesSlides/notesSlide166.xml" ContentType="application/vnd.openxmlformats-officedocument.presentationml.notesSlide+xml"/>
  <Override PartName="/ppt/notesSlides/notesSlide167.xml" ContentType="application/vnd.openxmlformats-officedocument.presentationml.notesSlide+xml"/>
  <Override PartName="/ppt/notesSlides/notesSlide16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68" r:id="rId5"/>
  </p:sldMasterIdLst>
  <p:notesMasterIdLst>
    <p:notesMasterId r:id="rId174"/>
  </p:notesMasterIdLst>
  <p:handoutMasterIdLst>
    <p:handoutMasterId r:id="rId175"/>
  </p:handoutMasterIdLst>
  <p:sldIdLst>
    <p:sldId id="302" r:id="rId6"/>
    <p:sldId id="1373" r:id="rId7"/>
    <p:sldId id="876" r:id="rId8"/>
    <p:sldId id="1151" r:id="rId9"/>
    <p:sldId id="346" r:id="rId10"/>
    <p:sldId id="1247" r:id="rId11"/>
    <p:sldId id="1339" r:id="rId12"/>
    <p:sldId id="348" r:id="rId13"/>
    <p:sldId id="349" r:id="rId14"/>
    <p:sldId id="1400" r:id="rId15"/>
    <p:sldId id="1401" r:id="rId16"/>
    <p:sldId id="1402" r:id="rId17"/>
    <p:sldId id="1403" r:id="rId18"/>
    <p:sldId id="354" r:id="rId19"/>
    <p:sldId id="355" r:id="rId20"/>
    <p:sldId id="356" r:id="rId21"/>
    <p:sldId id="357" r:id="rId22"/>
    <p:sldId id="358" r:id="rId23"/>
    <p:sldId id="1152" r:id="rId24"/>
    <p:sldId id="1101" r:id="rId25"/>
    <p:sldId id="1249" r:id="rId26"/>
    <p:sldId id="1284" r:id="rId27"/>
    <p:sldId id="1428" r:id="rId28"/>
    <p:sldId id="1329" r:id="rId29"/>
    <p:sldId id="1518" r:id="rId30"/>
    <p:sldId id="1519" r:id="rId31"/>
    <p:sldId id="1335" r:id="rId32"/>
    <p:sldId id="1336" r:id="rId33"/>
    <p:sldId id="1374" r:id="rId34"/>
    <p:sldId id="1375" r:id="rId35"/>
    <p:sldId id="1376" r:id="rId36"/>
    <p:sldId id="1377" r:id="rId37"/>
    <p:sldId id="1378" r:id="rId38"/>
    <p:sldId id="1379" r:id="rId39"/>
    <p:sldId id="1380" r:id="rId40"/>
    <p:sldId id="1381" r:id="rId41"/>
    <p:sldId id="1382" r:id="rId42"/>
    <p:sldId id="1383" r:id="rId43"/>
    <p:sldId id="1384" r:id="rId44"/>
    <p:sldId id="1385" r:id="rId45"/>
    <p:sldId id="1386" r:id="rId46"/>
    <p:sldId id="1387" r:id="rId47"/>
    <p:sldId id="1388" r:id="rId48"/>
    <p:sldId id="1389" r:id="rId49"/>
    <p:sldId id="1390" r:id="rId50"/>
    <p:sldId id="1391" r:id="rId51"/>
    <p:sldId id="1392" r:id="rId52"/>
    <p:sldId id="1393" r:id="rId53"/>
    <p:sldId id="1394" r:id="rId54"/>
    <p:sldId id="1395" r:id="rId55"/>
    <p:sldId id="1396" r:id="rId56"/>
    <p:sldId id="1397" r:id="rId57"/>
    <p:sldId id="1398" r:id="rId58"/>
    <p:sldId id="1404" r:id="rId59"/>
    <p:sldId id="1405" r:id="rId60"/>
    <p:sldId id="1406" r:id="rId61"/>
    <p:sldId id="1407" r:id="rId62"/>
    <p:sldId id="1408" r:id="rId63"/>
    <p:sldId id="1409" r:id="rId64"/>
    <p:sldId id="1410" r:id="rId65"/>
    <p:sldId id="1411" r:id="rId66"/>
    <p:sldId id="1412" r:id="rId67"/>
    <p:sldId id="1413" r:id="rId68"/>
    <p:sldId id="1414" r:id="rId69"/>
    <p:sldId id="1415" r:id="rId70"/>
    <p:sldId id="1416" r:id="rId71"/>
    <p:sldId id="1417" r:id="rId72"/>
    <p:sldId id="1418" r:id="rId73"/>
    <p:sldId id="1419" r:id="rId74"/>
    <p:sldId id="1420" r:id="rId75"/>
    <p:sldId id="1421" r:id="rId76"/>
    <p:sldId id="1422" r:id="rId77"/>
    <p:sldId id="1423" r:id="rId78"/>
    <p:sldId id="1424" r:id="rId79"/>
    <p:sldId id="1529" r:id="rId80"/>
    <p:sldId id="1426" r:id="rId81"/>
    <p:sldId id="1427" r:id="rId82"/>
    <p:sldId id="1399" r:id="rId83"/>
    <p:sldId id="1429" r:id="rId84"/>
    <p:sldId id="1430" r:id="rId85"/>
    <p:sldId id="1431" r:id="rId86"/>
    <p:sldId id="1432" r:id="rId87"/>
    <p:sldId id="1433" r:id="rId88"/>
    <p:sldId id="1434" r:id="rId89"/>
    <p:sldId id="1443" r:id="rId90"/>
    <p:sldId id="1435" r:id="rId91"/>
    <p:sldId id="1442" r:id="rId92"/>
    <p:sldId id="1445" r:id="rId93"/>
    <p:sldId id="1446" r:id="rId94"/>
    <p:sldId id="1447" r:id="rId95"/>
    <p:sldId id="1448" r:id="rId96"/>
    <p:sldId id="1449" r:id="rId97"/>
    <p:sldId id="1450" r:id="rId98"/>
    <p:sldId id="1451" r:id="rId99"/>
    <p:sldId id="1452" r:id="rId100"/>
    <p:sldId id="1455" r:id="rId101"/>
    <p:sldId id="1456" r:id="rId102"/>
    <p:sldId id="1453" r:id="rId103"/>
    <p:sldId id="1454" r:id="rId104"/>
    <p:sldId id="1457" r:id="rId105"/>
    <p:sldId id="1458" r:id="rId106"/>
    <p:sldId id="1459" r:id="rId107"/>
    <p:sldId id="1460" r:id="rId108"/>
    <p:sldId id="1461" r:id="rId109"/>
    <p:sldId id="1462" r:id="rId110"/>
    <p:sldId id="1463" r:id="rId111"/>
    <p:sldId id="1464" r:id="rId112"/>
    <p:sldId id="1465" r:id="rId113"/>
    <p:sldId id="1466" r:id="rId114"/>
    <p:sldId id="1467" r:id="rId115"/>
    <p:sldId id="1468" r:id="rId116"/>
    <p:sldId id="1469" r:id="rId117"/>
    <p:sldId id="1470" r:id="rId118"/>
    <p:sldId id="1471" r:id="rId119"/>
    <p:sldId id="1530" r:id="rId120"/>
    <p:sldId id="1473" r:id="rId121"/>
    <p:sldId id="1516" r:id="rId122"/>
    <p:sldId id="1474" r:id="rId123"/>
    <p:sldId id="1475" r:id="rId124"/>
    <p:sldId id="1476" r:id="rId125"/>
    <p:sldId id="1477" r:id="rId126"/>
    <p:sldId id="1478" r:id="rId127"/>
    <p:sldId id="1515" r:id="rId128"/>
    <p:sldId id="1479" r:id="rId129"/>
    <p:sldId id="1480" r:id="rId130"/>
    <p:sldId id="1481" r:id="rId131"/>
    <p:sldId id="1482" r:id="rId132"/>
    <p:sldId id="1483" r:id="rId133"/>
    <p:sldId id="1484" r:id="rId134"/>
    <p:sldId id="1485" r:id="rId135"/>
    <p:sldId id="1486" r:id="rId136"/>
    <p:sldId id="1487" r:id="rId137"/>
    <p:sldId id="1488" r:id="rId138"/>
    <p:sldId id="1489" r:id="rId139"/>
    <p:sldId id="1491" r:id="rId140"/>
    <p:sldId id="1492" r:id="rId141"/>
    <p:sldId id="1493" r:id="rId142"/>
    <p:sldId id="1494" r:id="rId143"/>
    <p:sldId id="1495" r:id="rId144"/>
    <p:sldId id="1496" r:id="rId145"/>
    <p:sldId id="1497" r:id="rId146"/>
    <p:sldId id="1498" r:id="rId147"/>
    <p:sldId id="1499" r:id="rId148"/>
    <p:sldId id="1500" r:id="rId149"/>
    <p:sldId id="1501" r:id="rId150"/>
    <p:sldId id="1502" r:id="rId151"/>
    <p:sldId id="1503" r:id="rId152"/>
    <p:sldId id="1504" r:id="rId153"/>
    <p:sldId id="1505" r:id="rId154"/>
    <p:sldId id="1506" r:id="rId155"/>
    <p:sldId id="1507" r:id="rId156"/>
    <p:sldId id="1508" r:id="rId157"/>
    <p:sldId id="1509" r:id="rId158"/>
    <p:sldId id="1510" r:id="rId159"/>
    <p:sldId id="1511" r:id="rId160"/>
    <p:sldId id="1512" r:id="rId161"/>
    <p:sldId id="1513" r:id="rId162"/>
    <p:sldId id="1514" r:id="rId163"/>
    <p:sldId id="1517" r:id="rId164"/>
    <p:sldId id="1520" r:id="rId165"/>
    <p:sldId id="1521" r:id="rId166"/>
    <p:sldId id="1522" r:id="rId167"/>
    <p:sldId id="1523" r:id="rId168"/>
    <p:sldId id="1524" r:id="rId169"/>
    <p:sldId id="1525" r:id="rId170"/>
    <p:sldId id="1526" r:id="rId171"/>
    <p:sldId id="1527" r:id="rId172"/>
    <p:sldId id="1528" r:id="rId173"/>
  </p:sldIdLst>
  <p:sldSz cx="9144000" cy="6858000" type="screen4x3"/>
  <p:notesSz cx="6858000" cy="9144000"/>
  <p:defaultTextStyle>
    <a:defPPr>
      <a:defRPr lang="fr-FR"/>
    </a:defPPr>
    <a:lvl1pPr algn="r" rtl="0" eaLnBrk="0" fontAlgn="base" hangingPunct="0">
      <a:spcBef>
        <a:spcPct val="0"/>
      </a:spcBef>
      <a:spcAft>
        <a:spcPct val="0"/>
      </a:spcAft>
      <a:defRPr sz="2400" kern="1200" baseline="30000">
        <a:solidFill>
          <a:schemeClr val="tx1"/>
        </a:solidFill>
        <a:latin typeface="Arial" charset="0"/>
        <a:ea typeface="ＭＳ Ｐゴシック" pitchFamily="1" charset="-128"/>
        <a:cs typeface="+mn-cs"/>
      </a:defRPr>
    </a:lvl1pPr>
    <a:lvl2pPr marL="457200" algn="r" rtl="0" eaLnBrk="0" fontAlgn="base" hangingPunct="0">
      <a:spcBef>
        <a:spcPct val="0"/>
      </a:spcBef>
      <a:spcAft>
        <a:spcPct val="0"/>
      </a:spcAft>
      <a:defRPr sz="2400" kern="1200" baseline="30000">
        <a:solidFill>
          <a:schemeClr val="tx1"/>
        </a:solidFill>
        <a:latin typeface="Arial" charset="0"/>
        <a:ea typeface="ＭＳ Ｐゴシック" pitchFamily="1" charset="-128"/>
        <a:cs typeface="+mn-cs"/>
      </a:defRPr>
    </a:lvl2pPr>
    <a:lvl3pPr marL="914400" algn="r" rtl="0" eaLnBrk="0" fontAlgn="base" hangingPunct="0">
      <a:spcBef>
        <a:spcPct val="0"/>
      </a:spcBef>
      <a:spcAft>
        <a:spcPct val="0"/>
      </a:spcAft>
      <a:defRPr sz="2400" kern="1200" baseline="30000">
        <a:solidFill>
          <a:schemeClr val="tx1"/>
        </a:solidFill>
        <a:latin typeface="Arial" charset="0"/>
        <a:ea typeface="ＭＳ Ｐゴシック" pitchFamily="1" charset="-128"/>
        <a:cs typeface="+mn-cs"/>
      </a:defRPr>
    </a:lvl3pPr>
    <a:lvl4pPr marL="1371600" algn="r" rtl="0" eaLnBrk="0" fontAlgn="base" hangingPunct="0">
      <a:spcBef>
        <a:spcPct val="0"/>
      </a:spcBef>
      <a:spcAft>
        <a:spcPct val="0"/>
      </a:spcAft>
      <a:defRPr sz="2400" kern="1200" baseline="30000">
        <a:solidFill>
          <a:schemeClr val="tx1"/>
        </a:solidFill>
        <a:latin typeface="Arial" charset="0"/>
        <a:ea typeface="ＭＳ Ｐゴシック" pitchFamily="1" charset="-128"/>
        <a:cs typeface="+mn-cs"/>
      </a:defRPr>
    </a:lvl4pPr>
    <a:lvl5pPr marL="1828800" algn="r" rtl="0" eaLnBrk="0" fontAlgn="base" hangingPunct="0">
      <a:spcBef>
        <a:spcPct val="0"/>
      </a:spcBef>
      <a:spcAft>
        <a:spcPct val="0"/>
      </a:spcAft>
      <a:defRPr sz="2400" kern="1200" baseline="30000">
        <a:solidFill>
          <a:schemeClr val="tx1"/>
        </a:solidFill>
        <a:latin typeface="Arial" charset="0"/>
        <a:ea typeface="ＭＳ Ｐゴシック" pitchFamily="1" charset="-128"/>
        <a:cs typeface="+mn-cs"/>
      </a:defRPr>
    </a:lvl5pPr>
    <a:lvl6pPr marL="2286000" algn="l" defTabSz="914400" rtl="0" eaLnBrk="1" latinLnBrk="0" hangingPunct="1">
      <a:defRPr sz="2400" kern="1200" baseline="30000">
        <a:solidFill>
          <a:schemeClr val="tx1"/>
        </a:solidFill>
        <a:latin typeface="Arial" charset="0"/>
        <a:ea typeface="ＭＳ Ｐゴシック" pitchFamily="1" charset="-128"/>
        <a:cs typeface="+mn-cs"/>
      </a:defRPr>
    </a:lvl6pPr>
    <a:lvl7pPr marL="2743200" algn="l" defTabSz="914400" rtl="0" eaLnBrk="1" latinLnBrk="0" hangingPunct="1">
      <a:defRPr sz="2400" kern="1200" baseline="30000">
        <a:solidFill>
          <a:schemeClr val="tx1"/>
        </a:solidFill>
        <a:latin typeface="Arial" charset="0"/>
        <a:ea typeface="ＭＳ Ｐゴシック" pitchFamily="1" charset="-128"/>
        <a:cs typeface="+mn-cs"/>
      </a:defRPr>
    </a:lvl7pPr>
    <a:lvl8pPr marL="3200400" algn="l" defTabSz="914400" rtl="0" eaLnBrk="1" latinLnBrk="0" hangingPunct="1">
      <a:defRPr sz="2400" kern="1200" baseline="30000">
        <a:solidFill>
          <a:schemeClr val="tx1"/>
        </a:solidFill>
        <a:latin typeface="Arial" charset="0"/>
        <a:ea typeface="ＭＳ Ｐゴシック" pitchFamily="1" charset="-128"/>
        <a:cs typeface="+mn-cs"/>
      </a:defRPr>
    </a:lvl8pPr>
    <a:lvl9pPr marL="3657600" algn="l" defTabSz="914400" rtl="0" eaLnBrk="1" latinLnBrk="0" hangingPunct="1">
      <a:defRPr sz="2400" kern="1200" baseline="30000">
        <a:solidFill>
          <a:schemeClr val="tx1"/>
        </a:solidFill>
        <a:latin typeface="Arial" charset="0"/>
        <a:ea typeface="ＭＳ Ｐゴシック" pitchFamily="1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L FASSI Ilhame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56103"/>
    <a:srgbClr val="CA0697"/>
    <a:srgbClr val="200AA6"/>
    <a:srgbClr val="D9FFEA"/>
    <a:srgbClr val="00B0F0"/>
    <a:srgbClr val="CCECFF"/>
    <a:srgbClr val="EDE2F6"/>
    <a:srgbClr val="F7A707"/>
    <a:srgbClr val="FFEEB9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Aucun style, aucune grille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27" autoAdjust="0"/>
    <p:restoredTop sz="99462" autoAdjust="0"/>
  </p:normalViewPr>
  <p:slideViewPr>
    <p:cSldViewPr>
      <p:cViewPr varScale="1">
        <p:scale>
          <a:sx n="72" d="100"/>
          <a:sy n="72" d="100"/>
        </p:scale>
        <p:origin x="1224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1968"/>
    </p:cViewPr>
  </p:sorterViewPr>
  <p:notesViewPr>
    <p:cSldViewPr>
      <p:cViewPr varScale="1">
        <p:scale>
          <a:sx n="55" d="100"/>
          <a:sy n="55" d="100"/>
        </p:scale>
        <p:origin x="-285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1.xml"/><Relationship Id="rId117" Type="http://schemas.openxmlformats.org/officeDocument/2006/relationships/slide" Target="slides/slide112.xml"/><Relationship Id="rId21" Type="http://schemas.openxmlformats.org/officeDocument/2006/relationships/slide" Target="slides/slide16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63" Type="http://schemas.openxmlformats.org/officeDocument/2006/relationships/slide" Target="slides/slide58.xml"/><Relationship Id="rId68" Type="http://schemas.openxmlformats.org/officeDocument/2006/relationships/slide" Target="slides/slide63.xml"/><Relationship Id="rId84" Type="http://schemas.openxmlformats.org/officeDocument/2006/relationships/slide" Target="slides/slide79.xml"/><Relationship Id="rId89" Type="http://schemas.openxmlformats.org/officeDocument/2006/relationships/slide" Target="slides/slide84.xml"/><Relationship Id="rId112" Type="http://schemas.openxmlformats.org/officeDocument/2006/relationships/slide" Target="slides/slide107.xml"/><Relationship Id="rId133" Type="http://schemas.openxmlformats.org/officeDocument/2006/relationships/slide" Target="slides/slide128.xml"/><Relationship Id="rId138" Type="http://schemas.openxmlformats.org/officeDocument/2006/relationships/slide" Target="slides/slide133.xml"/><Relationship Id="rId154" Type="http://schemas.openxmlformats.org/officeDocument/2006/relationships/slide" Target="slides/slide149.xml"/><Relationship Id="rId159" Type="http://schemas.openxmlformats.org/officeDocument/2006/relationships/slide" Target="slides/slide154.xml"/><Relationship Id="rId175" Type="http://schemas.openxmlformats.org/officeDocument/2006/relationships/handoutMaster" Target="handoutMasters/handoutMaster1.xml"/><Relationship Id="rId170" Type="http://schemas.openxmlformats.org/officeDocument/2006/relationships/slide" Target="slides/slide165.xml"/><Relationship Id="rId16" Type="http://schemas.openxmlformats.org/officeDocument/2006/relationships/slide" Target="slides/slide11.xml"/><Relationship Id="rId107" Type="http://schemas.openxmlformats.org/officeDocument/2006/relationships/slide" Target="slides/slide102.xml"/><Relationship Id="rId11" Type="http://schemas.openxmlformats.org/officeDocument/2006/relationships/slide" Target="slides/slide6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53" Type="http://schemas.openxmlformats.org/officeDocument/2006/relationships/slide" Target="slides/slide48.xml"/><Relationship Id="rId58" Type="http://schemas.openxmlformats.org/officeDocument/2006/relationships/slide" Target="slides/slide53.xml"/><Relationship Id="rId74" Type="http://schemas.openxmlformats.org/officeDocument/2006/relationships/slide" Target="slides/slide69.xml"/><Relationship Id="rId79" Type="http://schemas.openxmlformats.org/officeDocument/2006/relationships/slide" Target="slides/slide74.xml"/><Relationship Id="rId102" Type="http://schemas.openxmlformats.org/officeDocument/2006/relationships/slide" Target="slides/slide97.xml"/><Relationship Id="rId123" Type="http://schemas.openxmlformats.org/officeDocument/2006/relationships/slide" Target="slides/slide118.xml"/><Relationship Id="rId128" Type="http://schemas.openxmlformats.org/officeDocument/2006/relationships/slide" Target="slides/slide123.xml"/><Relationship Id="rId144" Type="http://schemas.openxmlformats.org/officeDocument/2006/relationships/slide" Target="slides/slide139.xml"/><Relationship Id="rId149" Type="http://schemas.openxmlformats.org/officeDocument/2006/relationships/slide" Target="slides/slide144.xml"/><Relationship Id="rId5" Type="http://schemas.openxmlformats.org/officeDocument/2006/relationships/slideMaster" Target="slideMasters/slideMaster1.xml"/><Relationship Id="rId90" Type="http://schemas.openxmlformats.org/officeDocument/2006/relationships/slide" Target="slides/slide85.xml"/><Relationship Id="rId95" Type="http://schemas.openxmlformats.org/officeDocument/2006/relationships/slide" Target="slides/slide90.xml"/><Relationship Id="rId160" Type="http://schemas.openxmlformats.org/officeDocument/2006/relationships/slide" Target="slides/slide155.xml"/><Relationship Id="rId165" Type="http://schemas.openxmlformats.org/officeDocument/2006/relationships/slide" Target="slides/slide160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64" Type="http://schemas.openxmlformats.org/officeDocument/2006/relationships/slide" Target="slides/slide59.xml"/><Relationship Id="rId69" Type="http://schemas.openxmlformats.org/officeDocument/2006/relationships/slide" Target="slides/slide64.xml"/><Relationship Id="rId113" Type="http://schemas.openxmlformats.org/officeDocument/2006/relationships/slide" Target="slides/slide108.xml"/><Relationship Id="rId118" Type="http://schemas.openxmlformats.org/officeDocument/2006/relationships/slide" Target="slides/slide113.xml"/><Relationship Id="rId134" Type="http://schemas.openxmlformats.org/officeDocument/2006/relationships/slide" Target="slides/slide129.xml"/><Relationship Id="rId139" Type="http://schemas.openxmlformats.org/officeDocument/2006/relationships/slide" Target="slides/slide134.xml"/><Relationship Id="rId80" Type="http://schemas.openxmlformats.org/officeDocument/2006/relationships/slide" Target="slides/slide75.xml"/><Relationship Id="rId85" Type="http://schemas.openxmlformats.org/officeDocument/2006/relationships/slide" Target="slides/slide80.xml"/><Relationship Id="rId150" Type="http://schemas.openxmlformats.org/officeDocument/2006/relationships/slide" Target="slides/slide145.xml"/><Relationship Id="rId155" Type="http://schemas.openxmlformats.org/officeDocument/2006/relationships/slide" Target="slides/slide150.xml"/><Relationship Id="rId171" Type="http://schemas.openxmlformats.org/officeDocument/2006/relationships/slide" Target="slides/slide166.xml"/><Relationship Id="rId176" Type="http://schemas.openxmlformats.org/officeDocument/2006/relationships/commentAuthors" Target="commentAuthors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59" Type="http://schemas.openxmlformats.org/officeDocument/2006/relationships/slide" Target="slides/slide54.xml"/><Relationship Id="rId103" Type="http://schemas.openxmlformats.org/officeDocument/2006/relationships/slide" Target="slides/slide98.xml"/><Relationship Id="rId108" Type="http://schemas.openxmlformats.org/officeDocument/2006/relationships/slide" Target="slides/slide103.xml"/><Relationship Id="rId124" Type="http://schemas.openxmlformats.org/officeDocument/2006/relationships/slide" Target="slides/slide119.xml"/><Relationship Id="rId129" Type="http://schemas.openxmlformats.org/officeDocument/2006/relationships/slide" Target="slides/slide124.xml"/><Relationship Id="rId54" Type="http://schemas.openxmlformats.org/officeDocument/2006/relationships/slide" Target="slides/slide49.xml"/><Relationship Id="rId70" Type="http://schemas.openxmlformats.org/officeDocument/2006/relationships/slide" Target="slides/slide65.xml"/><Relationship Id="rId75" Type="http://schemas.openxmlformats.org/officeDocument/2006/relationships/slide" Target="slides/slide70.xml"/><Relationship Id="rId91" Type="http://schemas.openxmlformats.org/officeDocument/2006/relationships/slide" Target="slides/slide86.xml"/><Relationship Id="rId96" Type="http://schemas.openxmlformats.org/officeDocument/2006/relationships/slide" Target="slides/slide91.xml"/><Relationship Id="rId140" Type="http://schemas.openxmlformats.org/officeDocument/2006/relationships/slide" Target="slides/slide135.xml"/><Relationship Id="rId145" Type="http://schemas.openxmlformats.org/officeDocument/2006/relationships/slide" Target="slides/slide140.xml"/><Relationship Id="rId161" Type="http://schemas.openxmlformats.org/officeDocument/2006/relationships/slide" Target="slides/slide156.xml"/><Relationship Id="rId166" Type="http://schemas.openxmlformats.org/officeDocument/2006/relationships/slide" Target="slides/slide16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49" Type="http://schemas.openxmlformats.org/officeDocument/2006/relationships/slide" Target="slides/slide44.xml"/><Relationship Id="rId114" Type="http://schemas.openxmlformats.org/officeDocument/2006/relationships/slide" Target="slides/slide109.xml"/><Relationship Id="rId119" Type="http://schemas.openxmlformats.org/officeDocument/2006/relationships/slide" Target="slides/slide114.xml"/><Relationship Id="rId10" Type="http://schemas.openxmlformats.org/officeDocument/2006/relationships/slide" Target="slides/slide5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slide" Target="slides/slide55.xml"/><Relationship Id="rId65" Type="http://schemas.openxmlformats.org/officeDocument/2006/relationships/slide" Target="slides/slide60.xml"/><Relationship Id="rId73" Type="http://schemas.openxmlformats.org/officeDocument/2006/relationships/slide" Target="slides/slide68.xml"/><Relationship Id="rId78" Type="http://schemas.openxmlformats.org/officeDocument/2006/relationships/slide" Target="slides/slide73.xml"/><Relationship Id="rId81" Type="http://schemas.openxmlformats.org/officeDocument/2006/relationships/slide" Target="slides/slide76.xml"/><Relationship Id="rId86" Type="http://schemas.openxmlformats.org/officeDocument/2006/relationships/slide" Target="slides/slide81.xml"/><Relationship Id="rId94" Type="http://schemas.openxmlformats.org/officeDocument/2006/relationships/slide" Target="slides/slide89.xml"/><Relationship Id="rId99" Type="http://schemas.openxmlformats.org/officeDocument/2006/relationships/slide" Target="slides/slide94.xml"/><Relationship Id="rId101" Type="http://schemas.openxmlformats.org/officeDocument/2006/relationships/slide" Target="slides/slide96.xml"/><Relationship Id="rId122" Type="http://schemas.openxmlformats.org/officeDocument/2006/relationships/slide" Target="slides/slide117.xml"/><Relationship Id="rId130" Type="http://schemas.openxmlformats.org/officeDocument/2006/relationships/slide" Target="slides/slide125.xml"/><Relationship Id="rId135" Type="http://schemas.openxmlformats.org/officeDocument/2006/relationships/slide" Target="slides/slide130.xml"/><Relationship Id="rId143" Type="http://schemas.openxmlformats.org/officeDocument/2006/relationships/slide" Target="slides/slide138.xml"/><Relationship Id="rId148" Type="http://schemas.openxmlformats.org/officeDocument/2006/relationships/slide" Target="slides/slide143.xml"/><Relationship Id="rId151" Type="http://schemas.openxmlformats.org/officeDocument/2006/relationships/slide" Target="slides/slide146.xml"/><Relationship Id="rId156" Type="http://schemas.openxmlformats.org/officeDocument/2006/relationships/slide" Target="slides/slide151.xml"/><Relationship Id="rId164" Type="http://schemas.openxmlformats.org/officeDocument/2006/relationships/slide" Target="slides/slide159.xml"/><Relationship Id="rId169" Type="http://schemas.openxmlformats.org/officeDocument/2006/relationships/slide" Target="slides/slide164.xml"/><Relationship Id="rId177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72" Type="http://schemas.openxmlformats.org/officeDocument/2006/relationships/slide" Target="slides/slide167.xml"/><Relationship Id="rId180" Type="http://schemas.openxmlformats.org/officeDocument/2006/relationships/tableStyles" Target="tableStyles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9" Type="http://schemas.openxmlformats.org/officeDocument/2006/relationships/slide" Target="slides/slide34.xml"/><Relationship Id="rId109" Type="http://schemas.openxmlformats.org/officeDocument/2006/relationships/slide" Target="slides/slide104.xml"/><Relationship Id="rId34" Type="http://schemas.openxmlformats.org/officeDocument/2006/relationships/slide" Target="slides/slide29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76" Type="http://schemas.openxmlformats.org/officeDocument/2006/relationships/slide" Target="slides/slide71.xml"/><Relationship Id="rId97" Type="http://schemas.openxmlformats.org/officeDocument/2006/relationships/slide" Target="slides/slide92.xml"/><Relationship Id="rId104" Type="http://schemas.openxmlformats.org/officeDocument/2006/relationships/slide" Target="slides/slide99.xml"/><Relationship Id="rId120" Type="http://schemas.openxmlformats.org/officeDocument/2006/relationships/slide" Target="slides/slide115.xml"/><Relationship Id="rId125" Type="http://schemas.openxmlformats.org/officeDocument/2006/relationships/slide" Target="slides/slide120.xml"/><Relationship Id="rId141" Type="http://schemas.openxmlformats.org/officeDocument/2006/relationships/slide" Target="slides/slide136.xml"/><Relationship Id="rId146" Type="http://schemas.openxmlformats.org/officeDocument/2006/relationships/slide" Target="slides/slide141.xml"/><Relationship Id="rId167" Type="http://schemas.openxmlformats.org/officeDocument/2006/relationships/slide" Target="slides/slide162.xml"/><Relationship Id="rId7" Type="http://schemas.openxmlformats.org/officeDocument/2006/relationships/slide" Target="slides/slide2.xml"/><Relationship Id="rId71" Type="http://schemas.openxmlformats.org/officeDocument/2006/relationships/slide" Target="slides/slide66.xml"/><Relationship Id="rId92" Type="http://schemas.openxmlformats.org/officeDocument/2006/relationships/slide" Target="slides/slide87.xml"/><Relationship Id="rId162" Type="http://schemas.openxmlformats.org/officeDocument/2006/relationships/slide" Target="slides/slide157.xml"/><Relationship Id="rId2" Type="http://schemas.openxmlformats.org/officeDocument/2006/relationships/customXml" Target="../customXml/item2.xml"/><Relationship Id="rId29" Type="http://schemas.openxmlformats.org/officeDocument/2006/relationships/slide" Target="slides/slide24.xml"/><Relationship Id="rId24" Type="http://schemas.openxmlformats.org/officeDocument/2006/relationships/slide" Target="slides/slide19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66" Type="http://schemas.openxmlformats.org/officeDocument/2006/relationships/slide" Target="slides/slide61.xml"/><Relationship Id="rId87" Type="http://schemas.openxmlformats.org/officeDocument/2006/relationships/slide" Target="slides/slide82.xml"/><Relationship Id="rId110" Type="http://schemas.openxmlformats.org/officeDocument/2006/relationships/slide" Target="slides/slide105.xml"/><Relationship Id="rId115" Type="http://schemas.openxmlformats.org/officeDocument/2006/relationships/slide" Target="slides/slide110.xml"/><Relationship Id="rId131" Type="http://schemas.openxmlformats.org/officeDocument/2006/relationships/slide" Target="slides/slide126.xml"/><Relationship Id="rId136" Type="http://schemas.openxmlformats.org/officeDocument/2006/relationships/slide" Target="slides/slide131.xml"/><Relationship Id="rId157" Type="http://schemas.openxmlformats.org/officeDocument/2006/relationships/slide" Target="slides/slide152.xml"/><Relationship Id="rId178" Type="http://schemas.openxmlformats.org/officeDocument/2006/relationships/viewProps" Target="viewProps.xml"/><Relationship Id="rId61" Type="http://schemas.openxmlformats.org/officeDocument/2006/relationships/slide" Target="slides/slide56.xml"/><Relationship Id="rId82" Type="http://schemas.openxmlformats.org/officeDocument/2006/relationships/slide" Target="slides/slide77.xml"/><Relationship Id="rId152" Type="http://schemas.openxmlformats.org/officeDocument/2006/relationships/slide" Target="slides/slide147.xml"/><Relationship Id="rId173" Type="http://schemas.openxmlformats.org/officeDocument/2006/relationships/slide" Target="slides/slide168.xml"/><Relationship Id="rId19" Type="http://schemas.openxmlformats.org/officeDocument/2006/relationships/slide" Target="slides/slide14.xml"/><Relationship Id="rId14" Type="http://schemas.openxmlformats.org/officeDocument/2006/relationships/slide" Target="slides/slide9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56" Type="http://schemas.openxmlformats.org/officeDocument/2006/relationships/slide" Target="slides/slide51.xml"/><Relationship Id="rId77" Type="http://schemas.openxmlformats.org/officeDocument/2006/relationships/slide" Target="slides/slide72.xml"/><Relationship Id="rId100" Type="http://schemas.openxmlformats.org/officeDocument/2006/relationships/slide" Target="slides/slide95.xml"/><Relationship Id="rId105" Type="http://schemas.openxmlformats.org/officeDocument/2006/relationships/slide" Target="slides/slide100.xml"/><Relationship Id="rId126" Type="http://schemas.openxmlformats.org/officeDocument/2006/relationships/slide" Target="slides/slide121.xml"/><Relationship Id="rId147" Type="http://schemas.openxmlformats.org/officeDocument/2006/relationships/slide" Target="slides/slide142.xml"/><Relationship Id="rId168" Type="http://schemas.openxmlformats.org/officeDocument/2006/relationships/slide" Target="slides/slide163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72" Type="http://schemas.openxmlformats.org/officeDocument/2006/relationships/slide" Target="slides/slide67.xml"/><Relationship Id="rId93" Type="http://schemas.openxmlformats.org/officeDocument/2006/relationships/slide" Target="slides/slide88.xml"/><Relationship Id="rId98" Type="http://schemas.openxmlformats.org/officeDocument/2006/relationships/slide" Target="slides/slide93.xml"/><Relationship Id="rId121" Type="http://schemas.openxmlformats.org/officeDocument/2006/relationships/slide" Target="slides/slide116.xml"/><Relationship Id="rId142" Type="http://schemas.openxmlformats.org/officeDocument/2006/relationships/slide" Target="slides/slide137.xml"/><Relationship Id="rId163" Type="http://schemas.openxmlformats.org/officeDocument/2006/relationships/slide" Target="slides/slide158.xml"/><Relationship Id="rId3" Type="http://schemas.openxmlformats.org/officeDocument/2006/relationships/customXml" Target="../customXml/item3.xml"/><Relationship Id="rId25" Type="http://schemas.openxmlformats.org/officeDocument/2006/relationships/slide" Target="slides/slide20.xml"/><Relationship Id="rId46" Type="http://schemas.openxmlformats.org/officeDocument/2006/relationships/slide" Target="slides/slide41.xml"/><Relationship Id="rId67" Type="http://schemas.openxmlformats.org/officeDocument/2006/relationships/slide" Target="slides/slide62.xml"/><Relationship Id="rId116" Type="http://schemas.openxmlformats.org/officeDocument/2006/relationships/slide" Target="slides/slide111.xml"/><Relationship Id="rId137" Type="http://schemas.openxmlformats.org/officeDocument/2006/relationships/slide" Target="slides/slide132.xml"/><Relationship Id="rId158" Type="http://schemas.openxmlformats.org/officeDocument/2006/relationships/slide" Target="slides/slide153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62" Type="http://schemas.openxmlformats.org/officeDocument/2006/relationships/slide" Target="slides/slide57.xml"/><Relationship Id="rId83" Type="http://schemas.openxmlformats.org/officeDocument/2006/relationships/slide" Target="slides/slide78.xml"/><Relationship Id="rId88" Type="http://schemas.openxmlformats.org/officeDocument/2006/relationships/slide" Target="slides/slide83.xml"/><Relationship Id="rId111" Type="http://schemas.openxmlformats.org/officeDocument/2006/relationships/slide" Target="slides/slide106.xml"/><Relationship Id="rId132" Type="http://schemas.openxmlformats.org/officeDocument/2006/relationships/slide" Target="slides/slide127.xml"/><Relationship Id="rId153" Type="http://schemas.openxmlformats.org/officeDocument/2006/relationships/slide" Target="slides/slide148.xml"/><Relationship Id="rId174" Type="http://schemas.openxmlformats.org/officeDocument/2006/relationships/notesMaster" Target="notesMasters/notesMaster1.xml"/><Relationship Id="rId179" Type="http://schemas.openxmlformats.org/officeDocument/2006/relationships/theme" Target="theme/theme1.xml"/><Relationship Id="rId15" Type="http://schemas.openxmlformats.org/officeDocument/2006/relationships/slide" Target="slides/slide10.xml"/><Relationship Id="rId36" Type="http://schemas.openxmlformats.org/officeDocument/2006/relationships/slide" Target="slides/slide31.xml"/><Relationship Id="rId57" Type="http://schemas.openxmlformats.org/officeDocument/2006/relationships/slide" Target="slides/slide52.xml"/><Relationship Id="rId106" Type="http://schemas.openxmlformats.org/officeDocument/2006/relationships/slide" Target="slides/slide101.xml"/><Relationship Id="rId127" Type="http://schemas.openxmlformats.org/officeDocument/2006/relationships/slide" Target="slides/slide12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fr-FR" altLang="ja-JP" dirty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fr-FR" altLang="ja-JP" dirty="0"/>
          </a:p>
        </p:txBody>
      </p:sp>
      <p:sp>
        <p:nvSpPr>
          <p:cNvPr id="184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fr-FR" altLang="ja-JP" dirty="0"/>
          </a:p>
        </p:txBody>
      </p:sp>
      <p:sp>
        <p:nvSpPr>
          <p:cNvPr id="184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fld id="{2E27F2F1-EE3E-4C0C-BB37-69E7739FF4FB}" type="slidenum">
              <a:rPr lang="fr-FR" altLang="ja-JP"/>
              <a:pPr>
                <a:defRPr/>
              </a:pPr>
              <a:t>‹N°›</a:t>
            </a:fld>
            <a:endParaRPr lang="fr-FR" altLang="ja-JP" dirty="0"/>
          </a:p>
        </p:txBody>
      </p:sp>
    </p:spTree>
    <p:extLst>
      <p:ext uri="{BB962C8B-B14F-4D97-AF65-F5344CB8AC3E}">
        <p14:creationId xmlns:p14="http://schemas.microsoft.com/office/powerpoint/2010/main" val="315248616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fr-FR" altLang="ja-JP" dirty="0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fr-FR" altLang="ja-JP" dirty="0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ja-JP" noProof="0"/>
              <a:t>Cliquez pour modifier les styles du texte du masque</a:t>
            </a:r>
          </a:p>
          <a:p>
            <a:pPr lvl="1"/>
            <a:r>
              <a:rPr lang="fr-FR" altLang="ja-JP" noProof="0"/>
              <a:t>Deuxième niveau</a:t>
            </a:r>
          </a:p>
          <a:p>
            <a:pPr lvl="2"/>
            <a:r>
              <a:rPr lang="fr-FR" altLang="ja-JP" noProof="0"/>
              <a:t>Troisième niveau</a:t>
            </a:r>
          </a:p>
          <a:p>
            <a:pPr lvl="3"/>
            <a:r>
              <a:rPr lang="fr-FR" altLang="ja-JP" noProof="0"/>
              <a:t>Quatrième niveau</a:t>
            </a:r>
          </a:p>
          <a:p>
            <a:pPr lvl="4"/>
            <a:r>
              <a:rPr lang="fr-FR" altLang="ja-JP" noProof="0"/>
              <a:t>Cinquième niveau</a:t>
            </a:r>
          </a:p>
        </p:txBody>
      </p:sp>
      <p:sp>
        <p:nvSpPr>
          <p:cNvPr id="143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fr-FR" altLang="ja-JP" dirty="0"/>
          </a:p>
        </p:txBody>
      </p:sp>
      <p:sp>
        <p:nvSpPr>
          <p:cNvPr id="143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fld id="{2990576E-30D6-460C-8577-598FF11F5C6C}" type="slidenum">
              <a:rPr lang="fr-FR" altLang="ja-JP"/>
              <a:pPr>
                <a:defRPr/>
              </a:pPr>
              <a:t>‹N°›</a:t>
            </a:fld>
            <a:endParaRPr lang="fr-FR" altLang="ja-JP" dirty="0"/>
          </a:p>
        </p:txBody>
      </p:sp>
    </p:spTree>
    <p:extLst>
      <p:ext uri="{BB962C8B-B14F-4D97-AF65-F5344CB8AC3E}">
        <p14:creationId xmlns:p14="http://schemas.microsoft.com/office/powerpoint/2010/main" val="111948634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1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1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1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1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1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1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1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1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1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10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1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1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1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1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1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1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1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1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1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0.xml"/><Relationship Id="rId1" Type="http://schemas.openxmlformats.org/officeDocument/2006/relationships/notesMaster" Target="../notesMasters/notesMaster1.xml"/></Relationships>
</file>

<file path=ppt/notesSlides/_rels/notesSlide1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1.xml"/><Relationship Id="rId1" Type="http://schemas.openxmlformats.org/officeDocument/2006/relationships/notesMaster" Target="../notesMasters/notesMaster1.xml"/></Relationships>
</file>

<file path=ppt/notesSlides/_rels/notesSlide1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2.xml"/><Relationship Id="rId1" Type="http://schemas.openxmlformats.org/officeDocument/2006/relationships/notesMaster" Target="../notesMasters/notesMaster1.xml"/></Relationships>
</file>

<file path=ppt/notesSlides/_rels/notesSlide1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3.xml"/><Relationship Id="rId1" Type="http://schemas.openxmlformats.org/officeDocument/2006/relationships/notesMaster" Target="../notesMasters/notesMaster1.xml"/></Relationships>
</file>

<file path=ppt/notesSlides/_rels/notesSlide1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4.xml"/><Relationship Id="rId1" Type="http://schemas.openxmlformats.org/officeDocument/2006/relationships/notesMaster" Target="../notesMasters/notesMaster1.xml"/></Relationships>
</file>

<file path=ppt/notesSlides/_rels/notesSlide1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5.xml"/><Relationship Id="rId1" Type="http://schemas.openxmlformats.org/officeDocument/2006/relationships/notesMaster" Target="../notesMasters/notesMaster1.xml"/></Relationships>
</file>

<file path=ppt/notesSlides/_rels/notesSlide1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6.xml"/><Relationship Id="rId1" Type="http://schemas.openxmlformats.org/officeDocument/2006/relationships/notesMaster" Target="../notesMasters/notesMaster1.xml"/></Relationships>
</file>

<file path=ppt/notesSlides/_rels/notesSlide1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7.xml"/><Relationship Id="rId1" Type="http://schemas.openxmlformats.org/officeDocument/2006/relationships/notesMaster" Target="../notesMasters/notesMaster1.xml"/></Relationships>
</file>

<file path=ppt/notesSlides/_rels/notesSlide1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8.xml"/><Relationship Id="rId1" Type="http://schemas.openxmlformats.org/officeDocument/2006/relationships/notesMaster" Target="../notesMasters/notesMaster1.xml"/></Relationships>
</file>

<file path=ppt/notesSlides/_rels/notesSlide1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0.xml"/><Relationship Id="rId1" Type="http://schemas.openxmlformats.org/officeDocument/2006/relationships/notesMaster" Target="../notesMasters/notesMaster1.xml"/></Relationships>
</file>

<file path=ppt/notesSlides/_rels/notesSlide1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1.xml"/><Relationship Id="rId1" Type="http://schemas.openxmlformats.org/officeDocument/2006/relationships/notesMaster" Target="../notesMasters/notesMaster1.xml"/></Relationships>
</file>

<file path=ppt/notesSlides/_rels/notesSlide1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2.xml"/><Relationship Id="rId1" Type="http://schemas.openxmlformats.org/officeDocument/2006/relationships/notesMaster" Target="../notesMasters/notesMaster1.xml"/></Relationships>
</file>

<file path=ppt/notesSlides/_rels/notesSlide1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3.xml"/><Relationship Id="rId1" Type="http://schemas.openxmlformats.org/officeDocument/2006/relationships/notesMaster" Target="../notesMasters/notesMaster1.xml"/></Relationships>
</file>

<file path=ppt/notesSlides/_rels/notesSlide1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4.xml"/><Relationship Id="rId1" Type="http://schemas.openxmlformats.org/officeDocument/2006/relationships/notesMaster" Target="../notesMasters/notesMaster1.xml"/></Relationships>
</file>

<file path=ppt/notesSlides/_rels/notesSlide1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5.xml"/><Relationship Id="rId1" Type="http://schemas.openxmlformats.org/officeDocument/2006/relationships/notesMaster" Target="../notesMasters/notesMaster1.xml"/></Relationships>
</file>

<file path=ppt/notesSlides/_rels/notesSlide1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6.xml"/><Relationship Id="rId1" Type="http://schemas.openxmlformats.org/officeDocument/2006/relationships/notesMaster" Target="../notesMasters/notesMaster1.xml"/></Relationships>
</file>

<file path=ppt/notesSlides/_rels/notesSlide1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7.xml"/><Relationship Id="rId1" Type="http://schemas.openxmlformats.org/officeDocument/2006/relationships/notesMaster" Target="../notesMasters/notesMaster1.xml"/></Relationships>
</file>

<file path=ppt/notesSlides/_rels/notesSlide1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8.xml"/><Relationship Id="rId1" Type="http://schemas.openxmlformats.org/officeDocument/2006/relationships/notesMaster" Target="../notesMasters/notesMaster1.xml"/></Relationships>
</file>

<file path=ppt/notesSlides/_rels/notesSlide1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0.xml"/><Relationship Id="rId1" Type="http://schemas.openxmlformats.org/officeDocument/2006/relationships/notesMaster" Target="../notesMasters/notesMaster1.xml"/></Relationships>
</file>

<file path=ppt/notesSlides/_rels/notesSlide1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1.xml"/><Relationship Id="rId1" Type="http://schemas.openxmlformats.org/officeDocument/2006/relationships/notesMaster" Target="../notesMasters/notesMaster1.xml"/></Relationships>
</file>

<file path=ppt/notesSlides/_rels/notesSlide1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2.xml"/><Relationship Id="rId1" Type="http://schemas.openxmlformats.org/officeDocument/2006/relationships/notesMaster" Target="../notesMasters/notesMaster1.xml"/></Relationships>
</file>

<file path=ppt/notesSlides/_rels/notesSlide1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3.xml"/><Relationship Id="rId1" Type="http://schemas.openxmlformats.org/officeDocument/2006/relationships/notesMaster" Target="../notesMasters/notesMaster1.xml"/></Relationships>
</file>

<file path=ppt/notesSlides/_rels/notesSlide1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4.xml"/><Relationship Id="rId1" Type="http://schemas.openxmlformats.org/officeDocument/2006/relationships/notesMaster" Target="../notesMasters/notesMaster1.xml"/></Relationships>
</file>

<file path=ppt/notesSlides/_rels/notesSlide1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5.xml"/><Relationship Id="rId1" Type="http://schemas.openxmlformats.org/officeDocument/2006/relationships/notesMaster" Target="../notesMasters/notesMaster1.xml"/></Relationships>
</file>

<file path=ppt/notesSlides/_rels/notesSlide1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6.xml"/><Relationship Id="rId1" Type="http://schemas.openxmlformats.org/officeDocument/2006/relationships/notesMaster" Target="../notesMasters/notesMaster1.xml"/></Relationships>
</file>

<file path=ppt/notesSlides/_rels/notesSlide1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7.xml"/><Relationship Id="rId1" Type="http://schemas.openxmlformats.org/officeDocument/2006/relationships/notesMaster" Target="../notesMasters/notesMaster1.xml"/></Relationships>
</file>

<file path=ppt/notesSlides/_rels/notesSlide1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8.xml"/><Relationship Id="rId1" Type="http://schemas.openxmlformats.org/officeDocument/2006/relationships/notesMaster" Target="../notesMasters/notesMaster1.xml"/></Relationships>
</file>

<file path=ppt/notesSlides/_rels/notesSlide1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0.xml"/><Relationship Id="rId1" Type="http://schemas.openxmlformats.org/officeDocument/2006/relationships/notesMaster" Target="../notesMasters/notesMaster1.xml"/></Relationships>
</file>

<file path=ppt/notesSlides/_rels/notesSlide1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1.xml"/><Relationship Id="rId1" Type="http://schemas.openxmlformats.org/officeDocument/2006/relationships/notesMaster" Target="../notesMasters/notesMaster1.xml"/></Relationships>
</file>

<file path=ppt/notesSlides/_rels/notesSlide1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2.xml"/><Relationship Id="rId1" Type="http://schemas.openxmlformats.org/officeDocument/2006/relationships/notesMaster" Target="../notesMasters/notesMaster1.xml"/></Relationships>
</file>

<file path=ppt/notesSlides/_rels/notesSlide1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3.xml"/><Relationship Id="rId1" Type="http://schemas.openxmlformats.org/officeDocument/2006/relationships/notesMaster" Target="../notesMasters/notesMaster1.xml"/></Relationships>
</file>

<file path=ppt/notesSlides/_rels/notesSlide1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4.xml"/><Relationship Id="rId1" Type="http://schemas.openxmlformats.org/officeDocument/2006/relationships/notesMaster" Target="../notesMasters/notesMaster1.xml"/></Relationships>
</file>

<file path=ppt/notesSlides/_rels/notesSlide1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5.xml"/><Relationship Id="rId1" Type="http://schemas.openxmlformats.org/officeDocument/2006/relationships/notesMaster" Target="../notesMasters/notesMaster1.xml"/></Relationships>
</file>

<file path=ppt/notesSlides/_rels/notesSlide1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6.xml"/><Relationship Id="rId1" Type="http://schemas.openxmlformats.org/officeDocument/2006/relationships/notesMaster" Target="../notesMasters/notesMaster1.xml"/></Relationships>
</file>

<file path=ppt/notesSlides/_rels/notesSlide1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7.xml"/><Relationship Id="rId1" Type="http://schemas.openxmlformats.org/officeDocument/2006/relationships/notesMaster" Target="../notesMasters/notesMaster1.xml"/></Relationships>
</file>

<file path=ppt/notesSlides/_rels/notesSlide1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8.xml"/><Relationship Id="rId1" Type="http://schemas.openxmlformats.org/officeDocument/2006/relationships/notesMaster" Target="../notesMasters/notesMaster1.xml"/></Relationships>
</file>

<file path=ppt/notesSlides/_rels/notesSlide1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0.xml"/><Relationship Id="rId1" Type="http://schemas.openxmlformats.org/officeDocument/2006/relationships/notesMaster" Target="../notesMasters/notesMaster1.xml"/></Relationships>
</file>

<file path=ppt/notesSlides/_rels/notesSlide1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1.xml"/><Relationship Id="rId1" Type="http://schemas.openxmlformats.org/officeDocument/2006/relationships/notesMaster" Target="../notesMasters/notesMaster1.xml"/></Relationships>
</file>

<file path=ppt/notesSlides/_rels/notesSlide1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2.xml"/><Relationship Id="rId1" Type="http://schemas.openxmlformats.org/officeDocument/2006/relationships/notesMaster" Target="../notesMasters/notesMaster1.xml"/></Relationships>
</file>

<file path=ppt/notesSlides/_rels/notesSlide1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3.xml"/><Relationship Id="rId1" Type="http://schemas.openxmlformats.org/officeDocument/2006/relationships/notesMaster" Target="../notesMasters/notesMaster1.xml"/></Relationships>
</file>

<file path=ppt/notesSlides/_rels/notesSlide1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4.xml"/><Relationship Id="rId1" Type="http://schemas.openxmlformats.org/officeDocument/2006/relationships/notesMaster" Target="../notesMasters/notesMaster1.xml"/></Relationships>
</file>

<file path=ppt/notesSlides/_rels/notesSlide1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5.xml"/><Relationship Id="rId1" Type="http://schemas.openxmlformats.org/officeDocument/2006/relationships/notesMaster" Target="../notesMasters/notesMaster1.xml"/></Relationships>
</file>

<file path=ppt/notesSlides/_rels/notesSlide1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6.xml"/><Relationship Id="rId1" Type="http://schemas.openxmlformats.org/officeDocument/2006/relationships/notesMaster" Target="../notesMasters/notesMaster1.xml"/></Relationships>
</file>

<file path=ppt/notesSlides/_rels/notesSlide1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7.xml"/><Relationship Id="rId1" Type="http://schemas.openxmlformats.org/officeDocument/2006/relationships/notesMaster" Target="../notesMasters/notesMaster1.xml"/></Relationships>
</file>

<file path=ppt/notesSlides/_rels/notesSlide1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noProof="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990576E-30D6-460C-8577-598FF11F5C6C}" type="slidenum">
              <a:rPr lang="fr-FR" altLang="ja-JP" smtClean="0"/>
              <a:pPr>
                <a:defRPr/>
              </a:pPr>
              <a:t>1</a:t>
            </a:fld>
            <a:endParaRPr lang="fr-FR" altLang="ja-JP" dirty="0"/>
          </a:p>
        </p:txBody>
      </p:sp>
    </p:spTree>
    <p:extLst>
      <p:ext uri="{BB962C8B-B14F-4D97-AF65-F5344CB8AC3E}">
        <p14:creationId xmlns:p14="http://schemas.microsoft.com/office/powerpoint/2010/main" val="289443627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990576E-30D6-460C-8577-598FF11F5C6C}" type="slidenum">
              <a:rPr lang="fr-FR" altLang="ja-JP" smtClean="0"/>
              <a:pPr>
                <a:defRPr/>
              </a:pPr>
              <a:t>10</a:t>
            </a:fld>
            <a:endParaRPr lang="fr-FR" altLang="ja-JP" dirty="0"/>
          </a:p>
        </p:txBody>
      </p:sp>
    </p:spTree>
    <p:extLst>
      <p:ext uri="{BB962C8B-B14F-4D97-AF65-F5344CB8AC3E}">
        <p14:creationId xmlns:p14="http://schemas.microsoft.com/office/powerpoint/2010/main" val="1205217763"/>
      </p:ext>
    </p:extLst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100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91821012"/>
      </p:ext>
    </p:extLst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101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10876287"/>
      </p:ext>
    </p:extLst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102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09654066"/>
      </p:ext>
    </p:extLst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103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40603459"/>
      </p:ext>
    </p:extLst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104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91052260"/>
      </p:ext>
    </p:extLst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105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78672823"/>
      </p:ext>
    </p:extLst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106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49504661"/>
      </p:ext>
    </p:extLst>
  </p:cSld>
  <p:clrMapOvr>
    <a:masterClrMapping/>
  </p:clrMapOvr>
</p:notes>
</file>

<file path=ppt/notesSlides/notesSlide10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107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27077057"/>
      </p:ext>
    </p:extLst>
  </p:cSld>
  <p:clrMapOvr>
    <a:masterClrMapping/>
  </p:clrMapOvr>
</p:notes>
</file>

<file path=ppt/notesSlides/notesSlide10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108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64220849"/>
      </p:ext>
    </p:extLst>
  </p:cSld>
  <p:clrMapOvr>
    <a:masterClrMapping/>
  </p:clrMapOvr>
</p:notes>
</file>

<file path=ppt/notesSlides/notesSlide10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109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315907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990576E-30D6-460C-8577-598FF11F5C6C}" type="slidenum">
              <a:rPr lang="fr-FR" altLang="ja-JP" smtClean="0"/>
              <a:pPr>
                <a:defRPr/>
              </a:pPr>
              <a:t>11</a:t>
            </a:fld>
            <a:endParaRPr lang="fr-FR" altLang="ja-JP" dirty="0"/>
          </a:p>
        </p:txBody>
      </p:sp>
    </p:spTree>
    <p:extLst>
      <p:ext uri="{BB962C8B-B14F-4D97-AF65-F5344CB8AC3E}">
        <p14:creationId xmlns:p14="http://schemas.microsoft.com/office/powerpoint/2010/main" val="4084192760"/>
      </p:ext>
    </p:extLst>
  </p:cSld>
  <p:clrMapOvr>
    <a:masterClrMapping/>
  </p:clrMapOvr>
</p:notes>
</file>

<file path=ppt/notesSlides/notesSlide1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110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18188442"/>
      </p:ext>
    </p:extLst>
  </p:cSld>
  <p:clrMapOvr>
    <a:masterClrMapping/>
  </p:clrMapOvr>
</p:notes>
</file>

<file path=ppt/notesSlides/notesSlide1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111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80059235"/>
      </p:ext>
    </p:extLst>
  </p:cSld>
  <p:clrMapOvr>
    <a:masterClrMapping/>
  </p:clrMapOvr>
</p:notes>
</file>

<file path=ppt/notesSlides/notesSlide1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112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65575474"/>
      </p:ext>
    </p:extLst>
  </p:cSld>
  <p:clrMapOvr>
    <a:masterClrMapping/>
  </p:clrMapOvr>
</p:notes>
</file>

<file path=ppt/notesSlides/notesSlide1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113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84323259"/>
      </p:ext>
    </p:extLst>
  </p:cSld>
  <p:clrMapOvr>
    <a:masterClrMapping/>
  </p:clrMapOvr>
</p:notes>
</file>

<file path=ppt/notesSlides/notesSlide1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114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53062966"/>
      </p:ext>
    </p:extLst>
  </p:cSld>
  <p:clrMapOvr>
    <a:masterClrMapping/>
  </p:clrMapOvr>
</p:notes>
</file>

<file path=ppt/notesSlides/notesSlide1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115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23451794"/>
      </p:ext>
    </p:extLst>
  </p:cSld>
  <p:clrMapOvr>
    <a:masterClrMapping/>
  </p:clrMapOvr>
</p:notes>
</file>

<file path=ppt/notesSlides/notesSlide1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116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87538609"/>
      </p:ext>
    </p:extLst>
  </p:cSld>
  <p:clrMapOvr>
    <a:masterClrMapping/>
  </p:clrMapOvr>
</p:notes>
</file>

<file path=ppt/notesSlides/notesSlide1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7215373"/>
      </p:ext>
    </p:extLst>
  </p:cSld>
  <p:clrMapOvr>
    <a:masterClrMapping/>
  </p:clrMapOvr>
</p:notes>
</file>

<file path=ppt/notesSlides/notesSlide1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118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99203307"/>
      </p:ext>
    </p:extLst>
  </p:cSld>
  <p:clrMapOvr>
    <a:masterClrMapping/>
  </p:clrMapOvr>
</p:notes>
</file>

<file path=ppt/notesSlides/notesSlide1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119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603116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1200" b="0" i="0" kern="1200">
              <a:solidFill>
                <a:schemeClr val="tx1"/>
              </a:solidFill>
              <a:latin typeface="Arial" charset="0"/>
              <a:ea typeface="ＭＳ Ｐゴシック" pitchFamily="1" charset="-128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990576E-30D6-460C-8577-598FF11F5C6C}" type="slidenum">
              <a:rPr lang="fr-FR" altLang="ja-JP" smtClean="0"/>
              <a:pPr>
                <a:defRPr/>
              </a:pPr>
              <a:t>12</a:t>
            </a:fld>
            <a:endParaRPr lang="fr-FR" altLang="ja-JP" dirty="0"/>
          </a:p>
        </p:txBody>
      </p:sp>
    </p:spTree>
    <p:extLst>
      <p:ext uri="{BB962C8B-B14F-4D97-AF65-F5344CB8AC3E}">
        <p14:creationId xmlns:p14="http://schemas.microsoft.com/office/powerpoint/2010/main" val="377302549"/>
      </p:ext>
    </p:extLst>
  </p:cSld>
  <p:clrMapOvr>
    <a:masterClrMapping/>
  </p:clrMapOvr>
</p:notes>
</file>

<file path=ppt/notesSlides/notesSlide1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120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95546945"/>
      </p:ext>
    </p:extLst>
  </p:cSld>
  <p:clrMapOvr>
    <a:masterClrMapping/>
  </p:clrMapOvr>
</p:notes>
</file>

<file path=ppt/notesSlides/notesSlide1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121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15972951"/>
      </p:ext>
    </p:extLst>
  </p:cSld>
  <p:clrMapOvr>
    <a:masterClrMapping/>
  </p:clrMapOvr>
</p:notes>
</file>

<file path=ppt/notesSlides/notesSlide1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122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96918432"/>
      </p:ext>
    </p:extLst>
  </p:cSld>
  <p:clrMapOvr>
    <a:masterClrMapping/>
  </p:clrMapOvr>
</p:notes>
</file>

<file path=ppt/notesSlides/notesSlide1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0473757"/>
      </p:ext>
    </p:extLst>
  </p:cSld>
  <p:clrMapOvr>
    <a:masterClrMapping/>
  </p:clrMapOvr>
</p:notes>
</file>

<file path=ppt/notesSlides/notesSlide1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124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31446070"/>
      </p:ext>
    </p:extLst>
  </p:cSld>
  <p:clrMapOvr>
    <a:masterClrMapping/>
  </p:clrMapOvr>
</p:notes>
</file>

<file path=ppt/notesSlides/notesSlide1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125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0539687"/>
      </p:ext>
    </p:extLst>
  </p:cSld>
  <p:clrMapOvr>
    <a:masterClrMapping/>
  </p:clrMapOvr>
</p:notes>
</file>

<file path=ppt/notesSlides/notesSlide1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126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40221466"/>
      </p:ext>
    </p:extLst>
  </p:cSld>
  <p:clrMapOvr>
    <a:masterClrMapping/>
  </p:clrMapOvr>
</p:notes>
</file>

<file path=ppt/notesSlides/notesSlide1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127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69707176"/>
      </p:ext>
    </p:extLst>
  </p:cSld>
  <p:clrMapOvr>
    <a:masterClrMapping/>
  </p:clrMapOvr>
</p:notes>
</file>

<file path=ppt/notesSlides/notesSlide1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128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7868756"/>
      </p:ext>
    </p:extLst>
  </p:cSld>
  <p:clrMapOvr>
    <a:masterClrMapping/>
  </p:clrMapOvr>
</p:notes>
</file>

<file path=ppt/notesSlides/notesSlide1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129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2109491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sz="1200" b="0" i="0" kern="1200" dirty="0">
                <a:solidFill>
                  <a:schemeClr val="tx1"/>
                </a:solidFill>
                <a:latin typeface="Arial" charset="0"/>
                <a:ea typeface="ＭＳ Ｐゴシック" pitchFamily="1" charset="-128"/>
                <a:cs typeface="+mn-cs"/>
              </a:rPr>
              <a:t>Content component : A content component represent a small piece of information, which is placed in a content slot. A components can be either the simple content information like: image, paragraph or link or the composed content information like banner, which is composed of an image, a link and a headline.</a:t>
            </a:r>
          </a:p>
          <a:p>
            <a:endParaRPr lang="en-US" sz="1200" b="0" i="0" kern="1200" dirty="0">
              <a:solidFill>
                <a:schemeClr val="tx1"/>
              </a:solidFill>
              <a:latin typeface="Arial" charset="0"/>
              <a:ea typeface="ＭＳ Ｐゴシック" pitchFamily="1" charset="-128"/>
              <a:cs typeface="+mn-cs"/>
            </a:endParaRPr>
          </a:p>
          <a:p>
            <a:r>
              <a:rPr lang="en-US" sz="1200" b="0" i="0" kern="1200" dirty="0">
                <a:solidFill>
                  <a:schemeClr val="tx1"/>
                </a:solidFill>
                <a:latin typeface="Arial" charset="0"/>
                <a:ea typeface="ＭＳ Ｐゴシック" pitchFamily="1" charset="-128"/>
                <a:cs typeface="+mn-cs"/>
              </a:rPr>
              <a:t>Content page : A standard content page, like the homepage, a help page, press releases, policies and so on.</a:t>
            </a:r>
          </a:p>
          <a:p>
            <a:endParaRPr lang="en-US" sz="1200" b="0" i="0" kern="1200" dirty="0">
              <a:solidFill>
                <a:schemeClr val="tx1"/>
              </a:solidFill>
              <a:latin typeface="Arial" charset="0"/>
              <a:ea typeface="ＭＳ Ｐゴシック" pitchFamily="1" charset="-128"/>
              <a:cs typeface="+mn-cs"/>
            </a:endParaRPr>
          </a:p>
          <a:p>
            <a:r>
              <a:rPr lang="en-US" sz="1200" b="0" i="0" kern="1200" dirty="0">
                <a:solidFill>
                  <a:schemeClr val="tx1"/>
                </a:solidFill>
                <a:latin typeface="Arial" charset="0"/>
                <a:ea typeface="ＭＳ Ｐゴシック" pitchFamily="1" charset="-128"/>
                <a:cs typeface="+mn-cs"/>
              </a:rPr>
              <a:t>Content slot : </a:t>
            </a:r>
            <a:r>
              <a:rPr lang="fr-FR" sz="1200" b="0" i="0" kern="1200" dirty="0">
                <a:solidFill>
                  <a:schemeClr val="tx1"/>
                </a:solidFill>
                <a:latin typeface="Arial" charset="0"/>
                <a:ea typeface="ＭＳ Ｐゴシック" pitchFamily="1" charset="-128"/>
                <a:cs typeface="+mn-cs"/>
              </a:rPr>
              <a:t>A container for content components.</a:t>
            </a:r>
          </a:p>
          <a:p>
            <a:endParaRPr lang="fr-FR" sz="1200" b="0" i="0" kern="1200" dirty="0">
              <a:solidFill>
                <a:schemeClr val="tx1"/>
              </a:solidFill>
              <a:latin typeface="Arial" charset="0"/>
              <a:ea typeface="ＭＳ Ｐゴシック" pitchFamily="1" charset="-128"/>
              <a:cs typeface="+mn-cs"/>
            </a:endParaRPr>
          </a:p>
          <a:p>
            <a:r>
              <a:rPr lang="fr-FR" sz="1200" b="0" i="0" kern="1200" dirty="0" err="1">
                <a:solidFill>
                  <a:schemeClr val="tx1"/>
                </a:solidFill>
                <a:latin typeface="Arial" charset="0"/>
                <a:ea typeface="ＭＳ Ｐゴシック" pitchFamily="1" charset="-128"/>
                <a:cs typeface="+mn-cs"/>
              </a:rPr>
              <a:t>Locked</a:t>
            </a:r>
            <a:r>
              <a:rPr lang="fr-FR" sz="1200" b="0" i="0" kern="1200" dirty="0">
                <a:solidFill>
                  <a:schemeClr val="tx1"/>
                </a:solidFill>
                <a:latin typeface="Arial" charset="0"/>
                <a:ea typeface="ＭＳ Ｐゴシック" pitchFamily="1" charset="-128"/>
                <a:cs typeface="+mn-cs"/>
              </a:rPr>
              <a:t> content component : </a:t>
            </a:r>
            <a:r>
              <a:rPr lang="en-US" sz="1200" b="0" i="0" kern="1200" dirty="0">
                <a:solidFill>
                  <a:schemeClr val="tx1"/>
                </a:solidFill>
                <a:latin typeface="Arial" charset="0"/>
                <a:ea typeface="ＭＳ Ｐゴシック" pitchFamily="1" charset="-128"/>
                <a:cs typeface="+mn-cs"/>
              </a:rPr>
              <a:t>A locked content component is a component which is a part of the page template and it is therefore blocked from editing. A user can unlock and edit such content component, but changes will be visible in all the pages using this page template.</a:t>
            </a:r>
          </a:p>
          <a:p>
            <a:endParaRPr lang="en-US" sz="1200" b="0" i="0" kern="1200" dirty="0">
              <a:solidFill>
                <a:schemeClr val="tx1"/>
              </a:solidFill>
              <a:latin typeface="Arial" charset="0"/>
              <a:ea typeface="ＭＳ Ｐゴシック" pitchFamily="1" charset="-128"/>
              <a:cs typeface="+mn-cs"/>
            </a:endParaRPr>
          </a:p>
          <a:p>
            <a:r>
              <a:rPr lang="en-US" sz="1200" b="0" i="0" kern="1200" dirty="0">
                <a:solidFill>
                  <a:schemeClr val="tx1"/>
                </a:solidFill>
                <a:latin typeface="Arial" charset="0"/>
                <a:ea typeface="ＭＳ Ｐゴシック" pitchFamily="1" charset="-128"/>
                <a:cs typeface="+mn-cs"/>
              </a:rPr>
              <a:t>Page : A page represents a single web page. Every page must be assigned to a page template.</a:t>
            </a:r>
          </a:p>
          <a:p>
            <a:endParaRPr lang="en-US" sz="1200" b="0" i="0" kern="1200" dirty="0">
              <a:solidFill>
                <a:schemeClr val="tx1"/>
              </a:solidFill>
              <a:latin typeface="Arial" charset="0"/>
              <a:ea typeface="ＭＳ Ｐゴシック" pitchFamily="1" charset="-128"/>
              <a:cs typeface="+mn-cs"/>
            </a:endParaRPr>
          </a:p>
          <a:p>
            <a:r>
              <a:rPr lang="en-US" sz="1200" b="0" i="0" kern="1200" dirty="0">
                <a:solidFill>
                  <a:schemeClr val="tx1"/>
                </a:solidFill>
                <a:latin typeface="Arial" charset="0"/>
                <a:ea typeface="ＭＳ Ｐゴシック" pitchFamily="1" charset="-128"/>
                <a:cs typeface="+mn-cs"/>
              </a:rPr>
              <a:t>Page template : A page template defines the number and names of content slots where editorial content can be placed. A page templates can contain pre-defined pieces of information, which are available on every page instance which rely on that page template. A page template can also be used to distinct between different layouts or designs, for example: a standard page template for normal pages, and a brand page template for brand pages.</a:t>
            </a:r>
          </a:p>
          <a:p>
            <a:endParaRPr lang="en-US" sz="1200" b="0" i="0" kern="1200" dirty="0">
              <a:solidFill>
                <a:schemeClr val="tx1"/>
              </a:solidFill>
              <a:latin typeface="Arial" charset="0"/>
              <a:ea typeface="ＭＳ Ｐゴシック" pitchFamily="1" charset="-128"/>
              <a:cs typeface="+mn-cs"/>
            </a:endParaRPr>
          </a:p>
          <a:p>
            <a:r>
              <a:rPr lang="en-US" sz="1200" b="0" i="0" kern="1200" dirty="0">
                <a:solidFill>
                  <a:schemeClr val="tx1"/>
                </a:solidFill>
                <a:latin typeface="Arial" charset="0"/>
                <a:ea typeface="ＭＳ Ｐゴシック" pitchFamily="1" charset="-128"/>
                <a:cs typeface="+mn-cs"/>
              </a:rPr>
              <a:t>Category page : A page which is used when displaying the contents of a category.</a:t>
            </a:r>
          </a:p>
          <a:p>
            <a:endParaRPr lang="en-US" sz="1200" b="0" i="0" kern="1200" dirty="0">
              <a:solidFill>
                <a:schemeClr val="tx1"/>
              </a:solidFill>
              <a:latin typeface="Arial" charset="0"/>
              <a:ea typeface="ＭＳ Ｐゴシック" pitchFamily="1" charset="-128"/>
              <a:cs typeface="+mn-cs"/>
            </a:endParaRPr>
          </a:p>
          <a:p>
            <a:r>
              <a:rPr lang="en-US" sz="1200" b="0" i="0" kern="1200" dirty="0">
                <a:solidFill>
                  <a:schemeClr val="tx1"/>
                </a:solidFill>
                <a:latin typeface="Arial" charset="0"/>
                <a:ea typeface="ＭＳ Ｐゴシック" pitchFamily="1" charset="-128"/>
                <a:cs typeface="+mn-cs"/>
              </a:rPr>
              <a:t>Product</a:t>
            </a:r>
            <a:r>
              <a:rPr lang="en-US" sz="1200" b="0" i="0" kern="1200" baseline="0" dirty="0">
                <a:solidFill>
                  <a:schemeClr val="tx1"/>
                </a:solidFill>
                <a:latin typeface="Arial" charset="0"/>
                <a:ea typeface="ＭＳ Ｐゴシック" pitchFamily="1" charset="-128"/>
                <a:cs typeface="+mn-cs"/>
              </a:rPr>
              <a:t> page : </a:t>
            </a:r>
            <a:r>
              <a:rPr lang="en-US" sz="1200" b="0" i="0" kern="1200" dirty="0">
                <a:solidFill>
                  <a:schemeClr val="tx1"/>
                </a:solidFill>
                <a:latin typeface="Arial" charset="0"/>
                <a:ea typeface="ＭＳ Ｐゴシック" pitchFamily="1" charset="-128"/>
                <a:cs typeface="+mn-cs"/>
              </a:rPr>
              <a:t>A page that is used when displaying a single product.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990576E-30D6-460C-8577-598FF11F5C6C}" type="slidenum">
              <a:rPr lang="fr-FR" altLang="ja-JP" smtClean="0"/>
              <a:pPr>
                <a:defRPr/>
              </a:pPr>
              <a:t>13</a:t>
            </a:fld>
            <a:endParaRPr lang="fr-FR" altLang="ja-JP" dirty="0"/>
          </a:p>
        </p:txBody>
      </p:sp>
    </p:spTree>
    <p:extLst>
      <p:ext uri="{BB962C8B-B14F-4D97-AF65-F5344CB8AC3E}">
        <p14:creationId xmlns:p14="http://schemas.microsoft.com/office/powerpoint/2010/main" val="3572997761"/>
      </p:ext>
    </p:extLst>
  </p:cSld>
  <p:clrMapOvr>
    <a:masterClrMapping/>
  </p:clrMapOvr>
</p:notes>
</file>

<file path=ppt/notesSlides/notesSlide1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130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17714997"/>
      </p:ext>
    </p:extLst>
  </p:cSld>
  <p:clrMapOvr>
    <a:masterClrMapping/>
  </p:clrMapOvr>
</p:notes>
</file>

<file path=ppt/notesSlides/notesSlide1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131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61471287"/>
      </p:ext>
    </p:extLst>
  </p:cSld>
  <p:clrMapOvr>
    <a:masterClrMapping/>
  </p:clrMapOvr>
</p:notes>
</file>

<file path=ppt/notesSlides/notesSlide1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132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77157476"/>
      </p:ext>
    </p:extLst>
  </p:cSld>
  <p:clrMapOvr>
    <a:masterClrMapping/>
  </p:clrMapOvr>
</p:notes>
</file>

<file path=ppt/notesSlides/notesSlide1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133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23462211"/>
      </p:ext>
    </p:extLst>
  </p:cSld>
  <p:clrMapOvr>
    <a:masterClrMapping/>
  </p:clrMapOvr>
</p:notes>
</file>

<file path=ppt/notesSlides/notesSlide1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134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19283432"/>
      </p:ext>
    </p:extLst>
  </p:cSld>
  <p:clrMapOvr>
    <a:masterClrMapping/>
  </p:clrMapOvr>
</p:notes>
</file>

<file path=ppt/notesSlides/notesSlide1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135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26248650"/>
      </p:ext>
    </p:extLst>
  </p:cSld>
  <p:clrMapOvr>
    <a:masterClrMapping/>
  </p:clrMapOvr>
</p:notes>
</file>

<file path=ppt/notesSlides/notesSlide1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136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55583186"/>
      </p:ext>
    </p:extLst>
  </p:cSld>
  <p:clrMapOvr>
    <a:masterClrMapping/>
  </p:clrMapOvr>
</p:notes>
</file>

<file path=ppt/notesSlides/notesSlide1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137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52196260"/>
      </p:ext>
    </p:extLst>
  </p:cSld>
  <p:clrMapOvr>
    <a:masterClrMapping/>
  </p:clrMapOvr>
</p:notes>
</file>

<file path=ppt/notesSlides/notesSlide1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138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81379583"/>
      </p:ext>
    </p:extLst>
  </p:cSld>
  <p:clrMapOvr>
    <a:masterClrMapping/>
  </p:clrMapOvr>
</p:notes>
</file>

<file path=ppt/notesSlides/notesSlide1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139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2527114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990576E-30D6-460C-8577-598FF11F5C6C}" type="slidenum">
              <a:rPr lang="fr-FR" altLang="ja-JP" smtClean="0"/>
              <a:pPr>
                <a:defRPr/>
              </a:pPr>
              <a:t>14</a:t>
            </a:fld>
            <a:endParaRPr lang="fr-FR" altLang="ja-JP" dirty="0"/>
          </a:p>
        </p:txBody>
      </p:sp>
    </p:spTree>
    <p:extLst>
      <p:ext uri="{BB962C8B-B14F-4D97-AF65-F5344CB8AC3E}">
        <p14:creationId xmlns:p14="http://schemas.microsoft.com/office/powerpoint/2010/main" val="3686277899"/>
      </p:ext>
    </p:extLst>
  </p:cSld>
  <p:clrMapOvr>
    <a:masterClrMapping/>
  </p:clrMapOvr>
</p:notes>
</file>

<file path=ppt/notesSlides/notesSlide1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140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65000778"/>
      </p:ext>
    </p:extLst>
  </p:cSld>
  <p:clrMapOvr>
    <a:masterClrMapping/>
  </p:clrMapOvr>
</p:notes>
</file>

<file path=ppt/notesSlides/notesSlide1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141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66438822"/>
      </p:ext>
    </p:extLst>
  </p:cSld>
  <p:clrMapOvr>
    <a:masterClrMapping/>
  </p:clrMapOvr>
</p:notes>
</file>

<file path=ppt/notesSlides/notesSlide1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142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36649134"/>
      </p:ext>
    </p:extLst>
  </p:cSld>
  <p:clrMapOvr>
    <a:masterClrMapping/>
  </p:clrMapOvr>
</p:notes>
</file>

<file path=ppt/notesSlides/notesSlide1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143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56664336"/>
      </p:ext>
    </p:extLst>
  </p:cSld>
  <p:clrMapOvr>
    <a:masterClrMapping/>
  </p:clrMapOvr>
</p:notes>
</file>

<file path=ppt/notesSlides/notesSlide1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144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66936874"/>
      </p:ext>
    </p:extLst>
  </p:cSld>
  <p:clrMapOvr>
    <a:masterClrMapping/>
  </p:clrMapOvr>
</p:notes>
</file>

<file path=ppt/notesSlides/notesSlide1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145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29124293"/>
      </p:ext>
    </p:extLst>
  </p:cSld>
  <p:clrMapOvr>
    <a:masterClrMapping/>
  </p:clrMapOvr>
</p:notes>
</file>

<file path=ppt/notesSlides/notesSlide1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146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39941121"/>
      </p:ext>
    </p:extLst>
  </p:cSld>
  <p:clrMapOvr>
    <a:masterClrMapping/>
  </p:clrMapOvr>
</p:notes>
</file>

<file path=ppt/notesSlides/notesSlide1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147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79366669"/>
      </p:ext>
    </p:extLst>
  </p:cSld>
  <p:clrMapOvr>
    <a:masterClrMapping/>
  </p:clrMapOvr>
</p:notes>
</file>

<file path=ppt/notesSlides/notesSlide1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148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51521718"/>
      </p:ext>
    </p:extLst>
  </p:cSld>
  <p:clrMapOvr>
    <a:masterClrMapping/>
  </p:clrMapOvr>
</p:notes>
</file>

<file path=ppt/notesSlides/notesSlide1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149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9248431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990576E-30D6-460C-8577-598FF11F5C6C}" type="slidenum">
              <a:rPr lang="fr-FR" altLang="ja-JP" smtClean="0"/>
              <a:pPr>
                <a:defRPr/>
              </a:pPr>
              <a:t>15</a:t>
            </a:fld>
            <a:endParaRPr lang="fr-FR" altLang="ja-JP" dirty="0"/>
          </a:p>
        </p:txBody>
      </p:sp>
    </p:spTree>
    <p:extLst>
      <p:ext uri="{BB962C8B-B14F-4D97-AF65-F5344CB8AC3E}">
        <p14:creationId xmlns:p14="http://schemas.microsoft.com/office/powerpoint/2010/main" val="2338030361"/>
      </p:ext>
    </p:extLst>
  </p:cSld>
  <p:clrMapOvr>
    <a:masterClrMapping/>
  </p:clrMapOvr>
</p:notes>
</file>

<file path=ppt/notesSlides/notesSlide1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150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12312806"/>
      </p:ext>
    </p:extLst>
  </p:cSld>
  <p:clrMapOvr>
    <a:masterClrMapping/>
  </p:clrMapOvr>
</p:notes>
</file>

<file path=ppt/notesSlides/notesSlide1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151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33239011"/>
      </p:ext>
    </p:extLst>
  </p:cSld>
  <p:clrMapOvr>
    <a:masterClrMapping/>
  </p:clrMapOvr>
</p:notes>
</file>

<file path=ppt/notesSlides/notesSlide1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152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78191092"/>
      </p:ext>
    </p:extLst>
  </p:cSld>
  <p:clrMapOvr>
    <a:masterClrMapping/>
  </p:clrMapOvr>
</p:notes>
</file>

<file path=ppt/notesSlides/notesSlide1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153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64169907"/>
      </p:ext>
    </p:extLst>
  </p:cSld>
  <p:clrMapOvr>
    <a:masterClrMapping/>
  </p:clrMapOvr>
</p:notes>
</file>

<file path=ppt/notesSlides/notesSlide1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154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87129789"/>
      </p:ext>
    </p:extLst>
  </p:cSld>
  <p:clrMapOvr>
    <a:masterClrMapping/>
  </p:clrMapOvr>
</p:notes>
</file>

<file path=ppt/notesSlides/notesSlide1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155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36599456"/>
      </p:ext>
    </p:extLst>
  </p:cSld>
  <p:clrMapOvr>
    <a:masterClrMapping/>
  </p:clrMapOvr>
</p:notes>
</file>

<file path=ppt/notesSlides/notesSlide1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156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34055255"/>
      </p:ext>
    </p:extLst>
  </p:cSld>
  <p:clrMapOvr>
    <a:masterClrMapping/>
  </p:clrMapOvr>
</p:notes>
</file>

<file path=ppt/notesSlides/notesSlide1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157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91590066"/>
      </p:ext>
    </p:extLst>
  </p:cSld>
  <p:clrMapOvr>
    <a:masterClrMapping/>
  </p:clrMapOvr>
</p:notes>
</file>

<file path=ppt/notesSlides/notesSlide1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158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41628072"/>
      </p:ext>
    </p:extLst>
  </p:cSld>
  <p:clrMapOvr>
    <a:masterClrMapping/>
  </p:clrMapOvr>
</p:notes>
</file>

<file path=ppt/notesSlides/notesSlide1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159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928546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990576E-30D6-460C-8577-598FF11F5C6C}" type="slidenum">
              <a:rPr lang="fr-FR" altLang="ja-JP" smtClean="0"/>
              <a:pPr>
                <a:defRPr/>
              </a:pPr>
              <a:t>16</a:t>
            </a:fld>
            <a:endParaRPr lang="fr-FR" altLang="ja-JP" dirty="0"/>
          </a:p>
        </p:txBody>
      </p:sp>
    </p:spTree>
    <p:extLst>
      <p:ext uri="{BB962C8B-B14F-4D97-AF65-F5344CB8AC3E}">
        <p14:creationId xmlns:p14="http://schemas.microsoft.com/office/powerpoint/2010/main" val="2259701415"/>
      </p:ext>
    </p:extLst>
  </p:cSld>
  <p:clrMapOvr>
    <a:masterClrMapping/>
  </p:clrMapOvr>
</p:notes>
</file>

<file path=ppt/notesSlides/notesSlide1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160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06468773"/>
      </p:ext>
    </p:extLst>
  </p:cSld>
  <p:clrMapOvr>
    <a:masterClrMapping/>
  </p:clrMapOvr>
</p:notes>
</file>

<file path=ppt/notesSlides/notesSlide1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161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89125914"/>
      </p:ext>
    </p:extLst>
  </p:cSld>
  <p:clrMapOvr>
    <a:masterClrMapping/>
  </p:clrMapOvr>
</p:notes>
</file>

<file path=ppt/notesSlides/notesSlide1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162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98006885"/>
      </p:ext>
    </p:extLst>
  </p:cSld>
  <p:clrMapOvr>
    <a:masterClrMapping/>
  </p:clrMapOvr>
</p:notes>
</file>

<file path=ppt/notesSlides/notesSlide1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163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80684919"/>
      </p:ext>
    </p:extLst>
  </p:cSld>
  <p:clrMapOvr>
    <a:masterClrMapping/>
  </p:clrMapOvr>
</p:notes>
</file>

<file path=ppt/notesSlides/notesSlide1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164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15380075"/>
      </p:ext>
    </p:extLst>
  </p:cSld>
  <p:clrMapOvr>
    <a:masterClrMapping/>
  </p:clrMapOvr>
</p:notes>
</file>

<file path=ppt/notesSlides/notesSlide1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165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03181430"/>
      </p:ext>
    </p:extLst>
  </p:cSld>
  <p:clrMapOvr>
    <a:masterClrMapping/>
  </p:clrMapOvr>
</p:notes>
</file>

<file path=ppt/notesSlides/notesSlide1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166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73533022"/>
      </p:ext>
    </p:extLst>
  </p:cSld>
  <p:clrMapOvr>
    <a:masterClrMapping/>
  </p:clrMapOvr>
</p:notes>
</file>

<file path=ppt/notesSlides/notesSlide1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167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08821823"/>
      </p:ext>
    </p:extLst>
  </p:cSld>
  <p:clrMapOvr>
    <a:masterClrMapping/>
  </p:clrMapOvr>
</p:notes>
</file>

<file path=ppt/notesSlides/notesSlide1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168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0898383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990576E-30D6-460C-8577-598FF11F5C6C}" type="slidenum">
              <a:rPr lang="fr-FR" altLang="ja-JP" smtClean="0"/>
              <a:pPr>
                <a:defRPr/>
              </a:pPr>
              <a:t>17</a:t>
            </a:fld>
            <a:endParaRPr lang="fr-FR" altLang="ja-JP" dirty="0"/>
          </a:p>
        </p:txBody>
      </p:sp>
    </p:spTree>
    <p:extLst>
      <p:ext uri="{BB962C8B-B14F-4D97-AF65-F5344CB8AC3E}">
        <p14:creationId xmlns:p14="http://schemas.microsoft.com/office/powerpoint/2010/main" val="229301006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990576E-30D6-460C-8577-598FF11F5C6C}" type="slidenum">
              <a:rPr lang="fr-FR" altLang="ja-JP" smtClean="0"/>
              <a:pPr>
                <a:defRPr/>
              </a:pPr>
              <a:t>18</a:t>
            </a:fld>
            <a:endParaRPr lang="fr-FR" altLang="ja-JP" dirty="0"/>
          </a:p>
        </p:txBody>
      </p:sp>
    </p:spTree>
    <p:extLst>
      <p:ext uri="{BB962C8B-B14F-4D97-AF65-F5344CB8AC3E}">
        <p14:creationId xmlns:p14="http://schemas.microsoft.com/office/powerpoint/2010/main" val="175526522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19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20984401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noProof="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990576E-30D6-460C-8577-598FF11F5C6C}" type="slidenum">
              <a:rPr lang="fr-FR" altLang="ja-JP" smtClean="0"/>
              <a:pPr>
                <a:defRPr/>
              </a:pPr>
              <a:t>2</a:t>
            </a:fld>
            <a:endParaRPr lang="fr-FR" altLang="ja-JP" dirty="0"/>
          </a:p>
        </p:txBody>
      </p:sp>
    </p:spTree>
    <p:extLst>
      <p:ext uri="{BB962C8B-B14F-4D97-AF65-F5344CB8AC3E}">
        <p14:creationId xmlns:p14="http://schemas.microsoft.com/office/powerpoint/2010/main" val="289443627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20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354525594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21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354525594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22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354525594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23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347540906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24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315947768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983445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632921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27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2818510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28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6505136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29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8962173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3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377818987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30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216676241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31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205520627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32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9529460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33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0552954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34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209712974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35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359566715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36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1939277898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37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3263986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38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289084638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39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1484955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4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3417012773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40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1558879058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41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42446406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42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13014190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43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1104467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44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415095520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45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1775652645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46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1423570908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47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242006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48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35840084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49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34061900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b="0" i="0" kern="1200" dirty="0">
                <a:solidFill>
                  <a:schemeClr val="tx1"/>
                </a:solidFill>
                <a:latin typeface="Arial" charset="0"/>
                <a:ea typeface="ＭＳ Ｐゴシック" pitchFamily="1" charset="-128"/>
                <a:cs typeface="+mn-cs"/>
              </a:rPr>
              <a:t>Page : A page represents a single web page. Every page must be assigned to a page template.</a:t>
            </a:r>
          </a:p>
          <a:p>
            <a:endParaRPr lang="en-US" sz="1200" b="0" i="0" kern="1200" dirty="0">
              <a:solidFill>
                <a:schemeClr val="tx1"/>
              </a:solidFill>
              <a:latin typeface="Arial" charset="0"/>
              <a:ea typeface="ＭＳ Ｐゴシック" pitchFamily="1" charset="-128"/>
              <a:cs typeface="+mn-cs"/>
            </a:endParaRPr>
          </a:p>
          <a:p>
            <a:r>
              <a:rPr lang="en-US" sz="1200" b="0" i="0" kern="1200" dirty="0">
                <a:solidFill>
                  <a:schemeClr val="tx1"/>
                </a:solidFill>
                <a:latin typeface="Arial" charset="0"/>
                <a:ea typeface="ＭＳ Ｐゴシック" pitchFamily="1" charset="-128"/>
                <a:cs typeface="+mn-cs"/>
              </a:rPr>
              <a:t>Page template : A page template defines the number and names of content slots where editorial content can be placed. A page templates can contain pre-defined pieces of information, which are available on every page instance which rely on that page template. A page template can also be used to distinct between different layouts or designs, for example: a standard page template for normal pages, and a brand page template for brand pages.</a:t>
            </a:r>
          </a:p>
          <a:p>
            <a:endParaRPr lang="en-US" sz="1200" b="0" i="0" kern="1200" dirty="0">
              <a:solidFill>
                <a:schemeClr val="tx1"/>
              </a:solidFill>
              <a:latin typeface="Arial" charset="0"/>
              <a:ea typeface="ＭＳ Ｐゴシック" pitchFamily="1" charset="-128"/>
              <a:cs typeface="+mn-cs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kern="1200" dirty="0">
                <a:solidFill>
                  <a:schemeClr val="tx1"/>
                </a:solidFill>
                <a:latin typeface="Arial" charset="0"/>
                <a:ea typeface="ＭＳ Ｐゴシック" pitchFamily="1" charset="-128"/>
                <a:cs typeface="+mn-cs"/>
              </a:rPr>
              <a:t>Content page : A standard content page, like the homepage, a help page, press releases, policies and so on.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kern="1200" dirty="0">
                <a:solidFill>
                  <a:schemeClr val="tx1"/>
                </a:solidFill>
                <a:latin typeface="Arial" charset="0"/>
                <a:ea typeface="ＭＳ Ｐゴシック" pitchFamily="1" charset="-128"/>
                <a:cs typeface="+mn-cs"/>
              </a:rPr>
              <a:t>Category page : A page which is used when displaying the contents of a category.</a:t>
            </a:r>
          </a:p>
          <a:p>
            <a:r>
              <a:rPr lang="en-US" sz="1200" b="0" i="0" kern="1200" dirty="0">
                <a:solidFill>
                  <a:schemeClr val="tx1"/>
                </a:solidFill>
                <a:latin typeface="Arial" charset="0"/>
                <a:ea typeface="ＭＳ Ｐゴシック" pitchFamily="1" charset="-128"/>
                <a:cs typeface="+mn-cs"/>
              </a:rPr>
              <a:t>Product</a:t>
            </a:r>
            <a:r>
              <a:rPr lang="en-US" sz="1200" b="0" i="0" kern="1200" baseline="0" dirty="0">
                <a:solidFill>
                  <a:schemeClr val="tx1"/>
                </a:solidFill>
                <a:latin typeface="Arial" charset="0"/>
                <a:ea typeface="ＭＳ Ｐゴシック" pitchFamily="1" charset="-128"/>
                <a:cs typeface="+mn-cs"/>
              </a:rPr>
              <a:t> page : </a:t>
            </a:r>
            <a:r>
              <a:rPr lang="en-US" sz="1200" b="0" i="0" kern="1200" dirty="0">
                <a:solidFill>
                  <a:schemeClr val="tx1"/>
                </a:solidFill>
                <a:latin typeface="Arial" charset="0"/>
                <a:ea typeface="ＭＳ Ｐゴシック" pitchFamily="1" charset="-128"/>
                <a:cs typeface="+mn-cs"/>
              </a:rPr>
              <a:t>A page that is used when displaying a single product.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990576E-30D6-460C-8577-598FF11F5C6C}" type="slidenum">
              <a:rPr lang="fr-FR" altLang="ja-JP" smtClean="0"/>
              <a:pPr>
                <a:defRPr/>
              </a:pPr>
              <a:t>5</a:t>
            </a:fld>
            <a:endParaRPr lang="fr-FR" altLang="ja-JP" dirty="0"/>
          </a:p>
        </p:txBody>
      </p:sp>
    </p:spTree>
    <p:extLst>
      <p:ext uri="{BB962C8B-B14F-4D97-AF65-F5344CB8AC3E}">
        <p14:creationId xmlns:p14="http://schemas.microsoft.com/office/powerpoint/2010/main" val="4284781057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50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2575757166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51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429018174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52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47838253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53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25840330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54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2770194372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55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394749083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56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8923807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57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00119550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58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3794300301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59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14176706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kern="1200" dirty="0">
                <a:solidFill>
                  <a:schemeClr val="tx1"/>
                </a:solidFill>
                <a:latin typeface="Arial" charset="0"/>
                <a:ea typeface="ＭＳ Ｐゴシック" pitchFamily="1" charset="-128"/>
                <a:cs typeface="+mn-cs"/>
              </a:rPr>
              <a:t>Page template : A page template defines the number and names of content slots where editorial content can be placed. A page templates can contain pre-defined pieces of information, which are available on every page instance which rely on that page template. A page template can also be used to distinct between different layouts or designs, for example: a standard page template for normal pages, and a brand page template for brand pages.</a:t>
            </a:r>
          </a:p>
          <a:p>
            <a:endParaRPr lang="en-US" sz="1200" b="0" i="0" kern="1200" dirty="0">
              <a:solidFill>
                <a:schemeClr val="tx1"/>
              </a:solidFill>
              <a:latin typeface="Arial" charset="0"/>
              <a:ea typeface="ＭＳ Ｐゴシック" pitchFamily="1" charset="-128"/>
              <a:cs typeface="+mn-cs"/>
            </a:endParaRPr>
          </a:p>
          <a:p>
            <a:r>
              <a:rPr lang="en-US" sz="1200" b="0" i="0" kern="1200" dirty="0">
                <a:solidFill>
                  <a:schemeClr val="tx1"/>
                </a:solidFill>
                <a:latin typeface="Arial" charset="0"/>
                <a:ea typeface="ＭＳ Ｐゴシック" pitchFamily="1" charset="-128"/>
                <a:cs typeface="+mn-cs"/>
              </a:rPr>
              <a:t>Content slot : </a:t>
            </a:r>
            <a:r>
              <a:rPr lang="fr-FR" sz="1200" b="0" i="0" kern="1200" dirty="0">
                <a:solidFill>
                  <a:schemeClr val="tx1"/>
                </a:solidFill>
                <a:latin typeface="Arial" charset="0"/>
                <a:ea typeface="ＭＳ Ｐゴシック" pitchFamily="1" charset="-128"/>
                <a:cs typeface="+mn-cs"/>
              </a:rPr>
              <a:t>A container for content components.</a:t>
            </a:r>
          </a:p>
          <a:p>
            <a:endParaRPr lang="en-US" sz="1200" b="0" i="0" kern="1200" dirty="0">
              <a:solidFill>
                <a:schemeClr val="tx1"/>
              </a:solidFill>
              <a:latin typeface="Arial" charset="0"/>
              <a:ea typeface="ＭＳ Ｐゴシック" pitchFamily="1" charset="-128"/>
              <a:cs typeface="+mn-cs"/>
            </a:endParaRPr>
          </a:p>
          <a:p>
            <a:r>
              <a:rPr lang="en-US" sz="1200" b="0" i="0" kern="1200" dirty="0">
                <a:solidFill>
                  <a:schemeClr val="tx1"/>
                </a:solidFill>
                <a:latin typeface="Arial" charset="0"/>
                <a:ea typeface="ＭＳ Ｐゴシック" pitchFamily="1" charset="-128"/>
                <a:cs typeface="+mn-cs"/>
              </a:rPr>
              <a:t>Content component : A content component represent a small piece of information, which is placed in a content slot. A components can be either the simple content information like: image, paragraph or link or the composed content information like banner, which is composed of an image, a link and a headline.</a:t>
            </a:r>
          </a:p>
          <a:p>
            <a:endParaRPr lang="fr-FR" sz="1200" b="0" i="0" kern="1200" dirty="0">
              <a:solidFill>
                <a:schemeClr val="tx1"/>
              </a:solidFill>
              <a:latin typeface="Arial" charset="0"/>
              <a:ea typeface="ＭＳ Ｐゴシック" pitchFamily="1" charset="-128"/>
              <a:cs typeface="+mn-cs"/>
            </a:endParaRPr>
          </a:p>
          <a:p>
            <a:r>
              <a:rPr lang="fr-FR" sz="1200" b="0" i="0" kern="1200" dirty="0" err="1">
                <a:solidFill>
                  <a:schemeClr val="tx1"/>
                </a:solidFill>
                <a:latin typeface="Arial" charset="0"/>
                <a:ea typeface="ＭＳ Ｐゴシック" pitchFamily="1" charset="-128"/>
                <a:cs typeface="+mn-cs"/>
              </a:rPr>
              <a:t>Locked</a:t>
            </a:r>
            <a:r>
              <a:rPr lang="fr-FR" sz="1200" b="0" i="0" kern="1200" dirty="0">
                <a:solidFill>
                  <a:schemeClr val="tx1"/>
                </a:solidFill>
                <a:latin typeface="Arial" charset="0"/>
                <a:ea typeface="ＭＳ Ｐゴシック" pitchFamily="1" charset="-128"/>
                <a:cs typeface="+mn-cs"/>
              </a:rPr>
              <a:t> content component : </a:t>
            </a:r>
            <a:r>
              <a:rPr lang="en-US" sz="1200" b="0" i="0" kern="1200" dirty="0">
                <a:solidFill>
                  <a:schemeClr val="tx1"/>
                </a:solidFill>
                <a:latin typeface="Arial" charset="0"/>
                <a:ea typeface="ＭＳ Ｐゴシック" pitchFamily="1" charset="-128"/>
                <a:cs typeface="+mn-cs"/>
              </a:rPr>
              <a:t>A locked content component is a component which is a part of the page template and it is therefore blocked from editing. A user can unlock and edit such content component, but changes will be visible in all the pages using this page template.</a:t>
            </a:r>
          </a:p>
          <a:p>
            <a:endParaRPr lang="en-US" sz="1200" b="0" i="0" kern="1200" dirty="0">
              <a:solidFill>
                <a:schemeClr val="tx1"/>
              </a:solidFill>
              <a:latin typeface="Arial" charset="0"/>
              <a:ea typeface="ＭＳ Ｐゴシック" pitchFamily="1" charset="-128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990576E-30D6-460C-8577-598FF11F5C6C}" type="slidenum">
              <a:rPr lang="fr-FR" altLang="ja-JP" smtClean="0"/>
              <a:pPr>
                <a:defRPr/>
              </a:pPr>
              <a:t>6</a:t>
            </a:fld>
            <a:endParaRPr lang="fr-FR" altLang="ja-JP" dirty="0"/>
          </a:p>
        </p:txBody>
      </p:sp>
    </p:spTree>
    <p:extLst>
      <p:ext uri="{BB962C8B-B14F-4D97-AF65-F5344CB8AC3E}">
        <p14:creationId xmlns:p14="http://schemas.microsoft.com/office/powerpoint/2010/main" val="960771659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60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3942803878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61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83753004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62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39484884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63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131294726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64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1195777379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65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2841613393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66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35019454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67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53463130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68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3972529216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69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38836297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kern="1200" dirty="0">
                <a:solidFill>
                  <a:schemeClr val="tx1"/>
                </a:solidFill>
                <a:latin typeface="Arial" charset="0"/>
                <a:ea typeface="ＭＳ Ｐゴシック" pitchFamily="1" charset="-128"/>
                <a:cs typeface="+mn-cs"/>
              </a:rPr>
              <a:t>Page template : A page template defines the number and names of content slots where editorial content can be placed. A page templates can contain pre-defined pieces of information, which are available on every page instance which rely on that page template. A page template can also be used to distinct between different layouts or designs, for example: a standard page template for normal pages, and a brand page template for brand pages.</a:t>
            </a:r>
          </a:p>
          <a:p>
            <a:endParaRPr lang="en-US" sz="1200" b="0" i="0" kern="1200" dirty="0">
              <a:solidFill>
                <a:schemeClr val="tx1"/>
              </a:solidFill>
              <a:latin typeface="Arial" charset="0"/>
              <a:ea typeface="ＭＳ Ｐゴシック" pitchFamily="1" charset="-128"/>
              <a:cs typeface="+mn-cs"/>
            </a:endParaRPr>
          </a:p>
          <a:p>
            <a:r>
              <a:rPr lang="en-US" sz="1200" b="0" i="0" kern="1200" dirty="0">
                <a:solidFill>
                  <a:schemeClr val="tx1"/>
                </a:solidFill>
                <a:latin typeface="Arial" charset="0"/>
                <a:ea typeface="ＭＳ Ｐゴシック" pitchFamily="1" charset="-128"/>
                <a:cs typeface="+mn-cs"/>
              </a:rPr>
              <a:t>Content slot : </a:t>
            </a:r>
            <a:r>
              <a:rPr lang="fr-FR" sz="1200" b="0" i="0" kern="1200" dirty="0">
                <a:solidFill>
                  <a:schemeClr val="tx1"/>
                </a:solidFill>
                <a:latin typeface="Arial" charset="0"/>
                <a:ea typeface="ＭＳ Ｐゴシック" pitchFamily="1" charset="-128"/>
                <a:cs typeface="+mn-cs"/>
              </a:rPr>
              <a:t>A container for content components.</a:t>
            </a:r>
          </a:p>
          <a:p>
            <a:endParaRPr lang="en-US" sz="1200" b="0" i="0" kern="1200" dirty="0">
              <a:solidFill>
                <a:schemeClr val="tx1"/>
              </a:solidFill>
              <a:latin typeface="Arial" charset="0"/>
              <a:ea typeface="ＭＳ Ｐゴシック" pitchFamily="1" charset="-128"/>
              <a:cs typeface="+mn-cs"/>
            </a:endParaRPr>
          </a:p>
          <a:p>
            <a:r>
              <a:rPr lang="en-US" sz="1200" b="0" i="0" kern="1200" dirty="0">
                <a:solidFill>
                  <a:schemeClr val="tx1"/>
                </a:solidFill>
                <a:latin typeface="Arial" charset="0"/>
                <a:ea typeface="ＭＳ Ｐゴシック" pitchFamily="1" charset="-128"/>
                <a:cs typeface="+mn-cs"/>
              </a:rPr>
              <a:t>Content component : A content component represent a small piece of information, which is placed in a content slot. A components can be either the simple content information like: image, paragraph or link or the composed content information like banner, which is composed of an image, a link and a headline.</a:t>
            </a:r>
          </a:p>
          <a:p>
            <a:endParaRPr lang="fr-FR" sz="1200" b="0" i="0" kern="1200" dirty="0">
              <a:solidFill>
                <a:schemeClr val="tx1"/>
              </a:solidFill>
              <a:latin typeface="Arial" charset="0"/>
              <a:ea typeface="ＭＳ Ｐゴシック" pitchFamily="1" charset="-128"/>
              <a:cs typeface="+mn-cs"/>
            </a:endParaRPr>
          </a:p>
          <a:p>
            <a:r>
              <a:rPr lang="fr-FR" sz="1200" b="0" i="0" kern="1200" dirty="0" err="1">
                <a:solidFill>
                  <a:schemeClr val="tx1"/>
                </a:solidFill>
                <a:latin typeface="Arial" charset="0"/>
                <a:ea typeface="ＭＳ Ｐゴシック" pitchFamily="1" charset="-128"/>
                <a:cs typeface="+mn-cs"/>
              </a:rPr>
              <a:t>Locked</a:t>
            </a:r>
            <a:r>
              <a:rPr lang="fr-FR" sz="1200" b="0" i="0" kern="1200" dirty="0">
                <a:solidFill>
                  <a:schemeClr val="tx1"/>
                </a:solidFill>
                <a:latin typeface="Arial" charset="0"/>
                <a:ea typeface="ＭＳ Ｐゴシック" pitchFamily="1" charset="-128"/>
                <a:cs typeface="+mn-cs"/>
              </a:rPr>
              <a:t> content component : </a:t>
            </a:r>
            <a:r>
              <a:rPr lang="en-US" sz="1200" b="0" i="0" kern="1200" dirty="0">
                <a:solidFill>
                  <a:schemeClr val="tx1"/>
                </a:solidFill>
                <a:latin typeface="Arial" charset="0"/>
                <a:ea typeface="ＭＳ Ｐゴシック" pitchFamily="1" charset="-128"/>
                <a:cs typeface="+mn-cs"/>
              </a:rPr>
              <a:t>A locked content component is a component which is a part of the page template and it is therefore blocked from editing. A user can unlock and edit such content component, but changes will be visible in all the pages using this page template.</a:t>
            </a:r>
          </a:p>
          <a:p>
            <a:endParaRPr lang="en-US" sz="1200" b="0" i="0" kern="1200" dirty="0">
              <a:solidFill>
                <a:schemeClr val="tx1"/>
              </a:solidFill>
              <a:latin typeface="Arial" charset="0"/>
              <a:ea typeface="ＭＳ Ｐゴシック" pitchFamily="1" charset="-128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990576E-30D6-460C-8577-598FF11F5C6C}" type="slidenum">
              <a:rPr lang="fr-FR" altLang="ja-JP" smtClean="0"/>
              <a:pPr>
                <a:defRPr/>
              </a:pPr>
              <a:t>7</a:t>
            </a:fld>
            <a:endParaRPr lang="fr-FR" altLang="ja-JP" dirty="0"/>
          </a:p>
        </p:txBody>
      </p:sp>
    </p:spTree>
    <p:extLst>
      <p:ext uri="{BB962C8B-B14F-4D97-AF65-F5344CB8AC3E}">
        <p14:creationId xmlns:p14="http://schemas.microsoft.com/office/powerpoint/2010/main" val="960771659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70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865518178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71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98054084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72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17735088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73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4246597927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74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4002064766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75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1827219273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76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01639308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77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82180916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78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99493857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79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705907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1200" b="0" i="0" kern="1200">
              <a:solidFill>
                <a:schemeClr val="tx1"/>
              </a:solidFill>
              <a:latin typeface="Arial" charset="0"/>
              <a:ea typeface="ＭＳ Ｐゴシック" pitchFamily="1" charset="-128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990576E-30D6-460C-8577-598FF11F5C6C}" type="slidenum">
              <a:rPr lang="fr-FR" altLang="ja-JP" smtClean="0"/>
              <a:pPr>
                <a:defRPr/>
              </a:pPr>
              <a:t>8</a:t>
            </a:fld>
            <a:endParaRPr lang="fr-FR" altLang="ja-JP" dirty="0"/>
          </a:p>
        </p:txBody>
      </p:sp>
    </p:spTree>
    <p:extLst>
      <p:ext uri="{BB962C8B-B14F-4D97-AF65-F5344CB8AC3E}">
        <p14:creationId xmlns:p14="http://schemas.microsoft.com/office/powerpoint/2010/main" val="2605253792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80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80832541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81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72284012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82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60555424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83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67802287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84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86879994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85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4154937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86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11484243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87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24592605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88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81468332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89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6580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990576E-30D6-460C-8577-598FF11F5C6C}" type="slidenum">
              <a:rPr lang="fr-FR" altLang="ja-JP" smtClean="0"/>
              <a:pPr>
                <a:defRPr/>
              </a:pPr>
              <a:t>9</a:t>
            </a:fld>
            <a:endParaRPr lang="fr-FR" altLang="ja-JP" dirty="0"/>
          </a:p>
        </p:txBody>
      </p:sp>
    </p:spTree>
    <p:extLst>
      <p:ext uri="{BB962C8B-B14F-4D97-AF65-F5344CB8AC3E}">
        <p14:creationId xmlns:p14="http://schemas.microsoft.com/office/powerpoint/2010/main" val="3958323167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90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77338833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91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86361759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92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04343685"/>
      </p:ext>
    </p:extLst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93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42425812"/>
      </p:ext>
    </p:extLst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94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14791062"/>
      </p:ext>
    </p:extLst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95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263400028"/>
      </p:ext>
    </p:extLst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96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43869040"/>
      </p:ext>
    </p:extLst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97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3367221"/>
      </p:ext>
    </p:extLst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98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46562612"/>
      </p:ext>
    </p:extLst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99</a:t>
            </a:fld>
            <a:endParaRPr lang="fr-FR" altLang="ja-JP" dirty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107484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"/>
          <p:cNvSpPr>
            <a:spLocks noChangeArrowheads="1"/>
          </p:cNvSpPr>
          <p:nvPr/>
        </p:nvSpPr>
        <p:spPr bwMode="auto">
          <a:xfrm>
            <a:off x="0" y="3124200"/>
            <a:ext cx="1701312" cy="685800"/>
          </a:xfrm>
          <a:prstGeom prst="rect">
            <a:avLst/>
          </a:prstGeom>
          <a:solidFill>
            <a:srgbClr val="C7BFA8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fr-FR" dirty="0"/>
          </a:p>
        </p:txBody>
      </p:sp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0" y="4584700"/>
            <a:ext cx="1701312" cy="152400"/>
          </a:xfrm>
          <a:prstGeom prst="rect">
            <a:avLst/>
          </a:prstGeom>
          <a:solidFill>
            <a:srgbClr val="8E858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fr-FR" dirty="0"/>
          </a:p>
        </p:txBody>
      </p:sp>
      <p:pic>
        <p:nvPicPr>
          <p:cNvPr id="7" name="Picture 13" descr="Frise_logo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" y="2"/>
            <a:ext cx="1679331" cy="312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56693" y="2611440"/>
            <a:ext cx="6447692" cy="16843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Cliquez pour modifier le style du titre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312377" y="4629150"/>
            <a:ext cx="6248400" cy="1752600"/>
          </a:xfrm>
        </p:spPr>
        <p:txBody>
          <a:bodyPr/>
          <a:lstStyle>
            <a:lvl1pPr marL="0" indent="0" algn="ctr">
              <a:buFont typeface="Wingdings 2" pitchFamily="18" charset="2"/>
              <a:buNone/>
              <a:defRPr/>
            </a:lvl1pPr>
          </a:lstStyle>
          <a:p>
            <a:r>
              <a:rPr lang="fr-FR" dirty="0"/>
              <a:t>Cliquez pour modifier le style des sous-titres du masque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ja-JP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431CCB-4B77-4A09-A5D7-E227E1A8017A}" type="slidenum">
              <a:rPr lang="fr-FR" altLang="ja-JP" smtClean="0"/>
              <a:pPr>
                <a:defRPr/>
              </a:pPr>
              <a:t>‹N°›</a:t>
            </a:fld>
            <a:endParaRPr lang="fr-FR" altLang="ja-JP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866794" y="188913"/>
            <a:ext cx="1827335" cy="5878512"/>
          </a:xfrm>
          <a:prstGeom prst="rect">
            <a:avLst/>
          </a:prstGeom>
        </p:spPr>
        <p:txBody>
          <a:bodyPr vert="eaVert"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1381860" y="188913"/>
            <a:ext cx="5344257" cy="5878512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ja-JP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6D90CB-569E-4422-B0D0-C60D7BE9E849}" type="slidenum">
              <a:rPr lang="fr-FR" altLang="ja-JP" smtClean="0"/>
              <a:pPr>
                <a:defRPr/>
              </a:pPr>
              <a:t>‹N°›</a:t>
            </a:fld>
            <a:endParaRPr lang="fr-FR" altLang="ja-JP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re. Text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sz="half" idx="1"/>
          </p:nvPr>
        </p:nvSpPr>
        <p:spPr>
          <a:xfrm>
            <a:off x="1381859" y="1600202"/>
            <a:ext cx="3585796" cy="4467225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5108332" y="1600202"/>
            <a:ext cx="3585797" cy="4467225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140677" y="6524627"/>
            <a:ext cx="1905000" cy="1809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ja-JP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6963508" y="6524627"/>
            <a:ext cx="1905000" cy="1809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1C9A50-392C-42FC-9218-4A62CB9C7FCE}" type="slidenum">
              <a:rPr lang="fr-FR" altLang="ja-JP" smtClean="0"/>
              <a:pPr>
                <a:defRPr/>
              </a:pPr>
              <a:t>‹N°›</a:t>
            </a:fld>
            <a:endParaRPr lang="fr-FR" altLang="ja-JP" dirty="0"/>
          </a:p>
        </p:txBody>
      </p:sp>
      <p:sp>
        <p:nvSpPr>
          <p:cNvPr id="8" name="Titre 7"/>
          <p:cNvSpPr>
            <a:spLocks noGrp="1"/>
          </p:cNvSpPr>
          <p:nvPr>
            <p:ph type="title"/>
          </p:nvPr>
        </p:nvSpPr>
        <p:spPr>
          <a:xfrm>
            <a:off x="1403649" y="332657"/>
            <a:ext cx="7128792" cy="646331"/>
          </a:xfrm>
          <a:prstGeom prst="rect">
            <a:avLst/>
          </a:prstGeom>
        </p:spPr>
        <p:txBody>
          <a:bodyPr/>
          <a:lstStyle/>
          <a:p>
            <a:r>
              <a:rPr lang="fr-FR"/>
              <a:t>Cliquez pour modifier le style du titre</a:t>
            </a:r>
          </a:p>
        </p:txBody>
      </p:sp>
    </p:spTree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1_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182688" y="188913"/>
            <a:ext cx="7680325" cy="1143000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ja-JP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587751" y="624840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ja-JP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3A3C82-3317-4027-9088-031D312B129E}" type="slidenum">
              <a:rPr lang="fr-FR" altLang="ja-JP"/>
              <a:pPr>
                <a:defRPr/>
              </a:pPr>
              <a:t>‹N°›</a:t>
            </a:fld>
            <a:endParaRPr lang="fr-FR" altLang="ja-JP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251520" y="260648"/>
            <a:ext cx="7488832" cy="432048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3200"/>
            </a:lvl1pPr>
          </a:lstStyle>
          <a:p>
            <a:r>
              <a:rPr lang="fr-FR"/>
              <a:t> Cliquez pour modifier le style du titre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971600" y="1268761"/>
            <a:ext cx="7488832" cy="482453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107504" y="6492876"/>
            <a:ext cx="576064" cy="365125"/>
          </a:xfrm>
          <a:prstGeom prst="rect">
            <a:avLst/>
          </a:prstGeom>
        </p:spPr>
        <p:txBody>
          <a:bodyPr/>
          <a:lstStyle/>
          <a:p>
            <a:fld id="{F1F5C55A-AAC4-4FAB-A004-0267178C4D8A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Espace réservé du texte 8"/>
          <p:cNvSpPr>
            <a:spLocks noGrp="1"/>
          </p:cNvSpPr>
          <p:nvPr>
            <p:ph type="body" sz="quarter" idx="13" hasCustomPrompt="1"/>
          </p:nvPr>
        </p:nvSpPr>
        <p:spPr>
          <a:xfrm>
            <a:off x="971553" y="548680"/>
            <a:ext cx="7488881" cy="432048"/>
          </a:xfrm>
        </p:spPr>
        <p:txBody>
          <a:bodyPr/>
          <a:lstStyle>
            <a:lvl1pPr>
              <a:buNone/>
              <a:defRPr b="0" baseline="0">
                <a:latin typeface="DIN Next LT Pro Medium Cond" pitchFamily="34" charset="0"/>
              </a:defRPr>
            </a:lvl1pPr>
          </a:lstStyle>
          <a:p>
            <a:pPr lvl="0"/>
            <a:r>
              <a:rPr lang="fr-FR" dirty="0"/>
              <a:t>Cliquez pour modifier les styles </a:t>
            </a:r>
            <a:r>
              <a:rPr lang="fr-FR"/>
              <a:t>du sous </a:t>
            </a:r>
            <a:r>
              <a:rPr lang="fr-FR" dirty="0"/>
              <a:t>titre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ja-JP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2C6D89-C11E-4D9A-AA9E-3694DE9E4CF6}" type="slidenum">
              <a:rPr lang="fr-FR" altLang="ja-JP" smtClean="0"/>
              <a:pPr>
                <a:defRPr/>
              </a:pPr>
              <a:t>‹N°›</a:t>
            </a:fld>
            <a:endParaRPr lang="fr-FR" altLang="ja-JP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435" y="4406902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435" y="2906714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ja-JP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BBFCCE-A6F8-4AF8-BE2A-D0BA177C30B4}" type="slidenum">
              <a:rPr lang="fr-FR" altLang="ja-JP" smtClean="0"/>
              <a:pPr>
                <a:defRPr/>
              </a:pPr>
              <a:t>‹N°›</a:t>
            </a:fld>
            <a:endParaRPr lang="fr-FR" altLang="ja-JP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1381859" y="1600202"/>
            <a:ext cx="3585796" cy="4467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5108332" y="1600202"/>
            <a:ext cx="3585797" cy="4467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ja-JP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3F9007-4D24-4BFF-8415-55F66F64C16F}" type="slidenum">
              <a:rPr lang="fr-FR" altLang="ja-JP" smtClean="0"/>
              <a:pPr>
                <a:defRPr/>
              </a:pPr>
              <a:t>‹N°›</a:t>
            </a:fld>
            <a:endParaRPr lang="fr-FR" altLang="ja-JP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06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06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271" y="1535113"/>
            <a:ext cx="4041531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271" y="2174875"/>
            <a:ext cx="4041531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ja-JP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1C9A50-392C-42FC-9218-4A62CB9C7FCE}" type="slidenum">
              <a:rPr lang="fr-FR" altLang="ja-JP" smtClean="0"/>
              <a:pPr>
                <a:defRPr/>
              </a:pPr>
              <a:t>‹N°›</a:t>
            </a:fld>
            <a:endParaRPr lang="fr-FR" altLang="ja-JP" dirty="0"/>
          </a:p>
        </p:txBody>
      </p:sp>
    </p:spTree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ja-JP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3A3C82-3317-4027-9088-031D312B129E}" type="slidenum">
              <a:rPr lang="fr-FR" altLang="ja-JP" smtClean="0"/>
              <a:pPr>
                <a:defRPr/>
              </a:pPr>
              <a:t>‹N°›</a:t>
            </a:fld>
            <a:endParaRPr lang="fr-FR" altLang="ja-JP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ja-JP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4107E8-C1D7-4835-8C98-54D140A71EE6}" type="slidenum">
              <a:rPr lang="fr-FR" altLang="ja-JP" smtClean="0"/>
              <a:pPr>
                <a:defRPr/>
              </a:pPr>
              <a:t>‹N°›</a:t>
            </a:fld>
            <a:endParaRPr lang="fr-FR" altLang="ja-JP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538" y="273052"/>
            <a:ext cx="51112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43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ja-JP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1C9A50-392C-42FC-9218-4A62CB9C7FCE}" type="slidenum">
              <a:rPr lang="fr-FR" altLang="ja-JP" smtClean="0"/>
              <a:pPr>
                <a:defRPr/>
              </a:pPr>
              <a:t>‹N°›</a:t>
            </a:fld>
            <a:endParaRPr lang="fr-FR" altLang="ja-JP" dirty="0"/>
          </a:p>
        </p:txBody>
      </p:sp>
    </p:spTree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167" y="4800601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167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fr-FR" noProof="0" dirty="0"/>
              <a:t>Cliquez sur l'icône pour ajouter une image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167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ja-JP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1289DC-05CD-4173-87E2-9BCA9FA5AE57}" type="slidenum">
              <a:rPr lang="fr-FR" altLang="ja-JP" smtClean="0"/>
              <a:pPr>
                <a:defRPr/>
              </a:pPr>
              <a:t>‹N°›</a:t>
            </a:fld>
            <a:endParaRPr lang="fr-FR" altLang="ja-JP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SilverBullet:Users:therezelefevre:Documents:1%20-%20ON%20THE%20GO%20[13]:1%20-%20DOSSIERS%20:SEB%20IDENTIT&#201;%20GROUPE:11&#176;%20CHARTE:01%20-%20CALAGES:PRES%20POWER%20PONT:CALAGE:IMPORTLOGO.jpg" TargetMode="Externa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7" descr="SilverBullet:Users:therezelefevre:Documents:1 - ON THE GO [13]:1 - DOSSIERS :SEB IDENTITÉ GROUPE:11° CHARTE:01 - CALAGES:PRES POWER PONT:CALAGE:IMPORTLOGO.jpg"/>
          <p:cNvPicPr>
            <a:picLocks noChangeAspect="1" noChangeArrowheads="1"/>
          </p:cNvPicPr>
          <p:nvPr/>
        </p:nvPicPr>
        <p:blipFill>
          <a:blip r:embed="rId16" r:link="rId17" cstate="email"/>
          <a:srcRect/>
          <a:stretch>
            <a:fillRect/>
          </a:stretch>
        </p:blipFill>
        <p:spPr bwMode="auto">
          <a:xfrm>
            <a:off x="1" y="0"/>
            <a:ext cx="1109297" cy="162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4" name="AutoShape 10"/>
          <p:cNvSpPr>
            <a:spLocks noChangeArrowheads="1"/>
          </p:cNvSpPr>
          <p:nvPr/>
        </p:nvSpPr>
        <p:spPr bwMode="auto">
          <a:xfrm>
            <a:off x="1259633" y="332657"/>
            <a:ext cx="7362007" cy="647797"/>
          </a:xfrm>
          <a:prstGeom prst="roundRect">
            <a:avLst>
              <a:gd name="adj" fmla="val 16667"/>
            </a:avLst>
          </a:prstGeom>
          <a:solidFill>
            <a:srgbClr val="B00E0E"/>
          </a:solidFill>
          <a:ln w="9525">
            <a:solidFill>
              <a:schemeClr val="accent2"/>
            </a:solidFill>
            <a:round/>
            <a:headEnd/>
            <a:tailEnd/>
          </a:ln>
          <a:effectLst>
            <a:outerShdw dist="53882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l">
              <a:defRPr/>
            </a:pPr>
            <a:endParaRPr lang="fr-FR" dirty="0">
              <a:solidFill>
                <a:schemeClr val="bg1"/>
              </a:solidFill>
            </a:endParaRPr>
          </a:p>
        </p:txBody>
      </p:sp>
      <p:sp>
        <p:nvSpPr>
          <p:cNvPr id="307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81860" y="1600202"/>
            <a:ext cx="7312269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40677" y="6524627"/>
            <a:ext cx="1905000" cy="18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b="0" u="none" smtClean="0"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fr-FR" altLang="ja-JP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63508" y="6524627"/>
            <a:ext cx="1905000" cy="18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 u="none" smtClean="0"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C71C9A50-392C-42FC-9218-4A62CB9C7FCE}" type="slidenum">
              <a:rPr lang="fr-FR" altLang="ja-JP" smtClean="0"/>
              <a:pPr>
                <a:defRPr/>
              </a:pPr>
              <a:t>‹N°›</a:t>
            </a:fld>
            <a:endParaRPr lang="fr-FR" altLang="ja-JP" dirty="0"/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1331640" y="260649"/>
            <a:ext cx="7384277" cy="864617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sz="3600" b="0" i="0" u="none" strike="noStrike" kern="0" cap="none" spc="0" normalizeH="0" baseline="0" noProof="0" dirty="0">
              <a:ln>
                <a:noFill/>
              </a:ln>
              <a:solidFill>
                <a:srgbClr val="F4F4F4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3" r:id="rId14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F4F4F4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F4F4F4"/>
          </a:solidFill>
          <a:latin typeface="Arial" charset="0"/>
          <a:ea typeface="ＭＳ Ｐゴシック" pitchFamily="34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F4F4F4"/>
          </a:solidFill>
          <a:latin typeface="Arial" charset="0"/>
          <a:ea typeface="ＭＳ Ｐゴシック" pitchFamily="34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F4F4F4"/>
          </a:solidFill>
          <a:latin typeface="Arial" charset="0"/>
          <a:ea typeface="ＭＳ Ｐゴシック" pitchFamily="34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F4F4F4"/>
          </a:solidFill>
          <a:latin typeface="Arial" charset="0"/>
          <a:ea typeface="ＭＳ Ｐゴシック" pitchFamily="34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F4F4F4"/>
          </a:solidFill>
          <a:latin typeface="Arial" charset="0"/>
          <a:ea typeface="ＭＳ Ｐゴシック" pitchFamily="34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F4F4F4"/>
          </a:solidFill>
          <a:latin typeface="Arial" charset="0"/>
          <a:ea typeface="ＭＳ Ｐゴシック" pitchFamily="34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F4F4F4"/>
          </a:solidFill>
          <a:latin typeface="Arial" charset="0"/>
          <a:ea typeface="ＭＳ Ｐゴシック" pitchFamily="34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F4F4F4"/>
          </a:solidFill>
          <a:latin typeface="Arial" charset="0"/>
          <a:ea typeface="ＭＳ Ｐゴシック" pitchFamily="34" charset="-128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CE1111"/>
        </a:buClr>
        <a:buFont typeface="Wingdings 2" pitchFamily="18" charset="2"/>
        <a:buChar char="¢"/>
        <a:defRPr sz="2400" b="1">
          <a:solidFill>
            <a:srgbClr val="8E858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Wingdings 2" pitchFamily="18" charset="2"/>
        <a:buChar char="¡"/>
        <a:defRPr>
          <a:solidFill>
            <a:srgbClr val="8E858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Wingdings 2" pitchFamily="18" charset="2"/>
        <a:buChar char="¡"/>
        <a:defRPr sz="1700">
          <a:solidFill>
            <a:srgbClr val="8E858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700">
          <a:solidFill>
            <a:srgbClr val="8E858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700">
          <a:solidFill>
            <a:srgbClr val="8E858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700">
          <a:solidFill>
            <a:srgbClr val="8E858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700">
          <a:solidFill>
            <a:srgbClr val="8E858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700">
          <a:solidFill>
            <a:srgbClr val="8E858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700">
          <a:solidFill>
            <a:srgbClr val="8E858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Relationship Id="rId6" Type="http://schemas.openxmlformats.org/officeDocument/2006/relationships/slide" Target="slide3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0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7.png"/><Relationship Id="rId4" Type="http://schemas.openxmlformats.org/officeDocument/2006/relationships/image" Target="../media/image5.pn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0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7.png"/><Relationship Id="rId5" Type="http://schemas.openxmlformats.org/officeDocument/2006/relationships/image" Target="../media/image138.png"/><Relationship Id="rId4" Type="http://schemas.openxmlformats.org/officeDocument/2006/relationships/image" Target="../media/image5.pn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0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9.png"/><Relationship Id="rId4" Type="http://schemas.openxmlformats.org/officeDocument/2006/relationships/image" Target="../media/image5.pn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0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0.png"/><Relationship Id="rId4" Type="http://schemas.openxmlformats.org/officeDocument/2006/relationships/image" Target="../media/image5.pn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0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1.png"/><Relationship Id="rId4" Type="http://schemas.openxmlformats.org/officeDocument/2006/relationships/image" Target="../media/image5.png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0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2.png"/><Relationship Id="rId5" Type="http://schemas.openxmlformats.org/officeDocument/2006/relationships/image" Target="../media/image141.png"/><Relationship Id="rId4" Type="http://schemas.openxmlformats.org/officeDocument/2006/relationships/image" Target="../media/image5.png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0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3.png"/><Relationship Id="rId4" Type="http://schemas.openxmlformats.org/officeDocument/2006/relationships/image" Target="../media/image5.png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0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3.png"/><Relationship Id="rId5" Type="http://schemas.openxmlformats.org/officeDocument/2006/relationships/image" Target="../media/image144.png"/><Relationship Id="rId4" Type="http://schemas.openxmlformats.org/officeDocument/2006/relationships/image" Target="../media/image5.png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0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5.png"/><Relationship Id="rId4" Type="http://schemas.openxmlformats.org/officeDocument/2006/relationships/image" Target="../media/image5.png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0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6.png"/><Relationship Id="rId5" Type="http://schemas.openxmlformats.org/officeDocument/2006/relationships/image" Target="../media/image145.pn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Relationship Id="rId6" Type="http://schemas.openxmlformats.org/officeDocument/2006/relationships/slide" Target="slide3.xml"/><Relationship Id="rId5" Type="http://schemas.openxmlformats.org/officeDocument/2006/relationships/image" Target="../media/image20.png"/><Relationship Id="rId4" Type="http://schemas.openxmlformats.org/officeDocument/2006/relationships/image" Target="../media/image18.png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7.png"/><Relationship Id="rId4" Type="http://schemas.openxmlformats.org/officeDocument/2006/relationships/image" Target="../media/image5.png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8.png"/><Relationship Id="rId5" Type="http://schemas.openxmlformats.org/officeDocument/2006/relationships/image" Target="../media/image147.png"/><Relationship Id="rId4" Type="http://schemas.openxmlformats.org/officeDocument/2006/relationships/image" Target="../media/image5.png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9.png"/><Relationship Id="rId4" Type="http://schemas.openxmlformats.org/officeDocument/2006/relationships/image" Target="../media/image5.png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1.png"/><Relationship Id="rId5" Type="http://schemas.openxmlformats.org/officeDocument/2006/relationships/image" Target="../media/image150.png"/><Relationship Id="rId4" Type="http://schemas.openxmlformats.org/officeDocument/2006/relationships/image" Target="../media/image5.png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slide" Target="slide116.xml"/><Relationship Id="rId2" Type="http://schemas.openxmlformats.org/officeDocument/2006/relationships/notesSlide" Target="../notesSlides/notesSlide1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3.png"/><Relationship Id="rId5" Type="http://schemas.openxmlformats.org/officeDocument/2006/relationships/image" Target="../media/image152.png"/><Relationship Id="rId4" Type="http://schemas.openxmlformats.org/officeDocument/2006/relationships/image" Target="../media/image5.png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slide" Target="slide116.xml"/><Relationship Id="rId2" Type="http://schemas.openxmlformats.org/officeDocument/2006/relationships/notesSlide" Target="../notesSlides/notesSlide1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4.png"/><Relationship Id="rId5" Type="http://schemas.openxmlformats.org/officeDocument/2006/relationships/image" Target="../media/image153.png"/><Relationship Id="rId4" Type="http://schemas.openxmlformats.org/officeDocument/2006/relationships/image" Target="../media/image5.png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slide" Target="slide116.xml"/><Relationship Id="rId2" Type="http://schemas.openxmlformats.org/officeDocument/2006/relationships/notesSlide" Target="../notesSlides/notesSlide1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5.png"/><Relationship Id="rId4" Type="http://schemas.openxmlformats.org/officeDocument/2006/relationships/image" Target="../media/image5.png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slide" Target="slide116.xml"/><Relationship Id="rId2" Type="http://schemas.openxmlformats.org/officeDocument/2006/relationships/notesSlide" Target="../notesSlides/notesSlide1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6.png"/><Relationship Id="rId4" Type="http://schemas.openxmlformats.org/officeDocument/2006/relationships/image" Target="../media/image5.png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slide" Target="slide116.xml"/><Relationship Id="rId2" Type="http://schemas.openxmlformats.org/officeDocument/2006/relationships/notesSlide" Target="../notesSlides/notesSlide1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8.png"/><Relationship Id="rId5" Type="http://schemas.openxmlformats.org/officeDocument/2006/relationships/image" Target="../media/image157.png"/><Relationship Id="rId4" Type="http://schemas.openxmlformats.org/officeDocument/2006/relationships/image" Target="../media/image5.png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slide" Target="slide116.xml"/><Relationship Id="rId2" Type="http://schemas.openxmlformats.org/officeDocument/2006/relationships/notesSlide" Target="../notesSlides/notesSlide1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9.pn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8.png"/><Relationship Id="rId5" Type="http://schemas.openxmlformats.org/officeDocument/2006/relationships/image" Target="../media/image21.jpeg"/><Relationship Id="rId4" Type="http://schemas.openxmlformats.org/officeDocument/2006/relationships/image" Target="../media/image5.png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slide" Target="slide116.xml"/><Relationship Id="rId2" Type="http://schemas.openxmlformats.org/officeDocument/2006/relationships/notesSlide" Target="../notesSlides/notesSlide1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0.png"/><Relationship Id="rId5" Type="http://schemas.openxmlformats.org/officeDocument/2006/relationships/image" Target="../media/image159.png"/><Relationship Id="rId4" Type="http://schemas.openxmlformats.org/officeDocument/2006/relationships/image" Target="../media/image5.png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slide" Target="slide116.xml"/><Relationship Id="rId2" Type="http://schemas.openxmlformats.org/officeDocument/2006/relationships/notesSlide" Target="../notesSlides/notesSlide1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1.png"/><Relationship Id="rId4" Type="http://schemas.openxmlformats.org/officeDocument/2006/relationships/image" Target="../media/image5.png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slide" Target="slide116.xml"/><Relationship Id="rId2" Type="http://schemas.openxmlformats.org/officeDocument/2006/relationships/notesSlide" Target="../notesSlides/notesSlide1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3.png"/><Relationship Id="rId5" Type="http://schemas.openxmlformats.org/officeDocument/2006/relationships/image" Target="../media/image162.png"/><Relationship Id="rId4" Type="http://schemas.openxmlformats.org/officeDocument/2006/relationships/image" Target="../media/image5.png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slide" Target="slide116.xml"/><Relationship Id="rId2" Type="http://schemas.openxmlformats.org/officeDocument/2006/relationships/notesSlide" Target="../notesSlides/notesSlide1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4.png"/><Relationship Id="rId5" Type="http://schemas.openxmlformats.org/officeDocument/2006/relationships/image" Target="../media/image161.png"/><Relationship Id="rId4" Type="http://schemas.openxmlformats.org/officeDocument/2006/relationships/image" Target="../media/image5.png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slide" Target="slide116.xml"/><Relationship Id="rId2" Type="http://schemas.openxmlformats.org/officeDocument/2006/relationships/notesSlide" Target="../notesSlides/notesSlide1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5.png"/><Relationship Id="rId4" Type="http://schemas.openxmlformats.org/officeDocument/2006/relationships/image" Target="../media/image5.png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slide" Target="slide116.xml"/><Relationship Id="rId2" Type="http://schemas.openxmlformats.org/officeDocument/2006/relationships/notesSlide" Target="../notesSlides/notesSlide1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7.png"/><Relationship Id="rId5" Type="http://schemas.openxmlformats.org/officeDocument/2006/relationships/image" Target="../media/image166.png"/><Relationship Id="rId4" Type="http://schemas.openxmlformats.org/officeDocument/2006/relationships/image" Target="../media/image5.png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slide" Target="slide116.xml"/><Relationship Id="rId2" Type="http://schemas.openxmlformats.org/officeDocument/2006/relationships/notesSlide" Target="../notesSlides/notesSlide12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8.png"/><Relationship Id="rId4" Type="http://schemas.openxmlformats.org/officeDocument/2006/relationships/image" Target="../media/image5.png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slide" Target="slide116.xml"/><Relationship Id="rId2" Type="http://schemas.openxmlformats.org/officeDocument/2006/relationships/notesSlide" Target="../notesSlides/notesSlide12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8.png"/><Relationship Id="rId5" Type="http://schemas.openxmlformats.org/officeDocument/2006/relationships/image" Target="../media/image169.png"/><Relationship Id="rId4" Type="http://schemas.openxmlformats.org/officeDocument/2006/relationships/image" Target="../media/image5.png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slide" Target="slide116.xml"/><Relationship Id="rId2" Type="http://schemas.openxmlformats.org/officeDocument/2006/relationships/notesSlide" Target="../notesSlides/notesSlide12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0.png"/><Relationship Id="rId4" Type="http://schemas.openxmlformats.org/officeDocument/2006/relationships/image" Target="../media/image5.png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slide" Target="slide116.xml"/><Relationship Id="rId2" Type="http://schemas.openxmlformats.org/officeDocument/2006/relationships/notesSlide" Target="../notesSlides/notesSlide12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1.png"/><Relationship Id="rId5" Type="http://schemas.openxmlformats.org/officeDocument/2006/relationships/image" Target="../media/image170.png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3.png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slide" Target="slide116.xml"/><Relationship Id="rId2" Type="http://schemas.openxmlformats.org/officeDocument/2006/relationships/notesSlide" Target="../notesSlides/notesSlide13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2.png"/><Relationship Id="rId4" Type="http://schemas.openxmlformats.org/officeDocument/2006/relationships/image" Target="../media/image5.png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slide" Target="slide116.xml"/><Relationship Id="rId2" Type="http://schemas.openxmlformats.org/officeDocument/2006/relationships/notesSlide" Target="../notesSlides/notesSlide13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3.png"/><Relationship Id="rId5" Type="http://schemas.openxmlformats.org/officeDocument/2006/relationships/image" Target="../media/image172.png"/><Relationship Id="rId4" Type="http://schemas.openxmlformats.org/officeDocument/2006/relationships/image" Target="../media/image5.png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slide" Target="slide116.xml"/><Relationship Id="rId2" Type="http://schemas.openxmlformats.org/officeDocument/2006/relationships/notesSlide" Target="../notesSlides/notesSlide13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4.png"/><Relationship Id="rId4" Type="http://schemas.openxmlformats.org/officeDocument/2006/relationships/image" Target="../media/image5.png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slide" Target="slide116.xml"/><Relationship Id="rId2" Type="http://schemas.openxmlformats.org/officeDocument/2006/relationships/notesSlide" Target="../notesSlides/notesSlide13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4.png"/><Relationship Id="rId5" Type="http://schemas.openxmlformats.org/officeDocument/2006/relationships/image" Target="../media/image175.png"/><Relationship Id="rId4" Type="http://schemas.openxmlformats.org/officeDocument/2006/relationships/image" Target="../media/image5.png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slide" Target="slide116.xml"/><Relationship Id="rId2" Type="http://schemas.openxmlformats.org/officeDocument/2006/relationships/notesSlide" Target="../notesSlides/notesSlide13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6.png"/><Relationship Id="rId4" Type="http://schemas.openxmlformats.org/officeDocument/2006/relationships/image" Target="../media/image5.png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slide" Target="slide116.xml"/><Relationship Id="rId2" Type="http://schemas.openxmlformats.org/officeDocument/2006/relationships/notesSlide" Target="../notesSlides/notesSlide13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7.png"/><Relationship Id="rId4" Type="http://schemas.openxmlformats.org/officeDocument/2006/relationships/image" Target="../media/image5.png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slide" Target="slide116.xml"/><Relationship Id="rId2" Type="http://schemas.openxmlformats.org/officeDocument/2006/relationships/notesSlide" Target="../notesSlides/notesSlide13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7.png"/><Relationship Id="rId5" Type="http://schemas.openxmlformats.org/officeDocument/2006/relationships/image" Target="../media/image178.png"/><Relationship Id="rId4" Type="http://schemas.openxmlformats.org/officeDocument/2006/relationships/image" Target="../media/image5.png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slide" Target="slide116.xml"/><Relationship Id="rId2" Type="http://schemas.openxmlformats.org/officeDocument/2006/relationships/notesSlide" Target="../notesSlides/notesSlide13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9.png"/><Relationship Id="rId4" Type="http://schemas.openxmlformats.org/officeDocument/2006/relationships/image" Target="../media/image5.png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slide" Target="slide116.xml"/><Relationship Id="rId2" Type="http://schemas.openxmlformats.org/officeDocument/2006/relationships/notesSlide" Target="../notesSlides/notesSlide13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1.png"/><Relationship Id="rId5" Type="http://schemas.openxmlformats.org/officeDocument/2006/relationships/image" Target="../media/image180.png"/><Relationship Id="rId4" Type="http://schemas.openxmlformats.org/officeDocument/2006/relationships/image" Target="../media/image5.png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slide" Target="slide116.xml"/><Relationship Id="rId2" Type="http://schemas.openxmlformats.org/officeDocument/2006/relationships/notesSlide" Target="../notesSlides/notesSlide13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9.png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24.png"/><Relationship Id="rId4" Type="http://schemas.openxmlformats.org/officeDocument/2006/relationships/image" Target="../media/image5.png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slide" Target="slide116.xml"/><Relationship Id="rId2" Type="http://schemas.openxmlformats.org/officeDocument/2006/relationships/notesSlide" Target="../notesSlides/notesSlide14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3.png"/><Relationship Id="rId5" Type="http://schemas.openxmlformats.org/officeDocument/2006/relationships/image" Target="../media/image182.png"/><Relationship Id="rId4" Type="http://schemas.openxmlformats.org/officeDocument/2006/relationships/image" Target="../media/image5.png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slide" Target="slide116.xml"/><Relationship Id="rId2" Type="http://schemas.openxmlformats.org/officeDocument/2006/relationships/notesSlide" Target="../notesSlides/notesSlide14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4.png"/><Relationship Id="rId4" Type="http://schemas.openxmlformats.org/officeDocument/2006/relationships/image" Target="../media/image5.png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slide" Target="slide116.xml"/><Relationship Id="rId2" Type="http://schemas.openxmlformats.org/officeDocument/2006/relationships/notesSlide" Target="../notesSlides/notesSlide14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4.png"/><Relationship Id="rId5" Type="http://schemas.openxmlformats.org/officeDocument/2006/relationships/image" Target="../media/image185.png"/><Relationship Id="rId4" Type="http://schemas.openxmlformats.org/officeDocument/2006/relationships/image" Target="../media/image5.png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slide" Target="slide116.xml"/><Relationship Id="rId2" Type="http://schemas.openxmlformats.org/officeDocument/2006/relationships/notesSlide" Target="../notesSlides/notesSlide14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6.png"/><Relationship Id="rId4" Type="http://schemas.openxmlformats.org/officeDocument/2006/relationships/image" Target="../media/image5.png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slide" Target="slide116.xml"/><Relationship Id="rId2" Type="http://schemas.openxmlformats.org/officeDocument/2006/relationships/notesSlide" Target="../notesSlides/notesSlide14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6.png"/><Relationship Id="rId5" Type="http://schemas.openxmlformats.org/officeDocument/2006/relationships/image" Target="../media/image187.png"/><Relationship Id="rId4" Type="http://schemas.openxmlformats.org/officeDocument/2006/relationships/image" Target="../media/image5.png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slide" Target="slide116.xml"/><Relationship Id="rId2" Type="http://schemas.openxmlformats.org/officeDocument/2006/relationships/notesSlide" Target="../notesSlides/notesSlide14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8.png"/><Relationship Id="rId4" Type="http://schemas.openxmlformats.org/officeDocument/2006/relationships/image" Target="../media/image5.png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slide" Target="slide116.xml"/><Relationship Id="rId2" Type="http://schemas.openxmlformats.org/officeDocument/2006/relationships/notesSlide" Target="../notesSlides/notesSlide14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8.png"/><Relationship Id="rId5" Type="http://schemas.openxmlformats.org/officeDocument/2006/relationships/image" Target="../media/image189.png"/><Relationship Id="rId4" Type="http://schemas.openxmlformats.org/officeDocument/2006/relationships/image" Target="../media/image5.png"/></Relationships>
</file>

<file path=ppt/slides/_rels/slide147.xml.rels><?xml version="1.0" encoding="UTF-8" standalone="yes"?>
<Relationships xmlns="http://schemas.openxmlformats.org/package/2006/relationships"><Relationship Id="rId3" Type="http://schemas.openxmlformats.org/officeDocument/2006/relationships/slide" Target="slide116.xml"/><Relationship Id="rId2" Type="http://schemas.openxmlformats.org/officeDocument/2006/relationships/notesSlide" Target="../notesSlides/notesSlide14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0.png"/><Relationship Id="rId4" Type="http://schemas.openxmlformats.org/officeDocument/2006/relationships/image" Target="../media/image5.png"/></Relationships>
</file>

<file path=ppt/slides/_rels/slide148.xml.rels><?xml version="1.0" encoding="UTF-8" standalone="yes"?>
<Relationships xmlns="http://schemas.openxmlformats.org/package/2006/relationships"><Relationship Id="rId3" Type="http://schemas.openxmlformats.org/officeDocument/2006/relationships/slide" Target="slide116.xml"/><Relationship Id="rId2" Type="http://schemas.openxmlformats.org/officeDocument/2006/relationships/notesSlide" Target="../notesSlides/notesSlide14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1.png"/><Relationship Id="rId5" Type="http://schemas.openxmlformats.org/officeDocument/2006/relationships/image" Target="../media/image190.png"/><Relationship Id="rId4" Type="http://schemas.openxmlformats.org/officeDocument/2006/relationships/image" Target="../media/image5.png"/></Relationships>
</file>

<file path=ppt/slides/_rels/slide149.xml.rels><?xml version="1.0" encoding="UTF-8" standalone="yes"?>
<Relationships xmlns="http://schemas.openxmlformats.org/package/2006/relationships"><Relationship Id="rId3" Type="http://schemas.openxmlformats.org/officeDocument/2006/relationships/slide" Target="slide116.xml"/><Relationship Id="rId2" Type="http://schemas.openxmlformats.org/officeDocument/2006/relationships/notesSlide" Target="../notesSlides/notesSlide14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2.png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5.png"/><Relationship Id="rId5" Type="http://schemas.openxmlformats.org/officeDocument/2006/relationships/slide" Target="slide3.xml"/><Relationship Id="rId4" Type="http://schemas.openxmlformats.org/officeDocument/2006/relationships/image" Target="../media/image26.png"/></Relationships>
</file>

<file path=ppt/slides/_rels/slide150.xml.rels><?xml version="1.0" encoding="UTF-8" standalone="yes"?>
<Relationships xmlns="http://schemas.openxmlformats.org/package/2006/relationships"><Relationship Id="rId3" Type="http://schemas.openxmlformats.org/officeDocument/2006/relationships/slide" Target="slide116.xml"/><Relationship Id="rId2" Type="http://schemas.openxmlformats.org/officeDocument/2006/relationships/notesSlide" Target="../notesSlides/notesSlide15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4.png"/><Relationship Id="rId5" Type="http://schemas.openxmlformats.org/officeDocument/2006/relationships/image" Target="../media/image193.png"/><Relationship Id="rId4" Type="http://schemas.openxmlformats.org/officeDocument/2006/relationships/image" Target="../media/image5.png"/></Relationships>
</file>

<file path=ppt/slides/_rels/slide151.xml.rels><?xml version="1.0" encoding="UTF-8" standalone="yes"?>
<Relationships xmlns="http://schemas.openxmlformats.org/package/2006/relationships"><Relationship Id="rId3" Type="http://schemas.openxmlformats.org/officeDocument/2006/relationships/slide" Target="slide116.xml"/><Relationship Id="rId2" Type="http://schemas.openxmlformats.org/officeDocument/2006/relationships/notesSlide" Target="../notesSlides/notesSlide15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5.png"/><Relationship Id="rId4" Type="http://schemas.openxmlformats.org/officeDocument/2006/relationships/image" Target="../media/image5.png"/></Relationships>
</file>

<file path=ppt/slides/_rels/slide152.xml.rels><?xml version="1.0" encoding="UTF-8" standalone="yes"?>
<Relationships xmlns="http://schemas.openxmlformats.org/package/2006/relationships"><Relationship Id="rId3" Type="http://schemas.openxmlformats.org/officeDocument/2006/relationships/slide" Target="slide116.xml"/><Relationship Id="rId2" Type="http://schemas.openxmlformats.org/officeDocument/2006/relationships/notesSlide" Target="../notesSlides/notesSlide15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6.png"/><Relationship Id="rId5" Type="http://schemas.openxmlformats.org/officeDocument/2006/relationships/image" Target="../media/image195.png"/><Relationship Id="rId4" Type="http://schemas.openxmlformats.org/officeDocument/2006/relationships/image" Target="../media/image5.png"/></Relationships>
</file>

<file path=ppt/slides/_rels/slide153.xml.rels><?xml version="1.0" encoding="UTF-8" standalone="yes"?>
<Relationships xmlns="http://schemas.openxmlformats.org/package/2006/relationships"><Relationship Id="rId3" Type="http://schemas.openxmlformats.org/officeDocument/2006/relationships/slide" Target="slide116.xml"/><Relationship Id="rId2" Type="http://schemas.openxmlformats.org/officeDocument/2006/relationships/notesSlide" Target="../notesSlides/notesSlide15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7.png"/><Relationship Id="rId4" Type="http://schemas.openxmlformats.org/officeDocument/2006/relationships/image" Target="../media/image5.png"/></Relationships>
</file>

<file path=ppt/slides/_rels/slide154.xml.rels><?xml version="1.0" encoding="UTF-8" standalone="yes"?>
<Relationships xmlns="http://schemas.openxmlformats.org/package/2006/relationships"><Relationship Id="rId3" Type="http://schemas.openxmlformats.org/officeDocument/2006/relationships/slide" Target="slide116.xml"/><Relationship Id="rId2" Type="http://schemas.openxmlformats.org/officeDocument/2006/relationships/notesSlide" Target="../notesSlides/notesSlide15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7.png"/><Relationship Id="rId5" Type="http://schemas.openxmlformats.org/officeDocument/2006/relationships/image" Target="../media/image198.png"/><Relationship Id="rId4" Type="http://schemas.openxmlformats.org/officeDocument/2006/relationships/image" Target="../media/image5.png"/></Relationships>
</file>

<file path=ppt/slides/_rels/slide155.xml.rels><?xml version="1.0" encoding="UTF-8" standalone="yes"?>
<Relationships xmlns="http://schemas.openxmlformats.org/package/2006/relationships"><Relationship Id="rId3" Type="http://schemas.openxmlformats.org/officeDocument/2006/relationships/slide" Target="slide116.xml"/><Relationship Id="rId2" Type="http://schemas.openxmlformats.org/officeDocument/2006/relationships/notesSlide" Target="../notesSlides/notesSlide15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9.png"/><Relationship Id="rId4" Type="http://schemas.openxmlformats.org/officeDocument/2006/relationships/image" Target="../media/image5.png"/></Relationships>
</file>

<file path=ppt/slides/_rels/slide156.xml.rels><?xml version="1.0" encoding="UTF-8" standalone="yes"?>
<Relationships xmlns="http://schemas.openxmlformats.org/package/2006/relationships"><Relationship Id="rId3" Type="http://schemas.openxmlformats.org/officeDocument/2006/relationships/slide" Target="slide116.xml"/><Relationship Id="rId2" Type="http://schemas.openxmlformats.org/officeDocument/2006/relationships/notesSlide" Target="../notesSlides/notesSlide15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9.png"/><Relationship Id="rId5" Type="http://schemas.openxmlformats.org/officeDocument/2006/relationships/image" Target="../media/image200.png"/><Relationship Id="rId4" Type="http://schemas.openxmlformats.org/officeDocument/2006/relationships/image" Target="../media/image5.png"/></Relationships>
</file>

<file path=ppt/slides/_rels/slide157.xml.rels><?xml version="1.0" encoding="UTF-8" standalone="yes"?>
<Relationships xmlns="http://schemas.openxmlformats.org/package/2006/relationships"><Relationship Id="rId3" Type="http://schemas.openxmlformats.org/officeDocument/2006/relationships/slide" Target="slide116.xml"/><Relationship Id="rId2" Type="http://schemas.openxmlformats.org/officeDocument/2006/relationships/notesSlide" Target="../notesSlides/notesSlide15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2.png"/><Relationship Id="rId5" Type="http://schemas.openxmlformats.org/officeDocument/2006/relationships/image" Target="../media/image201.png"/><Relationship Id="rId4" Type="http://schemas.openxmlformats.org/officeDocument/2006/relationships/image" Target="../media/image5.png"/></Relationships>
</file>

<file path=ppt/slides/_rels/slide158.xml.rels><?xml version="1.0" encoding="UTF-8" standalone="yes"?>
<Relationships xmlns="http://schemas.openxmlformats.org/package/2006/relationships"><Relationship Id="rId3" Type="http://schemas.openxmlformats.org/officeDocument/2006/relationships/slide" Target="slide116.xml"/><Relationship Id="rId7" Type="http://schemas.openxmlformats.org/officeDocument/2006/relationships/image" Target="../media/image205.png"/><Relationship Id="rId2" Type="http://schemas.openxmlformats.org/officeDocument/2006/relationships/notesSlide" Target="../notesSlides/notesSlide15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4.png"/><Relationship Id="rId5" Type="http://schemas.openxmlformats.org/officeDocument/2006/relationships/image" Target="../media/image203.png"/><Relationship Id="rId4" Type="http://schemas.openxmlformats.org/officeDocument/2006/relationships/image" Target="../media/image5.png"/></Relationships>
</file>

<file path=ppt/slides/_rels/slide159.xml.rels><?xml version="1.0" encoding="UTF-8" standalone="yes"?>
<Relationships xmlns="http://schemas.openxmlformats.org/package/2006/relationships"><Relationship Id="rId3" Type="http://schemas.openxmlformats.org/officeDocument/2006/relationships/slide" Target="slide116.xml"/><Relationship Id="rId2" Type="http://schemas.openxmlformats.org/officeDocument/2006/relationships/notesSlide" Target="../notesSlides/notesSlide15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7.png"/><Relationship Id="rId5" Type="http://schemas.openxmlformats.org/officeDocument/2006/relationships/image" Target="../media/image206.png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5.png"/></Relationships>
</file>

<file path=ppt/slides/_rels/slide160.xml.rels><?xml version="1.0" encoding="UTF-8" standalone="yes"?>
<Relationships xmlns="http://schemas.openxmlformats.org/package/2006/relationships"><Relationship Id="rId3" Type="http://schemas.openxmlformats.org/officeDocument/2006/relationships/slide" Target="slide116.xml"/><Relationship Id="rId2" Type="http://schemas.openxmlformats.org/officeDocument/2006/relationships/notesSlide" Target="../notesSlides/notesSlide16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8.png"/><Relationship Id="rId4" Type="http://schemas.openxmlformats.org/officeDocument/2006/relationships/image" Target="../media/image5.png"/></Relationships>
</file>

<file path=ppt/slides/_rels/slide161.xml.rels><?xml version="1.0" encoding="UTF-8" standalone="yes"?>
<Relationships xmlns="http://schemas.openxmlformats.org/package/2006/relationships"><Relationship Id="rId3" Type="http://schemas.openxmlformats.org/officeDocument/2006/relationships/slide" Target="slide116.xml"/><Relationship Id="rId2" Type="http://schemas.openxmlformats.org/officeDocument/2006/relationships/notesSlide" Target="../notesSlides/notesSlide16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0.png"/><Relationship Id="rId5" Type="http://schemas.openxmlformats.org/officeDocument/2006/relationships/image" Target="../media/image209.png"/><Relationship Id="rId4" Type="http://schemas.openxmlformats.org/officeDocument/2006/relationships/image" Target="../media/image5.png"/></Relationships>
</file>

<file path=ppt/slides/_rels/slide162.xml.rels><?xml version="1.0" encoding="UTF-8" standalone="yes"?>
<Relationships xmlns="http://schemas.openxmlformats.org/package/2006/relationships"><Relationship Id="rId3" Type="http://schemas.openxmlformats.org/officeDocument/2006/relationships/slide" Target="slide116.xml"/><Relationship Id="rId2" Type="http://schemas.openxmlformats.org/officeDocument/2006/relationships/notesSlide" Target="../notesSlides/notesSlide16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1.png"/><Relationship Id="rId4" Type="http://schemas.openxmlformats.org/officeDocument/2006/relationships/image" Target="../media/image5.png"/></Relationships>
</file>

<file path=ppt/slides/_rels/slide163.xml.rels><?xml version="1.0" encoding="UTF-8" standalone="yes"?>
<Relationships xmlns="http://schemas.openxmlformats.org/package/2006/relationships"><Relationship Id="rId3" Type="http://schemas.openxmlformats.org/officeDocument/2006/relationships/slide" Target="slide116.xml"/><Relationship Id="rId2" Type="http://schemas.openxmlformats.org/officeDocument/2006/relationships/notesSlide" Target="../notesSlides/notesSlide16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2.png"/><Relationship Id="rId4" Type="http://schemas.openxmlformats.org/officeDocument/2006/relationships/image" Target="../media/image5.png"/></Relationships>
</file>

<file path=ppt/slides/_rels/slide164.xml.rels><?xml version="1.0" encoding="UTF-8" standalone="yes"?>
<Relationships xmlns="http://schemas.openxmlformats.org/package/2006/relationships"><Relationship Id="rId3" Type="http://schemas.openxmlformats.org/officeDocument/2006/relationships/slide" Target="slide116.xml"/><Relationship Id="rId7" Type="http://schemas.openxmlformats.org/officeDocument/2006/relationships/image" Target="../media/image214.png"/><Relationship Id="rId2" Type="http://schemas.openxmlformats.org/officeDocument/2006/relationships/notesSlide" Target="../notesSlides/notesSlide16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2.png"/><Relationship Id="rId5" Type="http://schemas.openxmlformats.org/officeDocument/2006/relationships/image" Target="../media/image213.png"/><Relationship Id="rId4" Type="http://schemas.openxmlformats.org/officeDocument/2006/relationships/image" Target="../media/image5.png"/></Relationships>
</file>

<file path=ppt/slides/_rels/slide165.xml.rels><?xml version="1.0" encoding="UTF-8" standalone="yes"?>
<Relationships xmlns="http://schemas.openxmlformats.org/package/2006/relationships"><Relationship Id="rId3" Type="http://schemas.openxmlformats.org/officeDocument/2006/relationships/slide" Target="slide116.xml"/><Relationship Id="rId2" Type="http://schemas.openxmlformats.org/officeDocument/2006/relationships/notesSlide" Target="../notesSlides/notesSlide16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8.png"/><Relationship Id="rId4" Type="http://schemas.openxmlformats.org/officeDocument/2006/relationships/image" Target="../media/image5.png"/></Relationships>
</file>

<file path=ppt/slides/_rels/slide166.xml.rels><?xml version="1.0" encoding="UTF-8" standalone="yes"?>
<Relationships xmlns="http://schemas.openxmlformats.org/package/2006/relationships"><Relationship Id="rId3" Type="http://schemas.openxmlformats.org/officeDocument/2006/relationships/slide" Target="slide116.xml"/><Relationship Id="rId2" Type="http://schemas.openxmlformats.org/officeDocument/2006/relationships/notesSlide" Target="../notesSlides/notesSlide16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8.png"/><Relationship Id="rId5" Type="http://schemas.openxmlformats.org/officeDocument/2006/relationships/image" Target="../media/image215.png"/><Relationship Id="rId4" Type="http://schemas.openxmlformats.org/officeDocument/2006/relationships/image" Target="../media/image5.png"/></Relationships>
</file>

<file path=ppt/slides/_rels/slide167.xml.rels><?xml version="1.0" encoding="UTF-8" standalone="yes"?>
<Relationships xmlns="http://schemas.openxmlformats.org/package/2006/relationships"><Relationship Id="rId3" Type="http://schemas.openxmlformats.org/officeDocument/2006/relationships/slide" Target="slide116.xml"/><Relationship Id="rId2" Type="http://schemas.openxmlformats.org/officeDocument/2006/relationships/notesSlide" Target="../notesSlides/notesSlide16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6.png"/><Relationship Id="rId4" Type="http://schemas.openxmlformats.org/officeDocument/2006/relationships/image" Target="../media/image5.png"/></Relationships>
</file>

<file path=ppt/slides/_rels/slide168.xml.rels><?xml version="1.0" encoding="UTF-8" standalone="yes"?>
<Relationships xmlns="http://schemas.openxmlformats.org/package/2006/relationships"><Relationship Id="rId3" Type="http://schemas.openxmlformats.org/officeDocument/2006/relationships/slide" Target="slide116.xml"/><Relationship Id="rId7" Type="http://schemas.openxmlformats.org/officeDocument/2006/relationships/image" Target="../media/image216.png"/><Relationship Id="rId2" Type="http://schemas.openxmlformats.org/officeDocument/2006/relationships/notesSlide" Target="../notesSlides/notesSlide16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8.png"/><Relationship Id="rId5" Type="http://schemas.openxmlformats.org/officeDocument/2006/relationships/image" Target="../media/image217.png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5.png"/><Relationship Id="rId5" Type="http://schemas.openxmlformats.org/officeDocument/2006/relationships/slide" Target="slide3.xml"/><Relationship Id="rId4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5.png"/><Relationship Id="rId5" Type="http://schemas.openxmlformats.org/officeDocument/2006/relationships/slide" Target="slide3.xml"/><Relationship Id="rId4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3.xml"/><Relationship Id="rId4" Type="http://schemas.openxmlformats.org/officeDocument/2006/relationships/slide" Target="slide2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39.png"/><Relationship Id="rId3" Type="http://schemas.openxmlformats.org/officeDocument/2006/relationships/slide" Target="slide3.xml"/><Relationship Id="rId7" Type="http://schemas.openxmlformats.org/officeDocument/2006/relationships/image" Target="../media/image33.jpeg"/><Relationship Id="rId12" Type="http://schemas.openxmlformats.org/officeDocument/2006/relationships/image" Target="../media/image3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11" Type="http://schemas.openxmlformats.org/officeDocument/2006/relationships/image" Target="../media/image37.png"/><Relationship Id="rId5" Type="http://schemas.openxmlformats.org/officeDocument/2006/relationships/image" Target="../media/image31.png"/><Relationship Id="rId10" Type="http://schemas.openxmlformats.org/officeDocument/2006/relationships/image" Target="../media/image36.png"/><Relationship Id="rId4" Type="http://schemas.openxmlformats.org/officeDocument/2006/relationships/image" Target="../media/image5.png"/><Relationship Id="rId9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39.png"/><Relationship Id="rId3" Type="http://schemas.openxmlformats.org/officeDocument/2006/relationships/slide" Target="slide3.xml"/><Relationship Id="rId7" Type="http://schemas.openxmlformats.org/officeDocument/2006/relationships/image" Target="../media/image33.jpeg"/><Relationship Id="rId12" Type="http://schemas.openxmlformats.org/officeDocument/2006/relationships/image" Target="../media/image3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11" Type="http://schemas.openxmlformats.org/officeDocument/2006/relationships/image" Target="../media/image37.png"/><Relationship Id="rId5" Type="http://schemas.openxmlformats.org/officeDocument/2006/relationships/image" Target="../media/image31.png"/><Relationship Id="rId10" Type="http://schemas.openxmlformats.org/officeDocument/2006/relationships/image" Target="../media/image36.png"/><Relationship Id="rId4" Type="http://schemas.openxmlformats.org/officeDocument/2006/relationships/image" Target="../media/image5.png"/><Relationship Id="rId9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39.png"/><Relationship Id="rId3" Type="http://schemas.openxmlformats.org/officeDocument/2006/relationships/slide" Target="slide3.xml"/><Relationship Id="rId7" Type="http://schemas.openxmlformats.org/officeDocument/2006/relationships/image" Target="../media/image33.jpeg"/><Relationship Id="rId12" Type="http://schemas.openxmlformats.org/officeDocument/2006/relationships/image" Target="../media/image3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11" Type="http://schemas.openxmlformats.org/officeDocument/2006/relationships/image" Target="../media/image37.png"/><Relationship Id="rId5" Type="http://schemas.openxmlformats.org/officeDocument/2006/relationships/image" Target="../media/image31.png"/><Relationship Id="rId10" Type="http://schemas.openxmlformats.org/officeDocument/2006/relationships/image" Target="../media/image36.png"/><Relationship Id="rId4" Type="http://schemas.openxmlformats.org/officeDocument/2006/relationships/image" Target="../media/image5.png"/><Relationship Id="rId9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39.png"/><Relationship Id="rId3" Type="http://schemas.openxmlformats.org/officeDocument/2006/relationships/slide" Target="slide3.xml"/><Relationship Id="rId7" Type="http://schemas.openxmlformats.org/officeDocument/2006/relationships/image" Target="../media/image33.jpeg"/><Relationship Id="rId12" Type="http://schemas.openxmlformats.org/officeDocument/2006/relationships/image" Target="../media/image3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11" Type="http://schemas.openxmlformats.org/officeDocument/2006/relationships/image" Target="../media/image37.png"/><Relationship Id="rId5" Type="http://schemas.openxmlformats.org/officeDocument/2006/relationships/image" Target="../media/image31.png"/><Relationship Id="rId10" Type="http://schemas.openxmlformats.org/officeDocument/2006/relationships/image" Target="../media/image36.png"/><Relationship Id="rId4" Type="http://schemas.openxmlformats.org/officeDocument/2006/relationships/image" Target="../media/image5.png"/><Relationship Id="rId9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39.png"/><Relationship Id="rId3" Type="http://schemas.openxmlformats.org/officeDocument/2006/relationships/slide" Target="slide3.xml"/><Relationship Id="rId7" Type="http://schemas.openxmlformats.org/officeDocument/2006/relationships/image" Target="../media/image33.jpeg"/><Relationship Id="rId12" Type="http://schemas.openxmlformats.org/officeDocument/2006/relationships/image" Target="../media/image3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11" Type="http://schemas.openxmlformats.org/officeDocument/2006/relationships/image" Target="../media/image37.png"/><Relationship Id="rId5" Type="http://schemas.openxmlformats.org/officeDocument/2006/relationships/image" Target="../media/image31.png"/><Relationship Id="rId10" Type="http://schemas.openxmlformats.org/officeDocument/2006/relationships/image" Target="../media/image36.png"/><Relationship Id="rId4" Type="http://schemas.openxmlformats.org/officeDocument/2006/relationships/image" Target="../media/image5.png"/><Relationship Id="rId9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39.png"/><Relationship Id="rId3" Type="http://schemas.openxmlformats.org/officeDocument/2006/relationships/slide" Target="slide3.xml"/><Relationship Id="rId7" Type="http://schemas.openxmlformats.org/officeDocument/2006/relationships/image" Target="../media/image33.jpeg"/><Relationship Id="rId12" Type="http://schemas.openxmlformats.org/officeDocument/2006/relationships/image" Target="../media/image3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11" Type="http://schemas.openxmlformats.org/officeDocument/2006/relationships/image" Target="../media/image37.png"/><Relationship Id="rId5" Type="http://schemas.openxmlformats.org/officeDocument/2006/relationships/image" Target="../media/image31.png"/><Relationship Id="rId10" Type="http://schemas.openxmlformats.org/officeDocument/2006/relationships/image" Target="../media/image36.png"/><Relationship Id="rId4" Type="http://schemas.openxmlformats.org/officeDocument/2006/relationships/image" Target="../media/image5.png"/><Relationship Id="rId9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39.png"/><Relationship Id="rId3" Type="http://schemas.openxmlformats.org/officeDocument/2006/relationships/slide" Target="slide3.xml"/><Relationship Id="rId7" Type="http://schemas.openxmlformats.org/officeDocument/2006/relationships/image" Target="../media/image33.jpeg"/><Relationship Id="rId12" Type="http://schemas.openxmlformats.org/officeDocument/2006/relationships/image" Target="../media/image3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11" Type="http://schemas.openxmlformats.org/officeDocument/2006/relationships/image" Target="../media/image37.png"/><Relationship Id="rId5" Type="http://schemas.openxmlformats.org/officeDocument/2006/relationships/image" Target="../media/image31.png"/><Relationship Id="rId10" Type="http://schemas.openxmlformats.org/officeDocument/2006/relationships/image" Target="../media/image36.png"/><Relationship Id="rId4" Type="http://schemas.openxmlformats.org/officeDocument/2006/relationships/image" Target="../media/image5.png"/><Relationship Id="rId9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png"/><Relationship Id="rId4" Type="http://schemas.openxmlformats.org/officeDocument/2006/relationships/image" Target="../media/image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slide" Target="slide19.xml"/><Relationship Id="rId4" Type="http://schemas.openxmlformats.org/officeDocument/2006/relationships/slide" Target="slide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png"/><Relationship Id="rId4" Type="http://schemas.openxmlformats.org/officeDocument/2006/relationships/image" Target="../media/image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44.png"/><Relationship Id="rId4" Type="http://schemas.openxmlformats.org/officeDocument/2006/relationships/image" Target="../media/image5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46.png"/><Relationship Id="rId7" Type="http://schemas.openxmlformats.org/officeDocument/2006/relationships/image" Target="../media/image48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png"/><Relationship Id="rId4" Type="http://schemas.openxmlformats.org/officeDocument/2006/relationships/image" Target="../media/image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png"/><Relationship Id="rId4" Type="http://schemas.openxmlformats.org/officeDocument/2006/relationships/image" Target="../media/image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png"/><Relationship Id="rId4" Type="http://schemas.openxmlformats.org/officeDocument/2006/relationships/image" Target="../media/image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5.png"/><Relationship Id="rId4" Type="http://schemas.openxmlformats.org/officeDocument/2006/relationships/image" Target="../media/image5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slide" Target="slide19.xml"/><Relationship Id="rId4" Type="http://schemas.openxmlformats.org/officeDocument/2006/relationships/slide" Target="slide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7" Type="http://schemas.openxmlformats.org/officeDocument/2006/relationships/image" Target="../media/image57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png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7" Type="http://schemas.openxmlformats.org/officeDocument/2006/relationships/image" Target="../media/image58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png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9.png"/><Relationship Id="rId4" Type="http://schemas.openxmlformats.org/officeDocument/2006/relationships/image" Target="../media/image5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5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2.png"/><Relationship Id="rId4" Type="http://schemas.openxmlformats.org/officeDocument/2006/relationships/image" Target="../media/image5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0.png"/><Relationship Id="rId4" Type="http://schemas.openxmlformats.org/officeDocument/2006/relationships/image" Target="../media/image5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7" Type="http://schemas.openxmlformats.org/officeDocument/2006/relationships/image" Target="../media/image64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png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image" Target="../media/image46.png"/><Relationship Id="rId7" Type="http://schemas.openxmlformats.org/officeDocument/2006/relationships/image" Target="../media/image65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png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7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" Target="slide3.xml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8.png"/><Relationship Id="rId4" Type="http://schemas.openxmlformats.org/officeDocument/2006/relationships/image" Target="../media/image5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7.png"/><Relationship Id="rId4" Type="http://schemas.openxmlformats.org/officeDocument/2006/relationships/image" Target="../media/image5.png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image" Target="../media/image46.png"/><Relationship Id="rId7" Type="http://schemas.openxmlformats.org/officeDocument/2006/relationships/image" Target="../media/image69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8.png"/><Relationship Id="rId4" Type="http://schemas.openxmlformats.org/officeDocument/2006/relationships/image" Target="../media/image5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8.png"/><Relationship Id="rId4" Type="http://schemas.openxmlformats.org/officeDocument/2006/relationships/image" Target="../media/image5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7.png"/><Relationship Id="rId4" Type="http://schemas.openxmlformats.org/officeDocument/2006/relationships/image" Target="../media/image5.png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image" Target="../media/image46.png"/><Relationship Id="rId7" Type="http://schemas.openxmlformats.org/officeDocument/2006/relationships/image" Target="../media/image69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8.png"/><Relationship Id="rId4" Type="http://schemas.openxmlformats.org/officeDocument/2006/relationships/image" Target="../media/image5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1.png"/><Relationship Id="rId4" Type="http://schemas.openxmlformats.org/officeDocument/2006/relationships/image" Target="../media/image5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2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0.png"/><Relationship Id="rId4" Type="http://schemas.openxmlformats.org/officeDocument/2006/relationships/image" Target="../media/image5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1.png"/><Relationship Id="rId4" Type="http://schemas.openxmlformats.org/officeDocument/2006/relationships/image" Target="../media/image5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75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4.png"/><Relationship Id="rId5" Type="http://schemas.openxmlformats.org/officeDocument/2006/relationships/image" Target="../media/image73.png"/><Relationship Id="rId4" Type="http://schemas.openxmlformats.org/officeDocument/2006/relationships/image" Target="../media/image5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6.png"/><Relationship Id="rId4" Type="http://schemas.openxmlformats.org/officeDocument/2006/relationships/image" Target="../media/image5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7.png"/><Relationship Id="rId4" Type="http://schemas.openxmlformats.org/officeDocument/2006/relationships/image" Target="../media/image5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8.png"/><Relationship Id="rId4" Type="http://schemas.openxmlformats.org/officeDocument/2006/relationships/image" Target="../media/image5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7.png"/><Relationship Id="rId4" Type="http://schemas.openxmlformats.org/officeDocument/2006/relationships/image" Target="../media/image5.png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png"/><Relationship Id="rId3" Type="http://schemas.openxmlformats.org/officeDocument/2006/relationships/slide" Target="slide3.xml"/><Relationship Id="rId7" Type="http://schemas.openxmlformats.org/officeDocument/2006/relationships/image" Target="../media/image80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9.png"/><Relationship Id="rId5" Type="http://schemas.openxmlformats.org/officeDocument/2006/relationships/image" Target="../media/image74.png"/><Relationship Id="rId4" Type="http://schemas.openxmlformats.org/officeDocument/2006/relationships/image" Target="../media/image5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8.png"/><Relationship Id="rId4" Type="http://schemas.openxmlformats.org/officeDocument/2006/relationships/image" Target="../media/image5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2.png"/><Relationship Id="rId4" Type="http://schemas.openxmlformats.org/officeDocument/2006/relationships/image" Target="../media/image5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3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2.png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2.png"/><Relationship Id="rId4" Type="http://schemas.openxmlformats.org/officeDocument/2006/relationships/image" Target="../media/image5.png"/></Relationships>
</file>

<file path=ppt/slides/_rels/slide7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png"/><Relationship Id="rId3" Type="http://schemas.openxmlformats.org/officeDocument/2006/relationships/slide" Target="slide3.xml"/><Relationship Id="rId7" Type="http://schemas.openxmlformats.org/officeDocument/2006/relationships/image" Target="../media/image85.pn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4.png"/><Relationship Id="rId5" Type="http://schemas.openxmlformats.org/officeDocument/2006/relationships/image" Target="../media/image74.png"/><Relationship Id="rId4" Type="http://schemas.openxmlformats.org/officeDocument/2006/relationships/image" Target="../media/image5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8.png"/><Relationship Id="rId5" Type="http://schemas.openxmlformats.org/officeDocument/2006/relationships/image" Target="../media/image87.png"/><Relationship Id="rId4" Type="http://schemas.openxmlformats.org/officeDocument/2006/relationships/image" Target="../media/image5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7.png"/><Relationship Id="rId5" Type="http://schemas.openxmlformats.org/officeDocument/2006/relationships/image" Target="../media/image89.png"/><Relationship Id="rId4" Type="http://schemas.openxmlformats.org/officeDocument/2006/relationships/image" Target="../media/image5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8.png"/><Relationship Id="rId5" Type="http://schemas.openxmlformats.org/officeDocument/2006/relationships/image" Target="../media/image90.png"/><Relationship Id="rId4" Type="http://schemas.openxmlformats.org/officeDocument/2006/relationships/image" Target="../media/image5.png"/></Relationships>
</file>

<file path=ppt/slides/_rels/slide7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png"/><Relationship Id="rId3" Type="http://schemas.openxmlformats.org/officeDocument/2006/relationships/slide" Target="slide3.xml"/><Relationship Id="rId7" Type="http://schemas.openxmlformats.org/officeDocument/2006/relationships/image" Target="../media/image92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1.png"/><Relationship Id="rId5" Type="http://schemas.openxmlformats.org/officeDocument/2006/relationships/image" Target="../media/image74.png"/><Relationship Id="rId4" Type="http://schemas.openxmlformats.org/officeDocument/2006/relationships/image" Target="../media/image5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9.png"/><Relationship Id="rId4" Type="http://schemas.openxmlformats.org/officeDocument/2006/relationships/image" Target="../media/image5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4.png"/><Relationship Id="rId4" Type="http://schemas.openxmlformats.org/officeDocument/2006/relationships/image" Target="../media/image5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6.jpeg"/><Relationship Id="rId5" Type="http://schemas.openxmlformats.org/officeDocument/2006/relationships/image" Target="../media/image95.jpe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slide" Target="slide9.xml"/><Relationship Id="rId7" Type="http://schemas.openxmlformats.org/officeDocument/2006/relationships/slide" Target="slide18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Relationship Id="rId6" Type="http://schemas.openxmlformats.org/officeDocument/2006/relationships/slide" Target="slide17.xml"/><Relationship Id="rId11" Type="http://schemas.openxmlformats.org/officeDocument/2006/relationships/image" Target="../media/image5.png"/><Relationship Id="rId5" Type="http://schemas.openxmlformats.org/officeDocument/2006/relationships/slide" Target="slide13.xml"/><Relationship Id="rId10" Type="http://schemas.openxmlformats.org/officeDocument/2006/relationships/slide" Target="slide3.xml"/><Relationship Id="rId4" Type="http://schemas.openxmlformats.org/officeDocument/2006/relationships/slide" Target="slide10.xml"/><Relationship Id="rId9" Type="http://schemas.openxmlformats.org/officeDocument/2006/relationships/slide" Target="slide16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8.jpeg"/><Relationship Id="rId5" Type="http://schemas.openxmlformats.org/officeDocument/2006/relationships/image" Target="../media/image97.jpeg"/><Relationship Id="rId4" Type="http://schemas.openxmlformats.org/officeDocument/2006/relationships/image" Target="../media/image5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9.png"/><Relationship Id="rId4" Type="http://schemas.openxmlformats.org/officeDocument/2006/relationships/image" Target="../media/image5.png"/></Relationships>
</file>

<file path=ppt/slides/_rels/slide8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2.png"/><Relationship Id="rId3" Type="http://schemas.openxmlformats.org/officeDocument/2006/relationships/slide" Target="slide3.xml"/><Relationship Id="rId7" Type="http://schemas.openxmlformats.org/officeDocument/2006/relationships/image" Target="../media/image101.pn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0.png"/><Relationship Id="rId4" Type="http://schemas.openxmlformats.org/officeDocument/2006/relationships/image" Target="../media/image5.png"/></Relationships>
</file>

<file path=ppt/slides/_rels/slide8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5.jpeg"/><Relationship Id="rId3" Type="http://schemas.openxmlformats.org/officeDocument/2006/relationships/slide" Target="slide3.xml"/><Relationship Id="rId7" Type="http://schemas.openxmlformats.org/officeDocument/2006/relationships/image" Target="../media/image104.pn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1.png"/><Relationship Id="rId5" Type="http://schemas.openxmlformats.org/officeDocument/2006/relationships/image" Target="../media/image103.png"/><Relationship Id="rId4" Type="http://schemas.openxmlformats.org/officeDocument/2006/relationships/image" Target="../media/image5.png"/></Relationships>
</file>

<file path=ppt/slides/_rels/slide8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8.png"/><Relationship Id="rId3" Type="http://schemas.openxmlformats.org/officeDocument/2006/relationships/slide" Target="slide3.xml"/><Relationship Id="rId7" Type="http://schemas.openxmlformats.org/officeDocument/2006/relationships/image" Target="../media/image107.pn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6.png"/><Relationship Id="rId10" Type="http://schemas.openxmlformats.org/officeDocument/2006/relationships/image" Target="../media/image110.png"/><Relationship Id="rId4" Type="http://schemas.openxmlformats.org/officeDocument/2006/relationships/image" Target="../media/image5.png"/><Relationship Id="rId9" Type="http://schemas.openxmlformats.org/officeDocument/2006/relationships/image" Target="../media/image109.png"/></Relationships>
</file>

<file path=ppt/slides/_rels/slide8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2.png"/><Relationship Id="rId3" Type="http://schemas.openxmlformats.org/officeDocument/2006/relationships/slide" Target="slide3.xml"/><Relationship Id="rId7" Type="http://schemas.openxmlformats.org/officeDocument/2006/relationships/image" Target="../media/image111.pn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6.png"/><Relationship Id="rId4" Type="http://schemas.openxmlformats.org/officeDocument/2006/relationships/image" Target="../media/image5.png"/><Relationship Id="rId9" Type="http://schemas.openxmlformats.org/officeDocument/2006/relationships/image" Target="../media/image101.pn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4.png"/><Relationship Id="rId5" Type="http://schemas.openxmlformats.org/officeDocument/2006/relationships/image" Target="../media/image113.png"/><Relationship Id="rId4" Type="http://schemas.openxmlformats.org/officeDocument/2006/relationships/image" Target="../media/image5.pn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5.png"/><Relationship Id="rId4" Type="http://schemas.openxmlformats.org/officeDocument/2006/relationships/image" Target="../media/image5.png"/></Relationships>
</file>

<file path=ppt/slides/_rels/slide8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8.png"/><Relationship Id="rId3" Type="http://schemas.openxmlformats.org/officeDocument/2006/relationships/slide" Target="slide3.xml"/><Relationship Id="rId7" Type="http://schemas.openxmlformats.org/officeDocument/2006/relationships/image" Target="../media/image117.pn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1.png"/><Relationship Id="rId5" Type="http://schemas.openxmlformats.org/officeDocument/2006/relationships/image" Target="../media/image116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hyperlink" Target="http://back.prod.tefal.com/cmscockpit/login.zul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5.png"/><Relationship Id="rId5" Type="http://schemas.openxmlformats.org/officeDocument/2006/relationships/slide" Target="slide3.xml"/><Relationship Id="rId4" Type="http://schemas.openxmlformats.org/officeDocument/2006/relationships/image" Target="../media/image15.pn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9.jpeg"/><Relationship Id="rId4" Type="http://schemas.openxmlformats.org/officeDocument/2006/relationships/image" Target="../media/image5.pn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1.png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3.xml"/><Relationship Id="rId4" Type="http://schemas.openxmlformats.org/officeDocument/2006/relationships/image" Target="../media/image124.pn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6.png"/><Relationship Id="rId5" Type="http://schemas.openxmlformats.org/officeDocument/2006/relationships/image" Target="../media/image125.png"/><Relationship Id="rId4" Type="http://schemas.openxmlformats.org/officeDocument/2006/relationships/image" Target="../media/image5.pn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129.png"/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8.png"/><Relationship Id="rId5" Type="http://schemas.openxmlformats.org/officeDocument/2006/relationships/image" Target="../media/image127.png"/><Relationship Id="rId4" Type="http://schemas.openxmlformats.org/officeDocument/2006/relationships/image" Target="../media/image5.pn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1.png"/><Relationship Id="rId5" Type="http://schemas.openxmlformats.org/officeDocument/2006/relationships/image" Target="../media/image130.png"/><Relationship Id="rId4" Type="http://schemas.openxmlformats.org/officeDocument/2006/relationships/image" Target="../media/image5.pn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134.png"/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3.png"/><Relationship Id="rId5" Type="http://schemas.openxmlformats.org/officeDocument/2006/relationships/image" Target="../media/image132.png"/><Relationship Id="rId4" Type="http://schemas.openxmlformats.org/officeDocument/2006/relationships/image" Target="../media/image5.pn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5.png"/><Relationship Id="rId4" Type="http://schemas.openxmlformats.org/officeDocument/2006/relationships/image" Target="../media/image5.pn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9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5.png"/><Relationship Id="rId5" Type="http://schemas.openxmlformats.org/officeDocument/2006/relationships/image" Target="../media/image13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18"/>
          <p:cNvSpPr txBox="1">
            <a:spLocks noChangeArrowheads="1"/>
          </p:cNvSpPr>
          <p:nvPr/>
        </p:nvSpPr>
        <p:spPr bwMode="auto">
          <a:xfrm>
            <a:off x="5932488" y="6398205"/>
            <a:ext cx="2743200" cy="343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000" tIns="82800" rIns="36000" bIns="82800" anchor="b">
            <a:spAutoFit/>
          </a:bodyPr>
          <a:lstStyle/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fr-FR" altLang="ja-JP" sz="1600" b="1" baseline="0" dirty="0">
                <a:solidFill>
                  <a:srgbClr val="E42518"/>
                </a:solidFill>
              </a:rPr>
              <a:t>2017</a:t>
            </a:r>
            <a:endParaRPr lang="fr-FR" altLang="ja-JP" sz="1800" baseline="0" dirty="0">
              <a:solidFill>
                <a:srgbClr val="E42518"/>
              </a:solidFill>
              <a:latin typeface="ATSackers Gothic Medium" pitchFamily="8" charset="0"/>
            </a:endParaRPr>
          </a:p>
        </p:txBody>
      </p:sp>
      <p:sp>
        <p:nvSpPr>
          <p:cNvPr id="2051" name="Rectangle 23"/>
          <p:cNvSpPr>
            <a:spLocks noChangeArrowheads="1"/>
          </p:cNvSpPr>
          <p:nvPr/>
        </p:nvSpPr>
        <p:spPr bwMode="auto">
          <a:xfrm>
            <a:off x="8686801" y="6446539"/>
            <a:ext cx="139700" cy="150813"/>
          </a:xfrm>
          <a:prstGeom prst="rect">
            <a:avLst/>
          </a:prstGeom>
          <a:solidFill>
            <a:srgbClr val="830628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fr-FR" dirty="0"/>
          </a:p>
        </p:txBody>
      </p:sp>
      <p:sp>
        <p:nvSpPr>
          <p:cNvPr id="2052" name="Rectangle 38"/>
          <p:cNvSpPr>
            <a:spLocks noChangeArrowheads="1"/>
          </p:cNvSpPr>
          <p:nvPr/>
        </p:nvSpPr>
        <p:spPr bwMode="auto">
          <a:xfrm>
            <a:off x="0" y="3124200"/>
            <a:ext cx="1701800" cy="685800"/>
          </a:xfrm>
          <a:prstGeom prst="rect">
            <a:avLst/>
          </a:prstGeom>
          <a:solidFill>
            <a:srgbClr val="BCB1AB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fr-FR" dirty="0"/>
          </a:p>
        </p:txBody>
      </p:sp>
      <p:sp>
        <p:nvSpPr>
          <p:cNvPr id="2054" name="Rectangle 43"/>
          <p:cNvSpPr>
            <a:spLocks noChangeArrowheads="1"/>
          </p:cNvSpPr>
          <p:nvPr/>
        </p:nvSpPr>
        <p:spPr bwMode="auto">
          <a:xfrm>
            <a:off x="0" y="4584700"/>
            <a:ext cx="1701800" cy="152400"/>
          </a:xfrm>
          <a:prstGeom prst="rect">
            <a:avLst/>
          </a:prstGeom>
          <a:solidFill>
            <a:srgbClr val="8D7D74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fr-FR" dirty="0"/>
          </a:p>
        </p:txBody>
      </p:sp>
      <p:sp>
        <p:nvSpPr>
          <p:cNvPr id="3119" name="Rectangle 47"/>
          <p:cNvSpPr>
            <a:spLocks noChangeArrowheads="1"/>
          </p:cNvSpPr>
          <p:nvPr/>
        </p:nvSpPr>
        <p:spPr bwMode="auto">
          <a:xfrm>
            <a:off x="1835697" y="2636912"/>
            <a:ext cx="6980239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0000" bIns="90000"/>
          <a:lstStyle/>
          <a:p>
            <a:pPr lvl="0" algn="ctr" eaLnBrk="1" hangingPunct="1">
              <a:spcBef>
                <a:spcPct val="20000"/>
              </a:spcBef>
              <a:buClr>
                <a:srgbClr val="CE1111"/>
              </a:buClr>
            </a:pPr>
            <a:r>
              <a:rPr lang="fr-FR" b="1" kern="0" baseline="0" dirty="0">
                <a:solidFill>
                  <a:srgbClr val="8E8581"/>
                </a:solidFill>
                <a:latin typeface="Arial"/>
                <a:ea typeface="+mn-ea"/>
              </a:rPr>
              <a:t>Training all </a:t>
            </a:r>
            <a:r>
              <a:rPr lang="fr-FR" b="1" kern="0" baseline="0" dirty="0" err="1">
                <a:solidFill>
                  <a:srgbClr val="8E8581"/>
                </a:solidFill>
                <a:latin typeface="Arial"/>
                <a:ea typeface="+mn-ea"/>
              </a:rPr>
              <a:t>website</a:t>
            </a:r>
            <a:r>
              <a:rPr lang="fr-FR" b="1" kern="0" baseline="0" dirty="0">
                <a:solidFill>
                  <a:srgbClr val="8E8581"/>
                </a:solidFill>
                <a:latin typeface="Arial"/>
                <a:ea typeface="+mn-ea"/>
              </a:rPr>
              <a:t> : Content Management</a:t>
            </a:r>
          </a:p>
        </p:txBody>
      </p:sp>
      <p:pic>
        <p:nvPicPr>
          <p:cNvPr id="2058" name="Picture 1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475656" y="764704"/>
            <a:ext cx="7477125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 Box 46"/>
          <p:cNvSpPr txBox="1">
            <a:spLocks noChangeArrowheads="1"/>
          </p:cNvSpPr>
          <p:nvPr/>
        </p:nvSpPr>
        <p:spPr bwMode="auto">
          <a:xfrm>
            <a:off x="1727200" y="2348880"/>
            <a:ext cx="7093272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72000" tIns="0" rIns="0" bIns="0" anchor="t" anchorCtr="0">
            <a:spAutoFit/>
          </a:bodyPr>
          <a:lstStyle/>
          <a:p>
            <a:pPr algn="just">
              <a:spcBef>
                <a:spcPts val="0"/>
              </a:spcBef>
            </a:pPr>
            <a:r>
              <a:rPr lang="en-US" altLang="ja-JP" sz="1100" baseline="0" dirty="0">
                <a:solidFill>
                  <a:srgbClr val="8D7D74"/>
                </a:solidFill>
                <a:latin typeface="Verdana" pitchFamily="34" charset="0"/>
              </a:rPr>
              <a:t>AIRBAKE ALL-CLAD ARNO ASIAVINA CALOR CLOCK IMUSA KRUPS LAGOSTINA MIRRO MOULINEX</a:t>
            </a:r>
            <a:br>
              <a:rPr lang="en-US" altLang="ja-JP" sz="1100" baseline="0" dirty="0">
                <a:solidFill>
                  <a:srgbClr val="8D7D74"/>
                </a:solidFill>
                <a:latin typeface="Verdana" pitchFamily="34" charset="0"/>
              </a:rPr>
            </a:br>
            <a:r>
              <a:rPr lang="en-US" altLang="ja-JP" sz="1100" baseline="0" dirty="0">
                <a:solidFill>
                  <a:srgbClr val="8D7D74"/>
                </a:solidFill>
                <a:latin typeface="Verdana" pitchFamily="34" charset="0"/>
              </a:rPr>
              <a:t>PANEX PENEDO REGAL ROCHEDO ROWENTA SAMURAI SEB SUPOR TEFAL T-FAL UMCO WEAREVER</a:t>
            </a:r>
            <a:br>
              <a:rPr lang="en-US" altLang="ja-JP" sz="1100" baseline="0" dirty="0">
                <a:solidFill>
                  <a:srgbClr val="8D7D74"/>
                </a:solidFill>
                <a:latin typeface="Verdana" pitchFamily="34" charset="0"/>
              </a:rPr>
            </a:br>
            <a:endParaRPr lang="en-US" altLang="ja-JP" sz="1100" baseline="0" dirty="0">
              <a:solidFill>
                <a:srgbClr val="8D7D74"/>
              </a:solidFill>
              <a:latin typeface="Verdana" pitchFamily="34" charset="0"/>
            </a:endParaRPr>
          </a:p>
        </p:txBody>
      </p:sp>
      <p:graphicFrame>
        <p:nvGraphicFramePr>
          <p:cNvPr id="11" name="Tableau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3153949"/>
              </p:ext>
            </p:extLst>
          </p:nvPr>
        </p:nvGraphicFramePr>
        <p:xfrm>
          <a:off x="1907704" y="3269150"/>
          <a:ext cx="6768749" cy="3156370"/>
        </p:xfrm>
        <a:graphic>
          <a:graphicData uri="http://schemas.openxmlformats.org/drawingml/2006/table">
            <a:tbl>
              <a:tblPr/>
              <a:tblGrid>
                <a:gridCol w="14707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27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70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8518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090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9401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65942"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b="1" dirty="0">
                          <a:latin typeface="Arial"/>
                          <a:ea typeface="Times New Roman"/>
                          <a:cs typeface="Times New Roman"/>
                        </a:rPr>
                        <a:t>Document Name</a:t>
                      </a:r>
                      <a:endParaRPr lang="fr-FR" sz="1000" b="1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BEB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 dirty="0" err="1">
                          <a:latin typeface="+mn-lt"/>
                          <a:ea typeface="Times New Roman"/>
                          <a:cs typeface="Times New Roman"/>
                        </a:rPr>
                        <a:t>FOR_All</a:t>
                      </a:r>
                      <a:r>
                        <a:rPr lang="fr-FR" sz="1000" dirty="0">
                          <a:latin typeface="+mn-lt"/>
                          <a:ea typeface="Times New Roman"/>
                          <a:cs typeface="Times New Roman"/>
                        </a:rPr>
                        <a:t>-</a:t>
                      </a:r>
                      <a:r>
                        <a:rPr lang="fr-FR" sz="1000" dirty="0" err="1">
                          <a:latin typeface="+mn-lt"/>
                          <a:ea typeface="Times New Roman"/>
                          <a:cs typeface="Times New Roman"/>
                        </a:rPr>
                        <a:t>Brands_Website_ContentManagement_CMSComponent_en</a:t>
                      </a:r>
                      <a:endParaRPr lang="fr-FR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6939"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b="1" dirty="0">
                          <a:latin typeface="Arial"/>
                          <a:ea typeface="Times New Roman"/>
                          <a:cs typeface="Times New Roman"/>
                        </a:rPr>
                        <a:t>Author Name: </a:t>
                      </a:r>
                      <a:r>
                        <a:rPr lang="en-US" sz="800" b="1" i="1" dirty="0">
                          <a:latin typeface="Arial"/>
                          <a:ea typeface="Times New Roman"/>
                          <a:cs typeface="Times New Roman"/>
                        </a:rPr>
                        <a:t>in charge of the redaction</a:t>
                      </a:r>
                      <a:endParaRPr lang="fr-FR" sz="1000" b="1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BEB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 i="1" dirty="0">
                          <a:solidFill>
                            <a:srgbClr val="C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Nicolas CORDIER</a:t>
                      </a:r>
                      <a:endParaRPr lang="fr-FR" sz="800" i="1" dirty="0">
                        <a:solidFill>
                          <a:srgbClr val="C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2400"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b="1" dirty="0">
                          <a:latin typeface="Arial"/>
                          <a:ea typeface="Times New Roman"/>
                          <a:cs typeface="Times New Roman"/>
                        </a:rPr>
                        <a:t>Creation Date</a:t>
                      </a:r>
                      <a:endParaRPr lang="fr-FR" sz="1000" b="1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BEB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Arial"/>
                          <a:ea typeface="Times New Roman"/>
                          <a:cs typeface="Arial"/>
                        </a:rPr>
                        <a:t>12/03/2015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2400"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 b="1" dirty="0" err="1">
                          <a:latin typeface="Arial"/>
                          <a:ea typeface="Times New Roman"/>
                          <a:cs typeface="Times New Roman"/>
                        </a:rPr>
                        <a:t>Process</a:t>
                      </a:r>
                      <a:r>
                        <a:rPr lang="fr-FR" sz="1000" b="1" dirty="0">
                          <a:latin typeface="Arial"/>
                          <a:ea typeface="Times New Roman"/>
                          <a:cs typeface="Times New Roman"/>
                        </a:rPr>
                        <a:t> &amp; </a:t>
                      </a:r>
                      <a:r>
                        <a:rPr lang="fr-FR" sz="1000" b="1" dirty="0" err="1">
                          <a:latin typeface="Arial"/>
                          <a:ea typeface="Times New Roman"/>
                          <a:cs typeface="Times New Roman"/>
                        </a:rPr>
                        <a:t>activities</a:t>
                      </a:r>
                      <a:endParaRPr lang="fr-FR" sz="1000" b="1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BEB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i="1" dirty="0">
                          <a:solidFill>
                            <a:srgbClr val="C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&lt;Brand Website Content </a:t>
                      </a:r>
                      <a:r>
                        <a:rPr lang="en-US" sz="800" i="1" baseline="0" dirty="0">
                          <a:solidFill>
                            <a:srgbClr val="C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M</a:t>
                      </a:r>
                      <a:r>
                        <a:rPr lang="en-US" sz="800" i="1" dirty="0">
                          <a:solidFill>
                            <a:srgbClr val="C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anagement</a:t>
                      </a:r>
                      <a:r>
                        <a:rPr lang="en-US" sz="800" i="1" baseline="0" dirty="0">
                          <a:solidFill>
                            <a:srgbClr val="C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&gt;</a:t>
                      </a:r>
                      <a:endParaRPr lang="fr-FR" sz="800" i="1" dirty="0">
                        <a:solidFill>
                          <a:srgbClr val="C0000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3351"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 b="1" dirty="0">
                          <a:latin typeface="Arial"/>
                          <a:ea typeface="Times New Roman"/>
                          <a:cs typeface="Times New Roman"/>
                        </a:rPr>
                        <a:t>Application </a:t>
                      </a:r>
                      <a:r>
                        <a:rPr lang="fr-FR" sz="1000" b="1" dirty="0" err="1">
                          <a:latin typeface="Arial"/>
                          <a:ea typeface="Times New Roman"/>
                          <a:cs typeface="Times New Roman"/>
                        </a:rPr>
                        <a:t>landscape</a:t>
                      </a:r>
                      <a:endParaRPr lang="fr-FR" sz="1000" b="1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BEB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i="1" dirty="0">
                          <a:solidFill>
                            <a:srgbClr val="C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&lt;insert the application landscape </a:t>
                      </a:r>
                      <a:r>
                        <a:rPr lang="en-US" sz="800" i="1" baseline="0" dirty="0">
                          <a:solidFill>
                            <a:srgbClr val="C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involved in this UTC document&gt;</a:t>
                      </a:r>
                      <a:endParaRPr lang="fr-FR" sz="800" i="1" dirty="0">
                        <a:solidFill>
                          <a:srgbClr val="C0000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3351"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b="1" dirty="0">
                          <a:latin typeface="Arial"/>
                          <a:ea typeface="Times New Roman"/>
                          <a:cs typeface="Times New Roman"/>
                        </a:rPr>
                        <a:t>Business requirement</a:t>
                      </a:r>
                      <a:endParaRPr lang="fr-FR" sz="1000" b="1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BEB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 i="1" dirty="0">
                          <a:solidFill>
                            <a:srgbClr val="C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&lt;insert name of the generating event - project…&gt;</a:t>
                      </a:r>
                      <a:endParaRPr lang="fr-FR" sz="800" i="1" dirty="0">
                        <a:solidFill>
                          <a:srgbClr val="C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52400">
                <a:tc gridSpan="6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fr-FR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52400">
                <a:tc gridSpan="6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b="1" dirty="0">
                          <a:latin typeface="Arial"/>
                          <a:ea typeface="Times New Roman"/>
                          <a:cs typeface="Times New Roman"/>
                        </a:rPr>
                        <a:t>Upper Level Reference documents</a:t>
                      </a:r>
                      <a:endParaRPr lang="fr-FR" sz="1000" b="1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BEB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80528">
                <a:tc gridSpan="6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 i="1" dirty="0" err="1">
                          <a:solidFill>
                            <a:srgbClr val="C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FOR_All-Brands_Website_ContentManagement_CMSPages_en</a:t>
                      </a:r>
                      <a:endParaRPr lang="fr-FR" sz="800" i="1" dirty="0">
                        <a:solidFill>
                          <a:srgbClr val="C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87204">
                <a:tc gridSpan="6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b="1" dirty="0">
                          <a:latin typeface="Arial"/>
                          <a:ea typeface="Times New Roman"/>
                          <a:cs typeface="Times New Roman"/>
                        </a:rPr>
                        <a:t>Changes  and Validations : </a:t>
                      </a:r>
                      <a:r>
                        <a:rPr lang="en-US" sz="800" b="1" i="1" dirty="0">
                          <a:latin typeface="Arial"/>
                          <a:ea typeface="Times New Roman"/>
                          <a:cs typeface="Times New Roman"/>
                        </a:rPr>
                        <a:t>Only the latest change must be drawn inside the document and be easily identifiable, previous changes are "validated", that is to say, included in the document.</a:t>
                      </a:r>
                      <a:endParaRPr lang="fr-FR" sz="1000" b="1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BEB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200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fr-FR" sz="1000" b="1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BEB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Arial"/>
                          <a:ea typeface="Times New Roman"/>
                          <a:cs typeface="Times New Roman"/>
                        </a:rPr>
                        <a:t>Date</a:t>
                      </a:r>
                      <a:endParaRPr lang="fr-FR" sz="1000" b="1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BEB9"/>
                    </a:solidFill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b="1" i="1">
                          <a:latin typeface="Arial"/>
                          <a:ea typeface="Times New Roman"/>
                          <a:cs typeface="Times New Roman"/>
                        </a:rPr>
                        <a:t>Author</a:t>
                      </a:r>
                      <a:endParaRPr lang="fr-FR" sz="1000" b="1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BEB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b="1" dirty="0">
                          <a:latin typeface="Arial"/>
                          <a:ea typeface="Times New Roman"/>
                          <a:cs typeface="Times New Roman"/>
                        </a:rPr>
                        <a:t>Generating Event</a:t>
                      </a:r>
                      <a:endParaRPr lang="fr-FR" sz="1000" b="1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BEB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Arial"/>
                          <a:ea typeface="Times New Roman"/>
                          <a:cs typeface="Times New Roman"/>
                        </a:rPr>
                        <a:t>Change/Validation Description</a:t>
                      </a:r>
                      <a:endParaRPr lang="fr-FR" sz="1000" b="1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BEB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3790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800" dirty="0"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 i="1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12/03/2015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8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NCO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800" i="1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V1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800" i="1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Initial</a:t>
                      </a:r>
                      <a:r>
                        <a:rPr lang="fr-FR" sz="800" i="1" baseline="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 document</a:t>
                      </a:r>
                      <a:endParaRPr lang="fr-FR" sz="800" i="1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800"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i="1" kern="1200" noProof="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02/07/2015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fr-FR" sz="800" i="1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NCO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fr-FR" sz="800" i="1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V2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i="1" kern="1200" noProof="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Update to include release 14.4, 15.2, 15.3 &amp; 15.4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800"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i="1" kern="1200" noProof="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26/10/2015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fr-FR" sz="800" i="1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OEL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fr-FR" sz="800" i="1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V3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i="1" kern="1200" noProof="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Update to include ROWENTA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800" dirty="0"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i="1" kern="1200" noProof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19/05/2016</a:t>
                      </a:r>
                      <a:endParaRPr lang="en-US" sz="800" i="1" kern="1200" noProof="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fr-FR" sz="800" i="1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MAEL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fr-FR" sz="800" i="1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V4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i="1" kern="1200" noProof="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Update to include ALL-CLAD, R16.1,</a:t>
                      </a:r>
                      <a:r>
                        <a:rPr lang="en-US" sz="800" i="1" kern="1200" baseline="0" noProof="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 16.2</a:t>
                      </a:r>
                      <a:endParaRPr lang="en-US" sz="800" i="1" kern="1200" noProof="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800" dirty="0"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sz="800" i="1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25/07/2016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fr-FR" sz="800" i="1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IEF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800" i="1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V5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sz="800" i="1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Update to </a:t>
                      </a:r>
                      <a:r>
                        <a:rPr lang="fr-FR" sz="800" i="1" kern="1200" dirty="0" err="1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include</a:t>
                      </a:r>
                      <a:r>
                        <a:rPr lang="fr-FR" sz="800" i="1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 release</a:t>
                      </a:r>
                      <a:r>
                        <a:rPr lang="fr-FR" sz="800" i="1" kern="1200" baseline="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 16.3 :: BRA-3190</a:t>
                      </a:r>
                      <a:endParaRPr lang="fr-FR" sz="800" i="1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800" dirty="0"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sz="800" i="1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26/08/2016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fr-FR" sz="800" i="1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IEF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800" i="1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V6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sz="800" i="1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Update to</a:t>
                      </a:r>
                      <a:r>
                        <a:rPr lang="fr-FR" sz="800" i="1" kern="1200" baseline="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fr-FR" sz="800" i="1" kern="1200" baseline="0" dirty="0" err="1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include</a:t>
                      </a:r>
                      <a:r>
                        <a:rPr lang="fr-FR" sz="800" i="1" kern="1200" baseline="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 release 16.4 : </a:t>
                      </a:r>
                      <a:r>
                        <a:rPr lang="fr-FR" sz="800" i="1" dirty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BRA-4311, BRA-5286, </a:t>
                      </a:r>
                      <a:endParaRPr lang="fr-FR" sz="800" i="1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800" dirty="0"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sz="800" i="1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14/12/2016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fr-FR" sz="800" i="1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IEF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800" i="1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V7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sz="800" i="1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Update release 17.1</a:t>
                      </a:r>
                      <a:r>
                        <a:rPr lang="fr-FR" sz="800" i="1" kern="1200" baseline="0" dirty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 : BRA-6593 et BRA-5348</a:t>
                      </a:r>
                      <a:endParaRPr lang="fr-FR" sz="800" i="1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5536" y="2867338"/>
            <a:ext cx="5976664" cy="3009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95936" y="3356992"/>
            <a:ext cx="4771990" cy="2041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" name="Ellipse 38"/>
          <p:cNvSpPr/>
          <p:nvPr/>
        </p:nvSpPr>
        <p:spPr bwMode="auto">
          <a:xfrm>
            <a:off x="5148064" y="3429000"/>
            <a:ext cx="1080120" cy="216024"/>
          </a:xfrm>
          <a:prstGeom prst="ellipse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cxnSp>
        <p:nvCxnSpPr>
          <p:cNvPr id="42" name="Forme 41"/>
          <p:cNvCxnSpPr>
            <a:stCxn id="40" idx="2"/>
            <a:endCxn id="39" idx="6"/>
          </p:cNvCxnSpPr>
          <p:nvPr/>
        </p:nvCxnSpPr>
        <p:spPr bwMode="auto">
          <a:xfrm rot="5400000">
            <a:off x="6791037" y="2695709"/>
            <a:ext cx="278450" cy="1404156"/>
          </a:xfrm>
          <a:prstGeom prst="curvedConnector2">
            <a:avLst/>
          </a:prstGeom>
          <a:solidFill>
            <a:schemeClr val="accent1"/>
          </a:solidFill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0" name="ZoneTexte 19"/>
          <p:cNvSpPr txBox="1"/>
          <p:nvPr/>
        </p:nvSpPr>
        <p:spPr>
          <a:xfrm>
            <a:off x="2123728" y="1916832"/>
            <a:ext cx="669674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/>
            <a:r>
              <a:rPr lang="fr-FR" sz="1100" b="1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To </a:t>
            </a:r>
            <a:r>
              <a:rPr lang="fr-FR" sz="1100" b="1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make</a:t>
            </a:r>
            <a:r>
              <a:rPr lang="fr-FR" sz="1100" b="1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fr-FR" sz="1100" b="1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advanced</a:t>
            </a:r>
            <a:r>
              <a:rPr lang="fr-FR" sz="1100" b="1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changes 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(ex :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Add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 component or a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paragraph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modify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the banner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order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remove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</a:t>
            </a:r>
          </a:p>
          <a:p>
            <a:pPr marL="342900" indent="-342900" algn="l"/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component…), </a:t>
            </a:r>
            <a:r>
              <a:rPr lang="fr-FR" sz="1100" b="1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use </a:t>
            </a:r>
            <a:r>
              <a:rPr lang="fr-FR" sz="1100" b="1" u="sng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WCMS page </a:t>
            </a:r>
            <a:r>
              <a:rPr lang="fr-FR" sz="1100" b="1" u="sng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view</a:t>
            </a:r>
            <a:r>
              <a:rPr lang="fr-FR" sz="1100" b="1" u="sng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perspective</a:t>
            </a:r>
          </a:p>
        </p:txBody>
      </p:sp>
      <p:sp>
        <p:nvSpPr>
          <p:cNvPr id="23" name="ZoneTexte 22"/>
          <p:cNvSpPr txBox="1"/>
          <p:nvPr/>
        </p:nvSpPr>
        <p:spPr>
          <a:xfrm>
            <a:off x="2555776" y="2492896"/>
            <a:ext cx="576064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/>
            <a:r>
              <a:rPr lang="fr-FR" sz="1100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The main area displays almost all the pages of the selected catalog, either in list or grid.</a:t>
            </a:r>
            <a:endParaRPr lang="fr-FR" sz="1100" u="sng" baseline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0" name="ZoneTexte 39"/>
          <p:cNvSpPr txBox="1"/>
          <p:nvPr/>
        </p:nvSpPr>
        <p:spPr>
          <a:xfrm>
            <a:off x="6444208" y="2996952"/>
            <a:ext cx="237626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/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Search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by the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name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of the page</a:t>
            </a:r>
            <a:endParaRPr lang="fr-FR" sz="1100" b="1" baseline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5" name="Rectangle 34"/>
          <p:cNvSpPr/>
          <p:nvPr/>
        </p:nvSpPr>
        <p:spPr bwMode="auto">
          <a:xfrm>
            <a:off x="1907704" y="3501008"/>
            <a:ext cx="1656184" cy="2376264"/>
          </a:xfrm>
          <a:prstGeom prst="rect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cxnSp>
        <p:nvCxnSpPr>
          <p:cNvPr id="36" name="Forme 35"/>
          <p:cNvCxnSpPr>
            <a:stCxn id="23" idx="2"/>
            <a:endCxn id="35" idx="0"/>
          </p:cNvCxnSpPr>
          <p:nvPr/>
        </p:nvCxnSpPr>
        <p:spPr bwMode="auto">
          <a:xfrm rot="5400000">
            <a:off x="3712695" y="1777607"/>
            <a:ext cx="746502" cy="2700300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50" name="ZoneTexte 49"/>
          <p:cNvSpPr txBox="1"/>
          <p:nvPr/>
        </p:nvSpPr>
        <p:spPr>
          <a:xfrm>
            <a:off x="1763688" y="2564904"/>
            <a:ext cx="72008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/>
            <a:r>
              <a:rPr lang="fr-FR" sz="1000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List view</a:t>
            </a:r>
            <a:endParaRPr lang="fr-FR" sz="1000" u="sng" baseline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1" name="ZoneTexte 50"/>
          <p:cNvSpPr txBox="1"/>
          <p:nvPr/>
        </p:nvSpPr>
        <p:spPr>
          <a:xfrm>
            <a:off x="1115616" y="2564904"/>
            <a:ext cx="8640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/>
            <a:r>
              <a:rPr lang="fr-FR" sz="1000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Grid view</a:t>
            </a:r>
            <a:endParaRPr lang="fr-FR" sz="1000" u="sng" baseline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23449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2852936"/>
            <a:ext cx="1487083" cy="34412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3" name="Connecteur droit avec flèche 52"/>
          <p:cNvCxnSpPr>
            <a:stCxn id="51" idx="2"/>
          </p:cNvCxnSpPr>
          <p:nvPr/>
        </p:nvCxnSpPr>
        <p:spPr bwMode="auto">
          <a:xfrm>
            <a:off x="1547664" y="2811125"/>
            <a:ext cx="432048" cy="545867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54" name="Connecteur droit avec flèche 53"/>
          <p:cNvCxnSpPr/>
          <p:nvPr/>
        </p:nvCxnSpPr>
        <p:spPr bwMode="auto">
          <a:xfrm>
            <a:off x="2051720" y="2780928"/>
            <a:ext cx="72008" cy="504056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4" name="Rectangle 7"/>
          <p:cNvSpPr>
            <a:spLocks noChangeArrowheads="1"/>
          </p:cNvSpPr>
          <p:nvPr/>
        </p:nvSpPr>
        <p:spPr bwMode="auto">
          <a:xfrm>
            <a:off x="1619672" y="90000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>
                <a:solidFill>
                  <a:srgbClr val="FFFFFF"/>
                </a:solidFill>
                <a:latin typeface="+mj-lt"/>
                <a:ea typeface="+mn-ea"/>
              </a:rPr>
              <a:t>Content Management Process</a:t>
            </a:r>
            <a:endParaRPr lang="en-US" sz="14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26" name="Rectangle 2"/>
          <p:cNvSpPr>
            <a:spLocks noGrp="1" noChangeArrowheads="1"/>
          </p:cNvSpPr>
          <p:nvPr>
            <p:ph type="title"/>
          </p:nvPr>
        </p:nvSpPr>
        <p:spPr>
          <a:xfrm>
            <a:off x="1259632" y="341784"/>
            <a:ext cx="7344816" cy="566936"/>
          </a:xfrm>
        </p:spPr>
        <p:txBody>
          <a:bodyPr/>
          <a:lstStyle/>
          <a:p>
            <a:pPr lvl="1"/>
            <a:r>
              <a:rPr lang="en-US" sz="3200" dirty="0">
                <a:solidFill>
                  <a:srgbClr val="FFFFFF"/>
                </a:solidFill>
              </a:rPr>
              <a:t> Introduction</a:t>
            </a:r>
          </a:p>
        </p:txBody>
      </p:sp>
      <p:pic>
        <p:nvPicPr>
          <p:cNvPr id="29" name="Image 28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864271" y="1453374"/>
            <a:ext cx="6505104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  <a:ea typeface="+mn-ea"/>
              </a:rPr>
              <a:t>  </a:t>
            </a:r>
            <a:r>
              <a:rPr lang="en-US" sz="1400" baseline="0" dirty="0">
                <a:solidFill>
                  <a:srgbClr val="FFFFFF"/>
                </a:solidFill>
              </a:rPr>
              <a:t> Search for the page to modify : using WCMS page view</a:t>
            </a:r>
          </a:p>
        </p:txBody>
      </p:sp>
      <p:sp>
        <p:nvSpPr>
          <p:cNvPr id="22" name="Ellipse 21"/>
          <p:cNvSpPr/>
          <p:nvPr/>
        </p:nvSpPr>
        <p:spPr>
          <a:xfrm>
            <a:off x="1548000" y="1412776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4</a:t>
            </a:r>
          </a:p>
        </p:txBody>
      </p:sp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5" cstate="print"/>
          <a:srcRect b="24376"/>
          <a:stretch>
            <a:fillRect/>
          </a:stretch>
        </p:blipFill>
        <p:spPr bwMode="auto">
          <a:xfrm>
            <a:off x="3995936" y="3356992"/>
            <a:ext cx="1152128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ZoneTexte 26"/>
          <p:cNvSpPr txBox="1"/>
          <p:nvPr/>
        </p:nvSpPr>
        <p:spPr>
          <a:xfrm>
            <a:off x="1979712" y="6381328"/>
            <a:ext cx="1151342" cy="420628"/>
          </a:xfrm>
          <a:prstGeom prst="rect">
            <a:avLst/>
          </a:prstGeom>
          <a:solidFill>
            <a:srgbClr val="0070C0"/>
          </a:solidFill>
        </p:spPr>
        <p:txBody>
          <a:bodyPr wrap="none" rtlCol="0">
            <a:spAutoFit/>
          </a:bodyPr>
          <a:lstStyle/>
          <a:p>
            <a:endParaRPr lang="fr-FR" sz="800" b="1" dirty="0">
              <a:solidFill>
                <a:srgbClr val="FFFFFF"/>
              </a:solidFill>
            </a:endParaRPr>
          </a:p>
          <a:p>
            <a:r>
              <a:rPr lang="fr-FR" b="1" dirty="0">
                <a:solidFill>
                  <a:srgbClr val="FFFFFF"/>
                </a:solidFill>
              </a:rPr>
              <a:t>BRA-9182</a:t>
            </a:r>
            <a:endParaRPr lang="en-US" b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2557201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</a:rPr>
              <a:t>       Application </a:t>
            </a:r>
            <a:endParaRPr lang="en-US" sz="1400" baseline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19" name="Ellipse 18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kern="0" baseline="0" dirty="0">
                <a:solidFill>
                  <a:srgbClr val="F4F4F4"/>
                </a:solidFill>
              </a:rPr>
              <a:t>Culinary Moments Module Component </a:t>
            </a:r>
          </a:p>
        </p:txBody>
      </p:sp>
      <p:sp>
        <p:nvSpPr>
          <p:cNvPr id="24" name="Ellipse 2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69</a:t>
            </a:r>
          </a:p>
        </p:txBody>
      </p:sp>
      <p:pic>
        <p:nvPicPr>
          <p:cNvPr id="21" name="Image 2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5576" y="1628800"/>
            <a:ext cx="6912768" cy="4714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6650194"/>
      </p:ext>
    </p:extLst>
  </p:cSld>
  <p:clrMapOvr>
    <a:masterClrMapping/>
  </p:clrMapOvr>
  <p:transition/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</a:rPr>
              <a:t>       Component format and mapping </a:t>
            </a:r>
            <a:endParaRPr lang="en-US" sz="1400" baseline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19" name="Ellipse 18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kern="0" baseline="0" dirty="0">
                <a:solidFill>
                  <a:srgbClr val="F4F4F4"/>
                </a:solidFill>
              </a:rPr>
              <a:t>Culinary Moments Module Component </a:t>
            </a:r>
          </a:p>
        </p:txBody>
      </p:sp>
      <p:sp>
        <p:nvSpPr>
          <p:cNvPr id="24" name="Ellipse 2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69</a:t>
            </a:r>
          </a:p>
        </p:txBody>
      </p:sp>
      <p:pic>
        <p:nvPicPr>
          <p:cNvPr id="21" name="Image 2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0" name="Ellipse 9">
            <a:extLst>
              <a:ext uri="{FF2B5EF4-FFF2-40B4-BE49-F238E27FC236}">
                <a16:creationId xmlns:a16="http://schemas.microsoft.com/office/drawing/2014/main" id="{590B0F35-B64D-4048-9346-6C7B67AD6E33}"/>
              </a:ext>
            </a:extLst>
          </p:cNvPr>
          <p:cNvSpPr/>
          <p:nvPr/>
        </p:nvSpPr>
        <p:spPr>
          <a:xfrm>
            <a:off x="421043" y="3717032"/>
            <a:ext cx="252000" cy="252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2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CB026806-20AC-4FFE-B703-D8D24C37072D}"/>
              </a:ext>
            </a:extLst>
          </p:cNvPr>
          <p:cNvSpPr/>
          <p:nvPr/>
        </p:nvSpPr>
        <p:spPr>
          <a:xfrm>
            <a:off x="421043" y="5670315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20" name="Ellipse 19">
            <a:extLst>
              <a:ext uri="{FF2B5EF4-FFF2-40B4-BE49-F238E27FC236}">
                <a16:creationId xmlns:a16="http://schemas.microsoft.com/office/drawing/2014/main" id="{004E87E4-3EB8-4E75-B2E5-0327A474352F}"/>
              </a:ext>
            </a:extLst>
          </p:cNvPr>
          <p:cNvSpPr/>
          <p:nvPr/>
        </p:nvSpPr>
        <p:spPr>
          <a:xfrm>
            <a:off x="4655517" y="1946041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27" name="Ellipse 26">
            <a:extLst>
              <a:ext uri="{FF2B5EF4-FFF2-40B4-BE49-F238E27FC236}">
                <a16:creationId xmlns:a16="http://schemas.microsoft.com/office/drawing/2014/main" id="{49F677BB-505B-4615-917F-EF58C17A7820}"/>
              </a:ext>
            </a:extLst>
          </p:cNvPr>
          <p:cNvSpPr/>
          <p:nvPr/>
        </p:nvSpPr>
        <p:spPr>
          <a:xfrm>
            <a:off x="4655517" y="2591912"/>
            <a:ext cx="252000" cy="252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2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16" name="ZoneTexte 15"/>
          <p:cNvSpPr txBox="1"/>
          <p:nvPr/>
        </p:nvSpPr>
        <p:spPr>
          <a:xfrm>
            <a:off x="5148064" y="1974118"/>
            <a:ext cx="221924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MA" sz="1600" b="1" u="sng" dirty="0">
                <a:solidFill>
                  <a:schemeClr val="tx2">
                    <a:lumMod val="65000"/>
                    <a:lumOff val="35000"/>
                  </a:schemeClr>
                </a:solidFill>
              </a:rPr>
              <a:t>Headline: 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</a:rPr>
              <a:t>The headline of the module</a:t>
            </a:r>
          </a:p>
          <a:p>
            <a:pPr algn="l"/>
            <a:endParaRPr lang="fr-MA" sz="1600" dirty="0">
              <a:solidFill>
                <a:schemeClr val="tx2">
                  <a:lumMod val="65000"/>
                  <a:lumOff val="35000"/>
                </a:schemeClr>
              </a:solidFill>
              <a:latin typeface="+mn-lt"/>
              <a:ea typeface="+mn-ea"/>
            </a:endParaRPr>
          </a:p>
          <a:p>
            <a:pPr algn="l"/>
            <a:r>
              <a:rPr lang="fr-MA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List</a:t>
            </a:r>
            <a:r>
              <a:rPr lang="fr-MA" sz="1600" b="1" baseline="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 </a:t>
            </a:r>
            <a:r>
              <a:rPr lang="fr-MA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of components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: The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list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 of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culinary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 moments components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displayed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 in the module.</a:t>
            </a:r>
          </a:p>
          <a:p>
            <a:pPr algn="l"/>
            <a:endParaRPr lang="fr-FR" sz="1600" dirty="0">
              <a:solidFill>
                <a:schemeClr val="tx2">
                  <a:lumMod val="65000"/>
                  <a:lumOff val="35000"/>
                </a:schemeClr>
              </a:solidFill>
              <a:latin typeface="+mn-lt"/>
              <a:ea typeface="+mn-ea"/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5938" y="1620519"/>
            <a:ext cx="3228975" cy="5000625"/>
          </a:xfrm>
          <a:prstGeom prst="rect">
            <a:avLst/>
          </a:prstGeom>
        </p:spPr>
      </p:pic>
      <p:pic>
        <p:nvPicPr>
          <p:cNvPr id="18" name="Image 1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55517" y="3478803"/>
            <a:ext cx="4257223" cy="2903482"/>
          </a:xfrm>
          <a:prstGeom prst="rect">
            <a:avLst/>
          </a:prstGeom>
        </p:spPr>
      </p:pic>
      <p:sp>
        <p:nvSpPr>
          <p:cNvPr id="25" name="Ellipse 24">
            <a:extLst>
              <a:ext uri="{FF2B5EF4-FFF2-40B4-BE49-F238E27FC236}">
                <a16:creationId xmlns:a16="http://schemas.microsoft.com/office/drawing/2014/main" id="{004E87E4-3EB8-4E75-B2E5-0327A474352F}"/>
              </a:ext>
            </a:extLst>
          </p:cNvPr>
          <p:cNvSpPr/>
          <p:nvPr/>
        </p:nvSpPr>
        <p:spPr>
          <a:xfrm>
            <a:off x="5200246" y="3586786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26" name="Ellipse 25">
            <a:extLst>
              <a:ext uri="{FF2B5EF4-FFF2-40B4-BE49-F238E27FC236}">
                <a16:creationId xmlns:a16="http://schemas.microsoft.com/office/drawing/2014/main" id="{49F677BB-505B-4615-917F-EF58C17A7820}"/>
              </a:ext>
            </a:extLst>
          </p:cNvPr>
          <p:cNvSpPr/>
          <p:nvPr/>
        </p:nvSpPr>
        <p:spPr>
          <a:xfrm>
            <a:off x="5233823" y="4577899"/>
            <a:ext cx="252000" cy="252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2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34321"/>
      </p:ext>
    </p:extLst>
  </p:cSld>
  <p:clrMapOvr>
    <a:masterClrMapping/>
  </p:clrMapOvr>
  <p:transition/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</a:rPr>
              <a:t>       Application </a:t>
            </a:r>
            <a:endParaRPr lang="en-US" sz="1400" baseline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19" name="Ellipse 18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kern="0" baseline="0" dirty="0">
                <a:solidFill>
                  <a:srgbClr val="F4F4F4"/>
                </a:solidFill>
              </a:rPr>
              <a:t>Culinary Moment Component </a:t>
            </a:r>
          </a:p>
        </p:txBody>
      </p:sp>
      <p:sp>
        <p:nvSpPr>
          <p:cNvPr id="24" name="Ellipse 2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70</a:t>
            </a:r>
          </a:p>
        </p:txBody>
      </p:sp>
      <p:pic>
        <p:nvPicPr>
          <p:cNvPr id="21" name="Image 2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0270" y="1907643"/>
            <a:ext cx="7632896" cy="4295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5439927"/>
      </p:ext>
    </p:extLst>
  </p:cSld>
  <p:clrMapOvr>
    <a:masterClrMapping/>
  </p:clrMapOvr>
  <p:transition/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</a:rPr>
              <a:t>       Component format and mapping </a:t>
            </a:r>
            <a:endParaRPr lang="en-US" sz="1400" baseline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19" name="Ellipse 18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kern="0" baseline="0" dirty="0">
                <a:solidFill>
                  <a:srgbClr val="F4F4F4"/>
                </a:solidFill>
              </a:rPr>
              <a:t>Culinary Moment Component </a:t>
            </a:r>
          </a:p>
        </p:txBody>
      </p:sp>
      <p:sp>
        <p:nvSpPr>
          <p:cNvPr id="24" name="Ellipse 2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70</a:t>
            </a:r>
          </a:p>
        </p:txBody>
      </p:sp>
      <p:pic>
        <p:nvPicPr>
          <p:cNvPr id="21" name="Image 2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0" name="Ellipse 9">
            <a:extLst>
              <a:ext uri="{FF2B5EF4-FFF2-40B4-BE49-F238E27FC236}">
                <a16:creationId xmlns:a16="http://schemas.microsoft.com/office/drawing/2014/main" id="{590B0F35-B64D-4048-9346-6C7B67AD6E33}"/>
              </a:ext>
            </a:extLst>
          </p:cNvPr>
          <p:cNvSpPr/>
          <p:nvPr/>
        </p:nvSpPr>
        <p:spPr>
          <a:xfrm>
            <a:off x="196955" y="2890691"/>
            <a:ext cx="252000" cy="252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2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CB026806-20AC-4FFE-B703-D8D24C37072D}"/>
              </a:ext>
            </a:extLst>
          </p:cNvPr>
          <p:cNvSpPr/>
          <p:nvPr/>
        </p:nvSpPr>
        <p:spPr>
          <a:xfrm>
            <a:off x="196955" y="1918885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20" name="Ellipse 19">
            <a:extLst>
              <a:ext uri="{FF2B5EF4-FFF2-40B4-BE49-F238E27FC236}">
                <a16:creationId xmlns:a16="http://schemas.microsoft.com/office/drawing/2014/main" id="{004E87E4-3EB8-4E75-B2E5-0327A474352F}"/>
              </a:ext>
            </a:extLst>
          </p:cNvPr>
          <p:cNvSpPr/>
          <p:nvPr/>
        </p:nvSpPr>
        <p:spPr>
          <a:xfrm>
            <a:off x="5831256" y="2065631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27" name="Ellipse 26">
            <a:extLst>
              <a:ext uri="{FF2B5EF4-FFF2-40B4-BE49-F238E27FC236}">
                <a16:creationId xmlns:a16="http://schemas.microsoft.com/office/drawing/2014/main" id="{49F677BB-505B-4615-917F-EF58C17A7820}"/>
              </a:ext>
            </a:extLst>
          </p:cNvPr>
          <p:cNvSpPr/>
          <p:nvPr/>
        </p:nvSpPr>
        <p:spPr>
          <a:xfrm>
            <a:off x="5773105" y="2651737"/>
            <a:ext cx="252000" cy="252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2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90BDC3A3-F3A0-47D2-ADF4-6CF1E3966B3E}"/>
              </a:ext>
            </a:extLst>
          </p:cNvPr>
          <p:cNvSpPr/>
          <p:nvPr/>
        </p:nvSpPr>
        <p:spPr>
          <a:xfrm>
            <a:off x="196955" y="3818529"/>
            <a:ext cx="252000" cy="252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3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90BDC3A3-F3A0-47D2-ADF4-6CF1E3966B3E}"/>
              </a:ext>
            </a:extLst>
          </p:cNvPr>
          <p:cNvSpPr/>
          <p:nvPr/>
        </p:nvSpPr>
        <p:spPr>
          <a:xfrm>
            <a:off x="5802442" y="3391515"/>
            <a:ext cx="252000" cy="252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3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16" name="ZoneTexte 15"/>
          <p:cNvSpPr txBox="1"/>
          <p:nvPr/>
        </p:nvSpPr>
        <p:spPr>
          <a:xfrm>
            <a:off x="6670837" y="2065631"/>
            <a:ext cx="187220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MA" sz="1600" b="1" u="sng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Url </a:t>
            </a:r>
            <a:r>
              <a:rPr lang="fr-MA" sz="1600" b="1" u="sng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link</a:t>
            </a:r>
            <a:r>
              <a:rPr lang="fr-MA" sz="1600" b="1" u="sng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: 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The url of the logo.</a:t>
            </a:r>
            <a:r>
              <a:rPr lang="fr-MA" sz="1600" baseline="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 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It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redirects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 to the home page.</a:t>
            </a:r>
          </a:p>
          <a:p>
            <a:pPr algn="l"/>
            <a:endParaRPr lang="fr-MA" sz="1600" dirty="0">
              <a:solidFill>
                <a:schemeClr val="tx2">
                  <a:lumMod val="65000"/>
                  <a:lumOff val="35000"/>
                </a:schemeClr>
              </a:solidFill>
              <a:latin typeface="+mn-lt"/>
              <a:ea typeface="+mn-ea"/>
            </a:endParaRPr>
          </a:p>
          <a:p>
            <a:pPr algn="l"/>
            <a:r>
              <a:rPr lang="fr-MA" sz="1600" b="1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Dark</a:t>
            </a:r>
            <a:r>
              <a:rPr lang="fr-MA" sz="1600" b="1" baseline="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 </a:t>
            </a:r>
            <a:r>
              <a:rPr lang="fr-MA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media</a:t>
            </a:r>
            <a:r>
              <a:rPr lang="fr-MA" sz="1600" b="1" u="sng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:</a:t>
            </a:r>
            <a:r>
              <a:rPr lang="fr-MA" sz="1600" b="1" u="sng" baseline="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 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The logo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dark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 media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displayed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when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 scrolling down or up.</a:t>
            </a:r>
          </a:p>
          <a:p>
            <a:pPr algn="l"/>
            <a:endParaRPr lang="fr-MA" sz="1600" dirty="0">
              <a:solidFill>
                <a:schemeClr val="tx2">
                  <a:lumMod val="65000"/>
                  <a:lumOff val="35000"/>
                </a:schemeClr>
              </a:solidFill>
              <a:latin typeface="+mn-lt"/>
              <a:ea typeface="+mn-ea"/>
            </a:endParaRPr>
          </a:p>
          <a:p>
            <a:pPr algn="l"/>
            <a:r>
              <a:rPr lang="fr-MA" sz="1600" b="1" dirty="0">
                <a:solidFill>
                  <a:schemeClr val="tx2">
                    <a:lumMod val="65000"/>
                    <a:lumOff val="35000"/>
                  </a:schemeClr>
                </a:solidFill>
              </a:rPr>
              <a:t>Light</a:t>
            </a:r>
            <a:r>
              <a:rPr lang="fr-MA" sz="1600" b="1" baseline="0" dirty="0">
                <a:solidFill>
                  <a:schemeClr val="tx2">
                    <a:lumMod val="65000"/>
                    <a:lumOff val="35000"/>
                  </a:schemeClr>
                </a:solidFill>
              </a:rPr>
              <a:t> </a:t>
            </a:r>
            <a:r>
              <a:rPr lang="fr-MA" sz="1600" b="1" dirty="0">
                <a:solidFill>
                  <a:schemeClr val="tx2">
                    <a:lumMod val="65000"/>
                    <a:lumOff val="35000"/>
                  </a:schemeClr>
                </a:solidFill>
              </a:rPr>
              <a:t>media</a:t>
            </a:r>
            <a:r>
              <a:rPr lang="fr-MA" sz="1600" b="1" u="sng" dirty="0">
                <a:solidFill>
                  <a:schemeClr val="tx2">
                    <a:lumMod val="65000"/>
                    <a:lumOff val="35000"/>
                  </a:schemeClr>
                </a:solidFill>
              </a:rPr>
              <a:t>: 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</a:rPr>
              <a:t>The logo light media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displayed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</a:rPr>
              <a:t> in the home page.</a:t>
            </a:r>
            <a:endParaRPr lang="fr-FR" sz="16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  <a:p>
            <a:pPr algn="l"/>
            <a:endParaRPr lang="fr-FR" sz="1600" dirty="0">
              <a:solidFill>
                <a:schemeClr val="tx2">
                  <a:lumMod val="65000"/>
                  <a:lumOff val="35000"/>
                </a:schemeClr>
              </a:solidFill>
              <a:latin typeface="+mn-lt"/>
              <a:ea typeface="+mn-ea"/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6765" y="1587359"/>
            <a:ext cx="4283268" cy="4239770"/>
          </a:xfrm>
          <a:prstGeom prst="rect">
            <a:avLst/>
          </a:prstGeom>
        </p:spPr>
      </p:pic>
      <p:sp>
        <p:nvSpPr>
          <p:cNvPr id="18" name="Ellipse 17">
            <a:extLst>
              <a:ext uri="{FF2B5EF4-FFF2-40B4-BE49-F238E27FC236}">
                <a16:creationId xmlns:a16="http://schemas.microsoft.com/office/drawing/2014/main" id="{90BDC3A3-F3A0-47D2-ADF4-6CF1E3966B3E}"/>
              </a:ext>
            </a:extLst>
          </p:cNvPr>
          <p:cNvSpPr/>
          <p:nvPr/>
        </p:nvSpPr>
        <p:spPr>
          <a:xfrm>
            <a:off x="196955" y="4620367"/>
            <a:ext cx="252000" cy="2520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25" name="Ellipse 24">
            <a:extLst>
              <a:ext uri="{FF2B5EF4-FFF2-40B4-BE49-F238E27FC236}">
                <a16:creationId xmlns:a16="http://schemas.microsoft.com/office/drawing/2014/main" id="{90BDC3A3-F3A0-47D2-ADF4-6CF1E3966B3E}"/>
              </a:ext>
            </a:extLst>
          </p:cNvPr>
          <p:cNvSpPr/>
          <p:nvPr/>
        </p:nvSpPr>
        <p:spPr>
          <a:xfrm>
            <a:off x="196955" y="4971748"/>
            <a:ext cx="252000" cy="252000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MA" sz="1100" b="1" baseline="0" dirty="0">
                <a:solidFill>
                  <a:schemeClr val="bg1"/>
                </a:solidFill>
              </a:rPr>
              <a:t>5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26" name="Ellipse 25">
            <a:extLst>
              <a:ext uri="{FF2B5EF4-FFF2-40B4-BE49-F238E27FC236}">
                <a16:creationId xmlns:a16="http://schemas.microsoft.com/office/drawing/2014/main" id="{90BDC3A3-F3A0-47D2-ADF4-6CF1E3966B3E}"/>
              </a:ext>
            </a:extLst>
          </p:cNvPr>
          <p:cNvSpPr/>
          <p:nvPr/>
        </p:nvSpPr>
        <p:spPr>
          <a:xfrm>
            <a:off x="196955" y="5296205"/>
            <a:ext cx="252000" cy="252000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28" name="Ellipse 27">
            <a:extLst>
              <a:ext uri="{FF2B5EF4-FFF2-40B4-BE49-F238E27FC236}">
                <a16:creationId xmlns:a16="http://schemas.microsoft.com/office/drawing/2014/main" id="{90BDC3A3-F3A0-47D2-ADF4-6CF1E3966B3E}"/>
              </a:ext>
            </a:extLst>
          </p:cNvPr>
          <p:cNvSpPr/>
          <p:nvPr/>
        </p:nvSpPr>
        <p:spPr>
          <a:xfrm>
            <a:off x="196955" y="5619903"/>
            <a:ext cx="252000" cy="252000"/>
          </a:xfrm>
          <a:prstGeom prst="ellipse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MA" sz="1100" b="1" baseline="0" dirty="0">
                <a:solidFill>
                  <a:schemeClr val="bg1"/>
                </a:solidFill>
              </a:rPr>
              <a:t>7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814969"/>
      </p:ext>
    </p:extLst>
  </p:cSld>
  <p:clrMapOvr>
    <a:masterClrMapping/>
  </p:clrMapOvr>
  <p:transition/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</a:rPr>
              <a:t>       Application </a:t>
            </a:r>
            <a:endParaRPr lang="en-US" sz="1400" baseline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19" name="Ellipse 18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kern="0" baseline="0" dirty="0">
                <a:solidFill>
                  <a:srgbClr val="F4F4F4"/>
                </a:solidFill>
              </a:rPr>
              <a:t>Sales Teaser Module Component </a:t>
            </a:r>
          </a:p>
        </p:txBody>
      </p:sp>
      <p:sp>
        <p:nvSpPr>
          <p:cNvPr id="24" name="Ellipse 2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71</a:t>
            </a:r>
          </a:p>
        </p:txBody>
      </p:sp>
      <p:pic>
        <p:nvPicPr>
          <p:cNvPr id="21" name="Image 2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F4653A48-B722-4576-B882-91C8C20FB22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8" y="1700808"/>
            <a:ext cx="9036496" cy="4514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1972600"/>
      </p:ext>
    </p:extLst>
  </p:cSld>
  <p:clrMapOvr>
    <a:masterClrMapping/>
  </p:clrMapOvr>
  <p:transition/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</a:rPr>
              <a:t>       Component format and mapping </a:t>
            </a:r>
            <a:endParaRPr lang="en-US" sz="1400" baseline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19" name="Ellipse 18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kern="0" baseline="0" dirty="0">
                <a:solidFill>
                  <a:srgbClr val="F4F4F4"/>
                </a:solidFill>
              </a:rPr>
              <a:t>Sales Teaser Module Component </a:t>
            </a:r>
          </a:p>
        </p:txBody>
      </p:sp>
      <p:sp>
        <p:nvSpPr>
          <p:cNvPr id="24" name="Ellipse 2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71</a:t>
            </a:r>
          </a:p>
        </p:txBody>
      </p:sp>
      <p:pic>
        <p:nvPicPr>
          <p:cNvPr id="21" name="Image 2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1" name="Ellipse 10">
            <a:extLst>
              <a:ext uri="{FF2B5EF4-FFF2-40B4-BE49-F238E27FC236}">
                <a16:creationId xmlns:a16="http://schemas.microsoft.com/office/drawing/2014/main" id="{CB026806-20AC-4FFE-B703-D8D24C37072D}"/>
              </a:ext>
            </a:extLst>
          </p:cNvPr>
          <p:cNvSpPr/>
          <p:nvPr/>
        </p:nvSpPr>
        <p:spPr>
          <a:xfrm>
            <a:off x="75979" y="3356992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83DB5BEB-936B-496D-B71C-FA6F91E83E8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4440" y="4179374"/>
            <a:ext cx="4407647" cy="2201954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AE5C29F4-7158-4D25-8237-BD7826429EA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522" y="1475596"/>
            <a:ext cx="4334918" cy="3238095"/>
          </a:xfrm>
          <a:prstGeom prst="rect">
            <a:avLst/>
          </a:prstGeom>
        </p:spPr>
      </p:pic>
      <p:sp>
        <p:nvSpPr>
          <p:cNvPr id="25" name="Ellipse 24">
            <a:extLst>
              <a:ext uri="{FF2B5EF4-FFF2-40B4-BE49-F238E27FC236}">
                <a16:creationId xmlns:a16="http://schemas.microsoft.com/office/drawing/2014/main" id="{21543916-4949-492A-B5FA-505D23D88F9C}"/>
              </a:ext>
            </a:extLst>
          </p:cNvPr>
          <p:cNvSpPr/>
          <p:nvPr/>
        </p:nvSpPr>
        <p:spPr>
          <a:xfrm>
            <a:off x="6517784" y="4611423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26" name="Ellipse 25">
            <a:extLst>
              <a:ext uri="{FF2B5EF4-FFF2-40B4-BE49-F238E27FC236}">
                <a16:creationId xmlns:a16="http://schemas.microsoft.com/office/drawing/2014/main" id="{4E26D496-7586-4872-A72C-7400F59E8F77}"/>
              </a:ext>
            </a:extLst>
          </p:cNvPr>
          <p:cNvSpPr/>
          <p:nvPr/>
        </p:nvSpPr>
        <p:spPr>
          <a:xfrm>
            <a:off x="5069400" y="1988840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302B2147-DD12-401A-B9DA-B2D8BEAF8ADC}"/>
              </a:ext>
            </a:extLst>
          </p:cNvPr>
          <p:cNvSpPr txBox="1"/>
          <p:nvPr/>
        </p:nvSpPr>
        <p:spPr>
          <a:xfrm>
            <a:off x="5436096" y="1988840"/>
            <a:ext cx="2304256" cy="4206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MA" sz="1600" b="1" u="sng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Components: 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The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list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 of the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SalesTeaserComponent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displayed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87138600"/>
      </p:ext>
    </p:extLst>
  </p:cSld>
  <p:clrMapOvr>
    <a:masterClrMapping/>
  </p:clrMapOvr>
  <p:transition/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</a:rPr>
              <a:t>       Application </a:t>
            </a:r>
            <a:endParaRPr lang="en-US" sz="1400" baseline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19" name="Ellipse 18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kern="0" baseline="0" dirty="0">
                <a:solidFill>
                  <a:srgbClr val="F4F4F4"/>
                </a:solidFill>
              </a:rPr>
              <a:t>Sales Teaser Component </a:t>
            </a:r>
          </a:p>
        </p:txBody>
      </p:sp>
      <p:sp>
        <p:nvSpPr>
          <p:cNvPr id="24" name="Ellipse 2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72</a:t>
            </a:r>
          </a:p>
        </p:txBody>
      </p:sp>
      <p:pic>
        <p:nvPicPr>
          <p:cNvPr id="21" name="Image 2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3F6BBA57-5560-4281-B995-13318A9E0D5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0095" y="1324583"/>
            <a:ext cx="5523809" cy="55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6305797"/>
      </p:ext>
    </p:extLst>
  </p:cSld>
  <p:clrMapOvr>
    <a:masterClrMapping/>
  </p:clrMapOvr>
  <p:transition/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</a:rPr>
              <a:t>       Component format and mapping </a:t>
            </a:r>
            <a:endParaRPr lang="en-US" sz="1400" baseline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19" name="Ellipse 18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kern="0" baseline="0" dirty="0">
                <a:solidFill>
                  <a:srgbClr val="F4F4F4"/>
                </a:solidFill>
              </a:rPr>
              <a:t>Sales Teaser Component </a:t>
            </a:r>
          </a:p>
        </p:txBody>
      </p:sp>
      <p:sp>
        <p:nvSpPr>
          <p:cNvPr id="24" name="Ellipse 2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72</a:t>
            </a:r>
          </a:p>
        </p:txBody>
      </p:sp>
      <p:pic>
        <p:nvPicPr>
          <p:cNvPr id="21" name="Image 2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B999182C-0CF5-4BB4-B6BD-D78B63DB9A6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517" y="1411057"/>
            <a:ext cx="4776547" cy="5114286"/>
          </a:xfrm>
          <a:prstGeom prst="rect">
            <a:avLst/>
          </a:prstGeom>
        </p:spPr>
      </p:pic>
      <p:sp>
        <p:nvSpPr>
          <p:cNvPr id="25" name="Ellipse 24">
            <a:extLst>
              <a:ext uri="{FF2B5EF4-FFF2-40B4-BE49-F238E27FC236}">
                <a16:creationId xmlns:a16="http://schemas.microsoft.com/office/drawing/2014/main" id="{E110CE09-DA71-4B8D-B4E2-AD97E293B159}"/>
              </a:ext>
            </a:extLst>
          </p:cNvPr>
          <p:cNvSpPr/>
          <p:nvPr/>
        </p:nvSpPr>
        <p:spPr>
          <a:xfrm>
            <a:off x="70521" y="3530324"/>
            <a:ext cx="252000" cy="252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2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26" name="Ellipse 25">
            <a:extLst>
              <a:ext uri="{FF2B5EF4-FFF2-40B4-BE49-F238E27FC236}">
                <a16:creationId xmlns:a16="http://schemas.microsoft.com/office/drawing/2014/main" id="{43FD260B-B38A-440A-A5C3-BEAA9EA18FD3}"/>
              </a:ext>
            </a:extLst>
          </p:cNvPr>
          <p:cNvSpPr/>
          <p:nvPr/>
        </p:nvSpPr>
        <p:spPr>
          <a:xfrm>
            <a:off x="70521" y="2345587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28" name="Ellipse 27">
            <a:extLst>
              <a:ext uri="{FF2B5EF4-FFF2-40B4-BE49-F238E27FC236}">
                <a16:creationId xmlns:a16="http://schemas.microsoft.com/office/drawing/2014/main" id="{7421467F-3C3D-45AA-87EF-4FD720DE3308}"/>
              </a:ext>
            </a:extLst>
          </p:cNvPr>
          <p:cNvSpPr/>
          <p:nvPr/>
        </p:nvSpPr>
        <p:spPr>
          <a:xfrm>
            <a:off x="70521" y="3862768"/>
            <a:ext cx="252000" cy="252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3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29" name="Ellipse 28">
            <a:extLst>
              <a:ext uri="{FF2B5EF4-FFF2-40B4-BE49-F238E27FC236}">
                <a16:creationId xmlns:a16="http://schemas.microsoft.com/office/drawing/2014/main" id="{CE82B5E6-65AE-4C64-A348-1D01917BA1E3}"/>
              </a:ext>
            </a:extLst>
          </p:cNvPr>
          <p:cNvSpPr/>
          <p:nvPr/>
        </p:nvSpPr>
        <p:spPr>
          <a:xfrm>
            <a:off x="70521" y="4997000"/>
            <a:ext cx="252000" cy="252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4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30" name="Ellipse 29">
            <a:extLst>
              <a:ext uri="{FF2B5EF4-FFF2-40B4-BE49-F238E27FC236}">
                <a16:creationId xmlns:a16="http://schemas.microsoft.com/office/drawing/2014/main" id="{CE5DDFA5-48D7-4137-A7B9-5F6B7083CB25}"/>
              </a:ext>
            </a:extLst>
          </p:cNvPr>
          <p:cNvSpPr/>
          <p:nvPr/>
        </p:nvSpPr>
        <p:spPr>
          <a:xfrm>
            <a:off x="70521" y="6092217"/>
            <a:ext cx="252000" cy="252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5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DB2968CD-050B-44F5-BCBA-76FF069AFA1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1760" y="3608696"/>
            <a:ext cx="2961516" cy="2460079"/>
          </a:xfrm>
          <a:prstGeom prst="rect">
            <a:avLst/>
          </a:prstGeom>
        </p:spPr>
      </p:pic>
      <p:sp>
        <p:nvSpPr>
          <p:cNvPr id="31" name="Rectangle 30">
            <a:extLst>
              <a:ext uri="{FF2B5EF4-FFF2-40B4-BE49-F238E27FC236}">
                <a16:creationId xmlns:a16="http://schemas.microsoft.com/office/drawing/2014/main" id="{1B8CB7EC-11F8-44F1-B425-2B59A7F6D894}"/>
              </a:ext>
            </a:extLst>
          </p:cNvPr>
          <p:cNvSpPr/>
          <p:nvPr/>
        </p:nvSpPr>
        <p:spPr>
          <a:xfrm>
            <a:off x="5631760" y="1528118"/>
            <a:ext cx="3054041" cy="1733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l"/>
            <a:r>
              <a:rPr lang="fr-MA" sz="1600" b="1" u="sng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Headline: </a:t>
            </a:r>
            <a:r>
              <a:rPr lang="fr-MA" sz="160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The headline of the component</a:t>
            </a:r>
          </a:p>
          <a:p>
            <a:pPr lvl="0" algn="l"/>
            <a:endParaRPr lang="fr-MA" sz="1600" dirty="0">
              <a:solidFill>
                <a:srgbClr val="000000">
                  <a:lumMod val="65000"/>
                  <a:lumOff val="35000"/>
                </a:srgbClr>
              </a:solidFill>
              <a:latin typeface="Arial"/>
            </a:endParaRPr>
          </a:p>
          <a:p>
            <a:pPr lvl="0" algn="l"/>
            <a:r>
              <a:rPr lang="fr-MA" sz="1600" b="1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Url Link: </a:t>
            </a:r>
            <a:r>
              <a:rPr lang="fr-MA" sz="160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The redirection </a:t>
            </a:r>
            <a:r>
              <a:rPr lang="fr-MA" sz="1600" dirty="0" err="1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link</a:t>
            </a:r>
            <a:r>
              <a:rPr lang="fr-MA" sz="160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 </a:t>
            </a:r>
            <a:r>
              <a:rPr lang="fr-MA" sz="1600" dirty="0" err="1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when</a:t>
            </a:r>
            <a:r>
              <a:rPr lang="fr-MA" sz="160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 click on the </a:t>
            </a:r>
          </a:p>
          <a:p>
            <a:pPr lvl="0" algn="l"/>
            <a:r>
              <a:rPr lang="fr-MA" sz="160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               component</a:t>
            </a:r>
          </a:p>
          <a:p>
            <a:pPr lvl="0" algn="l"/>
            <a:endParaRPr lang="fr-MA" sz="1600" b="1" dirty="0">
              <a:solidFill>
                <a:srgbClr val="000000">
                  <a:lumMod val="65000"/>
                  <a:lumOff val="35000"/>
                </a:srgbClr>
              </a:solidFill>
              <a:latin typeface="Arial"/>
            </a:endParaRPr>
          </a:p>
          <a:p>
            <a:pPr lvl="0" algn="l"/>
            <a:r>
              <a:rPr lang="fr-MA" sz="1600" b="1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Promo Headline: </a:t>
            </a:r>
            <a:r>
              <a:rPr lang="fr-MA" sz="160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Second headline</a:t>
            </a:r>
          </a:p>
          <a:p>
            <a:pPr lvl="0" algn="l"/>
            <a:endParaRPr lang="fr-MA" sz="1600" b="1" dirty="0">
              <a:solidFill>
                <a:srgbClr val="000000">
                  <a:lumMod val="65000"/>
                  <a:lumOff val="35000"/>
                </a:srgbClr>
              </a:solidFill>
              <a:latin typeface="Arial"/>
            </a:endParaRPr>
          </a:p>
          <a:p>
            <a:pPr lvl="0" algn="l"/>
            <a:r>
              <a:rPr lang="fr-MA" sz="1600" b="1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Promo </a:t>
            </a:r>
            <a:r>
              <a:rPr lang="fr-MA" sz="1600" b="1" dirty="0" err="1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Subline</a:t>
            </a:r>
            <a:r>
              <a:rPr lang="fr-MA" sz="1600" b="1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: </a:t>
            </a:r>
            <a:r>
              <a:rPr lang="fr-MA" sz="1600" dirty="0" err="1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Subline</a:t>
            </a:r>
            <a:r>
              <a:rPr lang="fr-MA" sz="160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 of the component</a:t>
            </a:r>
          </a:p>
          <a:p>
            <a:pPr lvl="0" algn="l"/>
            <a:endParaRPr lang="fr-MA" sz="1600" b="1" dirty="0">
              <a:solidFill>
                <a:srgbClr val="000000">
                  <a:lumMod val="65000"/>
                  <a:lumOff val="35000"/>
                </a:srgbClr>
              </a:solidFill>
              <a:latin typeface="Arial"/>
            </a:endParaRPr>
          </a:p>
          <a:p>
            <a:pPr lvl="0" algn="l"/>
            <a:r>
              <a:rPr lang="fr-MA" sz="1600" b="1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Media: </a:t>
            </a:r>
            <a:r>
              <a:rPr lang="fr-MA" sz="160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The background image </a:t>
            </a:r>
            <a:endParaRPr lang="fr-MA" sz="1600" b="1" dirty="0">
              <a:solidFill>
                <a:srgbClr val="000000">
                  <a:lumMod val="65000"/>
                  <a:lumOff val="35000"/>
                </a:srgbClr>
              </a:solidFill>
              <a:latin typeface="Arial"/>
            </a:endParaRPr>
          </a:p>
        </p:txBody>
      </p:sp>
      <p:sp>
        <p:nvSpPr>
          <p:cNvPr id="33" name="Ellipse 32">
            <a:extLst>
              <a:ext uri="{FF2B5EF4-FFF2-40B4-BE49-F238E27FC236}">
                <a16:creationId xmlns:a16="http://schemas.microsoft.com/office/drawing/2014/main" id="{00272A91-2806-4727-99B5-E6D60CEAF987}"/>
              </a:ext>
            </a:extLst>
          </p:cNvPr>
          <p:cNvSpPr/>
          <p:nvPr/>
        </p:nvSpPr>
        <p:spPr>
          <a:xfrm>
            <a:off x="5379760" y="1806760"/>
            <a:ext cx="252000" cy="252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2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34" name="Ellipse 33">
            <a:extLst>
              <a:ext uri="{FF2B5EF4-FFF2-40B4-BE49-F238E27FC236}">
                <a16:creationId xmlns:a16="http://schemas.microsoft.com/office/drawing/2014/main" id="{C714B5E7-D690-4466-BDBF-9A2958E5CB4A}"/>
              </a:ext>
            </a:extLst>
          </p:cNvPr>
          <p:cNvSpPr/>
          <p:nvPr/>
        </p:nvSpPr>
        <p:spPr>
          <a:xfrm>
            <a:off x="5379760" y="1436401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35" name="Ellipse 34">
            <a:extLst>
              <a:ext uri="{FF2B5EF4-FFF2-40B4-BE49-F238E27FC236}">
                <a16:creationId xmlns:a16="http://schemas.microsoft.com/office/drawing/2014/main" id="{6E3AE12E-30B4-4308-8E5E-F8D37AC5D0D0}"/>
              </a:ext>
            </a:extLst>
          </p:cNvPr>
          <p:cNvSpPr/>
          <p:nvPr/>
        </p:nvSpPr>
        <p:spPr>
          <a:xfrm>
            <a:off x="5379760" y="2307531"/>
            <a:ext cx="252000" cy="252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3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36" name="Ellipse 35">
            <a:extLst>
              <a:ext uri="{FF2B5EF4-FFF2-40B4-BE49-F238E27FC236}">
                <a16:creationId xmlns:a16="http://schemas.microsoft.com/office/drawing/2014/main" id="{5F6ED3A1-957D-4D96-AAE1-9978D604C0F2}"/>
              </a:ext>
            </a:extLst>
          </p:cNvPr>
          <p:cNvSpPr/>
          <p:nvPr/>
        </p:nvSpPr>
        <p:spPr>
          <a:xfrm>
            <a:off x="5379760" y="2631011"/>
            <a:ext cx="252000" cy="252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4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37" name="Ellipse 36">
            <a:extLst>
              <a:ext uri="{FF2B5EF4-FFF2-40B4-BE49-F238E27FC236}">
                <a16:creationId xmlns:a16="http://schemas.microsoft.com/office/drawing/2014/main" id="{F1134578-5FEF-4A10-ADFF-F05CA7DACBCD}"/>
              </a:ext>
            </a:extLst>
          </p:cNvPr>
          <p:cNvSpPr/>
          <p:nvPr/>
        </p:nvSpPr>
        <p:spPr>
          <a:xfrm>
            <a:off x="5379760" y="2957364"/>
            <a:ext cx="252000" cy="252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5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38" name="Ellipse 37">
            <a:extLst>
              <a:ext uri="{FF2B5EF4-FFF2-40B4-BE49-F238E27FC236}">
                <a16:creationId xmlns:a16="http://schemas.microsoft.com/office/drawing/2014/main" id="{1CF7F66E-C9D3-4936-B59A-44982539CCAD}"/>
              </a:ext>
            </a:extLst>
          </p:cNvPr>
          <p:cNvSpPr/>
          <p:nvPr/>
        </p:nvSpPr>
        <p:spPr>
          <a:xfrm>
            <a:off x="8257690" y="4029070"/>
            <a:ext cx="252000" cy="252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2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39" name="Ellipse 38">
            <a:extLst>
              <a:ext uri="{FF2B5EF4-FFF2-40B4-BE49-F238E27FC236}">
                <a16:creationId xmlns:a16="http://schemas.microsoft.com/office/drawing/2014/main" id="{BC141A2C-CD99-4905-8B4A-7A15295BD248}"/>
              </a:ext>
            </a:extLst>
          </p:cNvPr>
          <p:cNvSpPr/>
          <p:nvPr/>
        </p:nvSpPr>
        <p:spPr>
          <a:xfrm>
            <a:off x="6131069" y="3979143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40" name="Ellipse 39">
            <a:extLst>
              <a:ext uri="{FF2B5EF4-FFF2-40B4-BE49-F238E27FC236}">
                <a16:creationId xmlns:a16="http://schemas.microsoft.com/office/drawing/2014/main" id="{ACBA7F2D-8834-4347-ABDE-D380350CB17D}"/>
              </a:ext>
            </a:extLst>
          </p:cNvPr>
          <p:cNvSpPr/>
          <p:nvPr/>
        </p:nvSpPr>
        <p:spPr>
          <a:xfrm>
            <a:off x="7308304" y="4437112"/>
            <a:ext cx="252000" cy="252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3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41" name="Ellipse 40">
            <a:extLst>
              <a:ext uri="{FF2B5EF4-FFF2-40B4-BE49-F238E27FC236}">
                <a16:creationId xmlns:a16="http://schemas.microsoft.com/office/drawing/2014/main" id="{6D34568D-E19F-4313-B8CA-2FA41F6D29DD}"/>
              </a:ext>
            </a:extLst>
          </p:cNvPr>
          <p:cNvSpPr/>
          <p:nvPr/>
        </p:nvSpPr>
        <p:spPr>
          <a:xfrm>
            <a:off x="7416344" y="4997000"/>
            <a:ext cx="252000" cy="252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4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42" name="Ellipse 41">
            <a:extLst>
              <a:ext uri="{FF2B5EF4-FFF2-40B4-BE49-F238E27FC236}">
                <a16:creationId xmlns:a16="http://schemas.microsoft.com/office/drawing/2014/main" id="{43562FD2-5AF9-453E-A49D-67D1426CEA62}"/>
              </a:ext>
            </a:extLst>
          </p:cNvPr>
          <p:cNvSpPr/>
          <p:nvPr/>
        </p:nvSpPr>
        <p:spPr>
          <a:xfrm>
            <a:off x="6156176" y="7934002"/>
            <a:ext cx="252000" cy="252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5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43" name="Ellipse 42">
            <a:extLst>
              <a:ext uri="{FF2B5EF4-FFF2-40B4-BE49-F238E27FC236}">
                <a16:creationId xmlns:a16="http://schemas.microsoft.com/office/drawing/2014/main" id="{F3D37B54-6961-4BDA-8010-A087366AFE5C}"/>
              </a:ext>
            </a:extLst>
          </p:cNvPr>
          <p:cNvSpPr/>
          <p:nvPr/>
        </p:nvSpPr>
        <p:spPr>
          <a:xfrm>
            <a:off x="6057484" y="5203882"/>
            <a:ext cx="252000" cy="252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5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6824177"/>
      </p:ext>
    </p:extLst>
  </p:cSld>
  <p:clrMapOvr>
    <a:masterClrMapping/>
  </p:clrMapOvr>
  <p:transition/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</a:rPr>
              <a:t>       Application </a:t>
            </a:r>
            <a:endParaRPr lang="en-US" sz="1400" baseline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19" name="Ellipse 18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kern="0" baseline="0" dirty="0">
                <a:solidFill>
                  <a:srgbClr val="F4F4F4"/>
                </a:solidFill>
              </a:rPr>
              <a:t>Brand Theme Module Component </a:t>
            </a:r>
          </a:p>
        </p:txBody>
      </p:sp>
      <p:sp>
        <p:nvSpPr>
          <p:cNvPr id="24" name="Ellipse 2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73</a:t>
            </a:r>
          </a:p>
        </p:txBody>
      </p:sp>
      <p:pic>
        <p:nvPicPr>
          <p:cNvPr id="21" name="Image 2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24F5F07D-60DD-4AA2-87E7-9710575FBFF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67" y="2132856"/>
            <a:ext cx="9144000" cy="3027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677466"/>
      </p:ext>
    </p:extLst>
  </p:cSld>
  <p:clrMapOvr>
    <a:masterClrMapping/>
  </p:clrMapOvr>
  <p:transition/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</a:rPr>
              <a:t>       Component format and mapping </a:t>
            </a:r>
            <a:endParaRPr lang="en-US" sz="1400" baseline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19" name="Ellipse 18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kern="0" baseline="0" dirty="0">
                <a:solidFill>
                  <a:srgbClr val="F4F4F4"/>
                </a:solidFill>
              </a:rPr>
              <a:t>Brand Theme Module Component </a:t>
            </a:r>
          </a:p>
        </p:txBody>
      </p:sp>
      <p:sp>
        <p:nvSpPr>
          <p:cNvPr id="24" name="Ellipse 2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73</a:t>
            </a:r>
          </a:p>
        </p:txBody>
      </p:sp>
      <p:pic>
        <p:nvPicPr>
          <p:cNvPr id="21" name="Image 2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1" name="Ellipse 10">
            <a:extLst>
              <a:ext uri="{FF2B5EF4-FFF2-40B4-BE49-F238E27FC236}">
                <a16:creationId xmlns:a16="http://schemas.microsoft.com/office/drawing/2014/main" id="{CB026806-20AC-4FFE-B703-D8D24C37072D}"/>
              </a:ext>
            </a:extLst>
          </p:cNvPr>
          <p:cNvSpPr/>
          <p:nvPr/>
        </p:nvSpPr>
        <p:spPr>
          <a:xfrm>
            <a:off x="56353" y="3496195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9397373-54C4-44AF-9448-091D255DBFC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4961" y="3496195"/>
            <a:ext cx="4339040" cy="1441694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0B830A8B-3730-4D9A-A520-4F78EBB653F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482" y="1671857"/>
            <a:ext cx="4409013" cy="3514286"/>
          </a:xfrm>
          <a:prstGeom prst="rect">
            <a:avLst/>
          </a:prstGeom>
        </p:spPr>
      </p:pic>
      <p:sp>
        <p:nvSpPr>
          <p:cNvPr id="25" name="Ellipse 24">
            <a:extLst>
              <a:ext uri="{FF2B5EF4-FFF2-40B4-BE49-F238E27FC236}">
                <a16:creationId xmlns:a16="http://schemas.microsoft.com/office/drawing/2014/main" id="{AAD17778-5C50-4A95-9AA6-E929159201EA}"/>
              </a:ext>
            </a:extLst>
          </p:cNvPr>
          <p:cNvSpPr/>
          <p:nvPr/>
        </p:nvSpPr>
        <p:spPr>
          <a:xfrm>
            <a:off x="7416344" y="3568195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26" name="Ellipse 25">
            <a:extLst>
              <a:ext uri="{FF2B5EF4-FFF2-40B4-BE49-F238E27FC236}">
                <a16:creationId xmlns:a16="http://schemas.microsoft.com/office/drawing/2014/main" id="{EE3E25EF-488D-4B80-A803-44ED4A0C9531}"/>
              </a:ext>
            </a:extLst>
          </p:cNvPr>
          <p:cNvSpPr/>
          <p:nvPr/>
        </p:nvSpPr>
        <p:spPr>
          <a:xfrm>
            <a:off x="5069400" y="1988840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7CDF9128-AB39-4DC2-9C55-5E92D5010A94}"/>
              </a:ext>
            </a:extLst>
          </p:cNvPr>
          <p:cNvSpPr txBox="1"/>
          <p:nvPr/>
        </p:nvSpPr>
        <p:spPr>
          <a:xfrm>
            <a:off x="5436096" y="1988840"/>
            <a:ext cx="2304256" cy="4206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MA" sz="1600" b="1" u="sng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Components: 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The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list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 of the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BrandThemeComponent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displayed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545723005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260189" y="2309709"/>
            <a:ext cx="5544059" cy="2996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74944" y="2364035"/>
            <a:ext cx="1393732" cy="3225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9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699792" y="5190029"/>
            <a:ext cx="5780584" cy="1335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ZoneTexte 12"/>
          <p:cNvSpPr txBox="1"/>
          <p:nvPr/>
        </p:nvSpPr>
        <p:spPr>
          <a:xfrm>
            <a:off x="2123728" y="1877661"/>
            <a:ext cx="669674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/>
            <a:r>
              <a:rPr lang="fr-FR" sz="1100" b="1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If </a:t>
            </a:r>
            <a:r>
              <a:rPr lang="fr-FR" sz="1100" b="1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you</a:t>
            </a:r>
            <a:r>
              <a:rPr lang="fr-FR" sz="1100" b="1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fr-FR" sz="1100" b="1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don’t</a:t>
            </a:r>
            <a:r>
              <a:rPr lang="fr-FR" sz="1100" b="1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fr-FR" sz="1100" b="1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find</a:t>
            </a:r>
            <a:r>
              <a:rPr lang="fr-FR" sz="1100" b="1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the </a:t>
            </a:r>
            <a:r>
              <a:rPr lang="fr-FR" sz="1100" b="1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desired</a:t>
            </a:r>
            <a:r>
              <a:rPr lang="fr-FR" sz="1100" b="1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page in the </a:t>
            </a:r>
            <a:r>
              <a:rPr lang="fr-FR" sz="1100" b="1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list</a:t>
            </a:r>
            <a:r>
              <a:rPr lang="fr-FR" sz="1100" b="1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(ex : Product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category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pages),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make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an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advanced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search</a:t>
            </a:r>
            <a:endParaRPr lang="fr-FR" sz="1100" u="sng" baseline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3671900" y="2487633"/>
            <a:ext cx="144016" cy="144016"/>
          </a:xfrm>
          <a:prstGeom prst="rect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cxnSp>
        <p:nvCxnSpPr>
          <p:cNvPr id="18" name="Connecteur droit avec flèche 17"/>
          <p:cNvCxnSpPr/>
          <p:nvPr/>
        </p:nvCxnSpPr>
        <p:spPr bwMode="auto">
          <a:xfrm>
            <a:off x="3599892" y="2237701"/>
            <a:ext cx="144016" cy="288032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0" name="Ellipse 19"/>
          <p:cNvSpPr/>
          <p:nvPr/>
        </p:nvSpPr>
        <p:spPr bwMode="auto">
          <a:xfrm>
            <a:off x="3419872" y="2847673"/>
            <a:ext cx="1044116" cy="144016"/>
          </a:xfrm>
          <a:prstGeom prst="ellipse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cxnSp>
        <p:nvCxnSpPr>
          <p:cNvPr id="21" name="Forme 20"/>
          <p:cNvCxnSpPr>
            <a:endCxn id="20" idx="6"/>
          </p:cNvCxnSpPr>
          <p:nvPr/>
        </p:nvCxnSpPr>
        <p:spPr bwMode="auto">
          <a:xfrm rot="5400000">
            <a:off x="6090007" y="1089316"/>
            <a:ext cx="204346" cy="3456384"/>
          </a:xfrm>
          <a:prstGeom prst="curvedConnector2">
            <a:avLst/>
          </a:prstGeom>
          <a:solidFill>
            <a:schemeClr val="accent1"/>
          </a:solidFill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2" name="ZoneTexte 21"/>
          <p:cNvSpPr txBox="1"/>
          <p:nvPr/>
        </p:nvSpPr>
        <p:spPr>
          <a:xfrm>
            <a:off x="6804248" y="2447310"/>
            <a:ext cx="233975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/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Search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by the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name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of the page</a:t>
            </a:r>
            <a:endParaRPr lang="fr-FR" sz="1100" b="1" baseline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4" name="Rectangle 23"/>
          <p:cNvSpPr/>
          <p:nvPr/>
        </p:nvSpPr>
        <p:spPr bwMode="auto">
          <a:xfrm>
            <a:off x="2879812" y="2698324"/>
            <a:ext cx="648072" cy="144016"/>
          </a:xfrm>
          <a:prstGeom prst="rect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25" name="ZoneTexte 24"/>
          <p:cNvSpPr txBox="1"/>
          <p:nvPr/>
        </p:nvSpPr>
        <p:spPr>
          <a:xfrm>
            <a:off x="0" y="2636912"/>
            <a:ext cx="125963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/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Select the type of</a:t>
            </a:r>
          </a:p>
          <a:p>
            <a:pPr marL="342900" indent="-342900" algn="l"/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page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searched</a:t>
            </a:r>
            <a:endParaRPr lang="fr-FR" sz="1100" b="1" baseline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26" name="Forme 25"/>
          <p:cNvCxnSpPr>
            <a:endCxn id="24" idx="2"/>
          </p:cNvCxnSpPr>
          <p:nvPr/>
        </p:nvCxnSpPr>
        <p:spPr bwMode="auto">
          <a:xfrm rot="5400000" flipH="1" flipV="1">
            <a:off x="1715676" y="1756480"/>
            <a:ext cx="402312" cy="2574032"/>
          </a:xfrm>
          <a:prstGeom prst="curvedConnector3">
            <a:avLst>
              <a:gd name="adj1" fmla="val -56822"/>
            </a:avLst>
          </a:prstGeom>
          <a:solidFill>
            <a:schemeClr val="accent1"/>
          </a:solidFill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34" name="Rectangle 33"/>
          <p:cNvSpPr/>
          <p:nvPr/>
        </p:nvSpPr>
        <p:spPr bwMode="auto">
          <a:xfrm>
            <a:off x="5229597" y="3418404"/>
            <a:ext cx="144016" cy="144016"/>
          </a:xfrm>
          <a:prstGeom prst="rect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cxnSp>
        <p:nvCxnSpPr>
          <p:cNvPr id="35" name="Connecteur droit avec flèche 34"/>
          <p:cNvCxnSpPr/>
          <p:nvPr/>
        </p:nvCxnSpPr>
        <p:spPr bwMode="auto">
          <a:xfrm>
            <a:off x="5157589" y="3168472"/>
            <a:ext cx="144016" cy="288032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4" name="Connecteur droit avec flèche 43"/>
          <p:cNvCxnSpPr/>
          <p:nvPr/>
        </p:nvCxnSpPr>
        <p:spPr bwMode="auto">
          <a:xfrm flipH="1">
            <a:off x="4067944" y="3533845"/>
            <a:ext cx="1224136" cy="252028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48" name="Rectangle 2"/>
          <p:cNvSpPr>
            <a:spLocks noGrp="1" noChangeArrowheads="1"/>
          </p:cNvSpPr>
          <p:nvPr>
            <p:ph type="title"/>
          </p:nvPr>
        </p:nvSpPr>
        <p:spPr>
          <a:xfrm>
            <a:off x="1259632" y="341784"/>
            <a:ext cx="7344816" cy="566936"/>
          </a:xfrm>
        </p:spPr>
        <p:txBody>
          <a:bodyPr/>
          <a:lstStyle/>
          <a:p>
            <a:pPr lvl="1"/>
            <a:r>
              <a:rPr lang="en-US" sz="3200" dirty="0">
                <a:solidFill>
                  <a:srgbClr val="FFFFFF"/>
                </a:solidFill>
              </a:rPr>
              <a:t> Introduction</a:t>
            </a:r>
          </a:p>
        </p:txBody>
      </p:sp>
      <p:sp>
        <p:nvSpPr>
          <p:cNvPr id="23" name="Rectangle 7"/>
          <p:cNvSpPr>
            <a:spLocks noChangeArrowheads="1"/>
          </p:cNvSpPr>
          <p:nvPr/>
        </p:nvSpPr>
        <p:spPr bwMode="auto">
          <a:xfrm>
            <a:off x="1619672" y="90000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>
                <a:solidFill>
                  <a:srgbClr val="FFFFFF"/>
                </a:solidFill>
                <a:latin typeface="+mj-lt"/>
                <a:ea typeface="+mn-ea"/>
              </a:rPr>
              <a:t>Content Management Process</a:t>
            </a:r>
            <a:endParaRPr lang="en-US" sz="14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pic>
        <p:nvPicPr>
          <p:cNvPr id="33" name="Image 32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27" name="Rectangle 26"/>
          <p:cNvSpPr>
            <a:spLocks noChangeArrowheads="1"/>
          </p:cNvSpPr>
          <p:nvPr/>
        </p:nvSpPr>
        <p:spPr bwMode="auto">
          <a:xfrm>
            <a:off x="1864271" y="1453374"/>
            <a:ext cx="6505104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  <a:ea typeface="+mn-ea"/>
              </a:rPr>
              <a:t>  </a:t>
            </a:r>
            <a:r>
              <a:rPr lang="en-US" sz="1400" baseline="0" dirty="0">
                <a:solidFill>
                  <a:srgbClr val="FFFFFF"/>
                </a:solidFill>
              </a:rPr>
              <a:t> Search for the page to modify : using WCMS page view</a:t>
            </a:r>
          </a:p>
        </p:txBody>
      </p:sp>
      <p:sp>
        <p:nvSpPr>
          <p:cNvPr id="29" name="Ellipse 28"/>
          <p:cNvSpPr/>
          <p:nvPr/>
        </p:nvSpPr>
        <p:spPr>
          <a:xfrm>
            <a:off x="1548000" y="1412776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4</a:t>
            </a:r>
          </a:p>
        </p:txBody>
      </p:sp>
      <p:sp>
        <p:nvSpPr>
          <p:cNvPr id="30" name="ZoneTexte 29"/>
          <p:cNvSpPr txBox="1"/>
          <p:nvPr/>
        </p:nvSpPr>
        <p:spPr>
          <a:xfrm>
            <a:off x="475927" y="6245696"/>
            <a:ext cx="1151342" cy="420628"/>
          </a:xfrm>
          <a:prstGeom prst="rect">
            <a:avLst/>
          </a:prstGeom>
          <a:solidFill>
            <a:srgbClr val="0070C0"/>
          </a:solidFill>
        </p:spPr>
        <p:txBody>
          <a:bodyPr wrap="none" rtlCol="0">
            <a:spAutoFit/>
          </a:bodyPr>
          <a:lstStyle/>
          <a:p>
            <a:endParaRPr lang="fr-FR" sz="800" b="1" dirty="0">
              <a:solidFill>
                <a:srgbClr val="FFFFFF"/>
              </a:solidFill>
            </a:endParaRPr>
          </a:p>
          <a:p>
            <a:r>
              <a:rPr lang="fr-FR" b="1" dirty="0">
                <a:solidFill>
                  <a:srgbClr val="FFFFFF"/>
                </a:solidFill>
              </a:rPr>
              <a:t>BRA-9182</a:t>
            </a:r>
            <a:endParaRPr lang="en-US" b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5334191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</a:rPr>
              <a:t>       Application </a:t>
            </a:r>
            <a:endParaRPr lang="en-US" sz="1400" baseline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19" name="Ellipse 18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kern="0" baseline="0" dirty="0">
                <a:solidFill>
                  <a:srgbClr val="F4F4F4"/>
                </a:solidFill>
              </a:rPr>
              <a:t>Brand Theme Component </a:t>
            </a:r>
          </a:p>
        </p:txBody>
      </p:sp>
      <p:sp>
        <p:nvSpPr>
          <p:cNvPr id="24" name="Ellipse 2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74</a:t>
            </a:r>
          </a:p>
        </p:txBody>
      </p:sp>
      <p:pic>
        <p:nvPicPr>
          <p:cNvPr id="21" name="Image 2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E7E912E5-FEF7-4792-B4CE-DCFD62B0A84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1916832"/>
            <a:ext cx="3619048" cy="36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444516"/>
      </p:ext>
    </p:extLst>
  </p:cSld>
  <p:clrMapOvr>
    <a:masterClrMapping/>
  </p:clrMapOvr>
  <p:transition/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</a:rPr>
              <a:t>       Component format and mapping </a:t>
            </a:r>
            <a:endParaRPr lang="en-US" sz="1400" baseline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19" name="Ellipse 18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kern="0" baseline="0" dirty="0">
                <a:solidFill>
                  <a:srgbClr val="F4F4F4"/>
                </a:solidFill>
              </a:rPr>
              <a:t>Brand Theme Component </a:t>
            </a:r>
          </a:p>
        </p:txBody>
      </p:sp>
      <p:sp>
        <p:nvSpPr>
          <p:cNvPr id="24" name="Ellipse 2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74</a:t>
            </a:r>
          </a:p>
        </p:txBody>
      </p:sp>
      <p:pic>
        <p:nvPicPr>
          <p:cNvPr id="21" name="Image 2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0" name="Ellipse 9">
            <a:extLst>
              <a:ext uri="{FF2B5EF4-FFF2-40B4-BE49-F238E27FC236}">
                <a16:creationId xmlns:a16="http://schemas.microsoft.com/office/drawing/2014/main" id="{590B0F35-B64D-4048-9346-6C7B67AD6E33}"/>
              </a:ext>
            </a:extLst>
          </p:cNvPr>
          <p:cNvSpPr/>
          <p:nvPr/>
        </p:nvSpPr>
        <p:spPr>
          <a:xfrm>
            <a:off x="39213" y="4712207"/>
            <a:ext cx="252000" cy="252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2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CB026806-20AC-4FFE-B703-D8D24C37072D}"/>
              </a:ext>
            </a:extLst>
          </p:cNvPr>
          <p:cNvSpPr/>
          <p:nvPr/>
        </p:nvSpPr>
        <p:spPr>
          <a:xfrm>
            <a:off x="81403" y="3619150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90BDC3A3-F3A0-47D2-ADF4-6CF1E3966B3E}"/>
              </a:ext>
            </a:extLst>
          </p:cNvPr>
          <p:cNvSpPr/>
          <p:nvPr/>
        </p:nvSpPr>
        <p:spPr>
          <a:xfrm>
            <a:off x="39213" y="5805264"/>
            <a:ext cx="252000" cy="252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3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F7ACAFC0-1F09-4CC6-B23A-FD648010C78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4052886"/>
            <a:ext cx="2457460" cy="2319668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D0B5AAAB-87D7-404C-8D06-07369188776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659" y="1645166"/>
            <a:ext cx="5328592" cy="4523809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677555B6-99B4-4B6E-9950-D1FC4A97CD6F}"/>
              </a:ext>
            </a:extLst>
          </p:cNvPr>
          <p:cNvSpPr/>
          <p:nvPr/>
        </p:nvSpPr>
        <p:spPr>
          <a:xfrm>
            <a:off x="6012160" y="2174968"/>
            <a:ext cx="2714205" cy="9130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l"/>
            <a:r>
              <a:rPr lang="fr-MA" sz="1600" b="1" u="sng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Headline: </a:t>
            </a:r>
            <a:r>
              <a:rPr lang="fr-MA" sz="160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The headline of the component</a:t>
            </a:r>
          </a:p>
          <a:p>
            <a:pPr lvl="0" algn="l"/>
            <a:endParaRPr lang="fr-MA" sz="1600" dirty="0">
              <a:solidFill>
                <a:srgbClr val="000000">
                  <a:lumMod val="65000"/>
                  <a:lumOff val="35000"/>
                </a:srgbClr>
              </a:solidFill>
              <a:latin typeface="Arial"/>
            </a:endParaRPr>
          </a:p>
          <a:p>
            <a:pPr lvl="0" algn="l"/>
            <a:r>
              <a:rPr lang="fr-MA" sz="1600" b="1" dirty="0" err="1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Subline</a:t>
            </a:r>
            <a:r>
              <a:rPr lang="fr-MA" sz="1600" b="1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: </a:t>
            </a:r>
            <a:r>
              <a:rPr lang="fr-MA" sz="160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The </a:t>
            </a:r>
            <a:r>
              <a:rPr lang="fr-MA" sz="1600" dirty="0" err="1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subline</a:t>
            </a:r>
            <a:r>
              <a:rPr lang="fr-MA" sz="160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 of the component</a:t>
            </a:r>
          </a:p>
          <a:p>
            <a:pPr lvl="0" algn="l"/>
            <a:endParaRPr lang="fr-MA" sz="1600" b="1" dirty="0">
              <a:solidFill>
                <a:srgbClr val="000000">
                  <a:lumMod val="65000"/>
                  <a:lumOff val="35000"/>
                </a:srgbClr>
              </a:solidFill>
              <a:latin typeface="Arial"/>
            </a:endParaRPr>
          </a:p>
          <a:p>
            <a:pPr lvl="0" algn="l"/>
            <a:r>
              <a:rPr lang="fr-MA" sz="1600" b="1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Media: </a:t>
            </a:r>
            <a:r>
              <a:rPr lang="fr-MA" sz="160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The background image</a:t>
            </a:r>
            <a:endParaRPr lang="fr-MA" sz="1600" b="1" dirty="0">
              <a:solidFill>
                <a:srgbClr val="000000">
                  <a:lumMod val="65000"/>
                  <a:lumOff val="35000"/>
                </a:srgbClr>
              </a:solidFill>
              <a:latin typeface="Arial"/>
            </a:endParaRPr>
          </a:p>
        </p:txBody>
      </p:sp>
      <p:sp>
        <p:nvSpPr>
          <p:cNvPr id="26" name="Ellipse 25">
            <a:extLst>
              <a:ext uri="{FF2B5EF4-FFF2-40B4-BE49-F238E27FC236}">
                <a16:creationId xmlns:a16="http://schemas.microsoft.com/office/drawing/2014/main" id="{CB636173-1A41-4EFB-8438-D5EA188F0BC4}"/>
              </a:ext>
            </a:extLst>
          </p:cNvPr>
          <p:cNvSpPr/>
          <p:nvPr/>
        </p:nvSpPr>
        <p:spPr>
          <a:xfrm>
            <a:off x="5760160" y="2417644"/>
            <a:ext cx="252000" cy="252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2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28" name="Ellipse 27">
            <a:extLst>
              <a:ext uri="{FF2B5EF4-FFF2-40B4-BE49-F238E27FC236}">
                <a16:creationId xmlns:a16="http://schemas.microsoft.com/office/drawing/2014/main" id="{61E84906-E4C2-4C28-834B-178DE5256EEC}"/>
              </a:ext>
            </a:extLst>
          </p:cNvPr>
          <p:cNvSpPr/>
          <p:nvPr/>
        </p:nvSpPr>
        <p:spPr>
          <a:xfrm>
            <a:off x="5760160" y="2084919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29" name="Ellipse 28">
            <a:extLst>
              <a:ext uri="{FF2B5EF4-FFF2-40B4-BE49-F238E27FC236}">
                <a16:creationId xmlns:a16="http://schemas.microsoft.com/office/drawing/2014/main" id="{D8C7BA04-3773-4E48-AE2E-B6183E20E9C2}"/>
              </a:ext>
            </a:extLst>
          </p:cNvPr>
          <p:cNvSpPr/>
          <p:nvPr/>
        </p:nvSpPr>
        <p:spPr>
          <a:xfrm>
            <a:off x="5760160" y="2769186"/>
            <a:ext cx="252000" cy="252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3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30" name="Ellipse 29">
            <a:extLst>
              <a:ext uri="{FF2B5EF4-FFF2-40B4-BE49-F238E27FC236}">
                <a16:creationId xmlns:a16="http://schemas.microsoft.com/office/drawing/2014/main" id="{2A853E1B-ECEF-4F30-9689-2A53FAF1B552}"/>
              </a:ext>
            </a:extLst>
          </p:cNvPr>
          <p:cNvSpPr/>
          <p:nvPr/>
        </p:nvSpPr>
        <p:spPr>
          <a:xfrm>
            <a:off x="7981661" y="4732480"/>
            <a:ext cx="252000" cy="252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2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31" name="Ellipse 30">
            <a:extLst>
              <a:ext uri="{FF2B5EF4-FFF2-40B4-BE49-F238E27FC236}">
                <a16:creationId xmlns:a16="http://schemas.microsoft.com/office/drawing/2014/main" id="{3B6DDDEE-0BF4-4BB3-972B-8002637878D0}"/>
              </a:ext>
            </a:extLst>
          </p:cNvPr>
          <p:cNvSpPr/>
          <p:nvPr/>
        </p:nvSpPr>
        <p:spPr>
          <a:xfrm>
            <a:off x="7855661" y="4102285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33" name="Ellipse 32">
            <a:extLst>
              <a:ext uri="{FF2B5EF4-FFF2-40B4-BE49-F238E27FC236}">
                <a16:creationId xmlns:a16="http://schemas.microsoft.com/office/drawing/2014/main" id="{DD88575E-4B4C-43DB-BBD9-69A2A2837A35}"/>
              </a:ext>
            </a:extLst>
          </p:cNvPr>
          <p:cNvSpPr/>
          <p:nvPr/>
        </p:nvSpPr>
        <p:spPr>
          <a:xfrm>
            <a:off x="6988890" y="5445224"/>
            <a:ext cx="252000" cy="252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3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6334566"/>
      </p:ext>
    </p:extLst>
  </p:cSld>
  <p:clrMapOvr>
    <a:masterClrMapping/>
  </p:clrMapOvr>
  <p:transition/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</a:rPr>
              <a:t>       Application </a:t>
            </a:r>
            <a:endParaRPr lang="en-US" sz="1400" baseline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19" name="Ellipse 18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kern="0" baseline="0" dirty="0">
                <a:solidFill>
                  <a:srgbClr val="F4F4F4"/>
                </a:solidFill>
              </a:rPr>
              <a:t>Category Home Stage Banner Component </a:t>
            </a:r>
          </a:p>
        </p:txBody>
      </p:sp>
      <p:sp>
        <p:nvSpPr>
          <p:cNvPr id="24" name="Ellipse 2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75</a:t>
            </a:r>
          </a:p>
        </p:txBody>
      </p:sp>
      <p:pic>
        <p:nvPicPr>
          <p:cNvPr id="21" name="Image 2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3564264A-E848-45B2-9F63-51AD0BB6E06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01919"/>
            <a:ext cx="9144000" cy="4847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9673493"/>
      </p:ext>
    </p:extLst>
  </p:cSld>
  <p:clrMapOvr>
    <a:masterClrMapping/>
  </p:clrMapOvr>
  <p:transition/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</a:rPr>
              <a:t>       Component format and mapping </a:t>
            </a:r>
            <a:endParaRPr lang="en-US" sz="1400" baseline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19" name="Ellipse 18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kern="0" baseline="0" dirty="0">
                <a:solidFill>
                  <a:srgbClr val="F4F4F4"/>
                </a:solidFill>
              </a:rPr>
              <a:t>Category Home Stage Banner Component </a:t>
            </a:r>
          </a:p>
        </p:txBody>
      </p:sp>
      <p:sp>
        <p:nvSpPr>
          <p:cNvPr id="24" name="Ellipse 2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75</a:t>
            </a:r>
          </a:p>
        </p:txBody>
      </p:sp>
      <p:pic>
        <p:nvPicPr>
          <p:cNvPr id="21" name="Image 2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0" name="Ellipse 9">
            <a:extLst>
              <a:ext uri="{FF2B5EF4-FFF2-40B4-BE49-F238E27FC236}">
                <a16:creationId xmlns:a16="http://schemas.microsoft.com/office/drawing/2014/main" id="{590B0F35-B64D-4048-9346-6C7B67AD6E33}"/>
              </a:ext>
            </a:extLst>
          </p:cNvPr>
          <p:cNvSpPr/>
          <p:nvPr/>
        </p:nvSpPr>
        <p:spPr>
          <a:xfrm>
            <a:off x="44864" y="4475511"/>
            <a:ext cx="252000" cy="252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2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CB026806-20AC-4FFE-B703-D8D24C37072D}"/>
              </a:ext>
            </a:extLst>
          </p:cNvPr>
          <p:cNvSpPr/>
          <p:nvPr/>
        </p:nvSpPr>
        <p:spPr>
          <a:xfrm>
            <a:off x="44864" y="3448637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90BDC3A3-F3A0-47D2-ADF4-6CF1E3966B3E}"/>
              </a:ext>
            </a:extLst>
          </p:cNvPr>
          <p:cNvSpPr/>
          <p:nvPr/>
        </p:nvSpPr>
        <p:spPr>
          <a:xfrm>
            <a:off x="78090" y="5517232"/>
            <a:ext cx="252000" cy="252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3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0AB61831-ABB2-48EE-AF26-7176D78D127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549" y="1772816"/>
            <a:ext cx="4340798" cy="4050825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A80D9B5D-8039-4D0A-8E8E-78EBF5F5EE5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032" y="2924944"/>
            <a:ext cx="4392427" cy="2328758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0280FEC-3E7F-4828-9D6B-E80EA9357D93}"/>
              </a:ext>
            </a:extLst>
          </p:cNvPr>
          <p:cNvSpPr/>
          <p:nvPr/>
        </p:nvSpPr>
        <p:spPr>
          <a:xfrm>
            <a:off x="5209748" y="1743881"/>
            <a:ext cx="2714205" cy="9130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l"/>
            <a:r>
              <a:rPr lang="fr-MA" sz="1600" b="1" u="sng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Headline: </a:t>
            </a:r>
            <a:r>
              <a:rPr lang="fr-MA" sz="160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The headline of the component</a:t>
            </a:r>
          </a:p>
          <a:p>
            <a:pPr lvl="0" algn="l"/>
            <a:endParaRPr lang="fr-MA" sz="1600" dirty="0">
              <a:solidFill>
                <a:srgbClr val="000000">
                  <a:lumMod val="65000"/>
                  <a:lumOff val="35000"/>
                </a:srgbClr>
              </a:solidFill>
              <a:latin typeface="Arial"/>
            </a:endParaRPr>
          </a:p>
          <a:p>
            <a:pPr lvl="0" algn="l"/>
            <a:r>
              <a:rPr lang="fr-MA" sz="1600" b="1" dirty="0" err="1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Subline</a:t>
            </a:r>
            <a:r>
              <a:rPr lang="fr-MA" sz="1600" b="1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: </a:t>
            </a:r>
            <a:r>
              <a:rPr lang="fr-MA" sz="160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The </a:t>
            </a:r>
            <a:r>
              <a:rPr lang="fr-MA" sz="1600" dirty="0" err="1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subline</a:t>
            </a:r>
            <a:r>
              <a:rPr lang="fr-MA" sz="160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 of the component</a:t>
            </a:r>
          </a:p>
          <a:p>
            <a:pPr lvl="0" algn="l"/>
            <a:endParaRPr lang="fr-MA" sz="1600" b="1" dirty="0">
              <a:solidFill>
                <a:srgbClr val="000000">
                  <a:lumMod val="65000"/>
                  <a:lumOff val="35000"/>
                </a:srgbClr>
              </a:solidFill>
              <a:latin typeface="Arial"/>
            </a:endParaRPr>
          </a:p>
          <a:p>
            <a:pPr lvl="0" algn="l"/>
            <a:r>
              <a:rPr lang="fr-MA" sz="1600" b="1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Media: </a:t>
            </a:r>
            <a:r>
              <a:rPr lang="fr-MA" sz="160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The background image</a:t>
            </a:r>
            <a:endParaRPr lang="fr-MA" sz="1600" b="1" dirty="0">
              <a:solidFill>
                <a:srgbClr val="000000">
                  <a:lumMod val="65000"/>
                  <a:lumOff val="35000"/>
                </a:srgbClr>
              </a:solidFill>
              <a:latin typeface="Arial"/>
            </a:endParaRPr>
          </a:p>
        </p:txBody>
      </p:sp>
      <p:sp>
        <p:nvSpPr>
          <p:cNvPr id="25" name="Ellipse 24">
            <a:extLst>
              <a:ext uri="{FF2B5EF4-FFF2-40B4-BE49-F238E27FC236}">
                <a16:creationId xmlns:a16="http://schemas.microsoft.com/office/drawing/2014/main" id="{DFDF798D-8E1F-4323-8B9E-7894E5D8C30F}"/>
              </a:ext>
            </a:extLst>
          </p:cNvPr>
          <p:cNvSpPr/>
          <p:nvPr/>
        </p:nvSpPr>
        <p:spPr>
          <a:xfrm>
            <a:off x="4957748" y="1986557"/>
            <a:ext cx="252000" cy="252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2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26" name="Ellipse 25">
            <a:extLst>
              <a:ext uri="{FF2B5EF4-FFF2-40B4-BE49-F238E27FC236}">
                <a16:creationId xmlns:a16="http://schemas.microsoft.com/office/drawing/2014/main" id="{29198CBF-57E0-48A3-8BCF-D375A310A162}"/>
              </a:ext>
            </a:extLst>
          </p:cNvPr>
          <p:cNvSpPr/>
          <p:nvPr/>
        </p:nvSpPr>
        <p:spPr>
          <a:xfrm>
            <a:off x="4957748" y="1653832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28" name="Ellipse 27">
            <a:extLst>
              <a:ext uri="{FF2B5EF4-FFF2-40B4-BE49-F238E27FC236}">
                <a16:creationId xmlns:a16="http://schemas.microsoft.com/office/drawing/2014/main" id="{1F677E53-988F-4ED6-8891-B737972C88AE}"/>
              </a:ext>
            </a:extLst>
          </p:cNvPr>
          <p:cNvSpPr/>
          <p:nvPr/>
        </p:nvSpPr>
        <p:spPr>
          <a:xfrm>
            <a:off x="4957748" y="2338099"/>
            <a:ext cx="252000" cy="252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3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29" name="Ellipse 28">
            <a:extLst>
              <a:ext uri="{FF2B5EF4-FFF2-40B4-BE49-F238E27FC236}">
                <a16:creationId xmlns:a16="http://schemas.microsoft.com/office/drawing/2014/main" id="{19E48D9E-928A-44A6-A2EF-04FB133A4F87}"/>
              </a:ext>
            </a:extLst>
          </p:cNvPr>
          <p:cNvSpPr/>
          <p:nvPr/>
        </p:nvSpPr>
        <p:spPr>
          <a:xfrm>
            <a:off x="7729261" y="3091338"/>
            <a:ext cx="252000" cy="252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2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30" name="Ellipse 29">
            <a:extLst>
              <a:ext uri="{FF2B5EF4-FFF2-40B4-BE49-F238E27FC236}">
                <a16:creationId xmlns:a16="http://schemas.microsoft.com/office/drawing/2014/main" id="{2BD95229-781C-4DEE-A007-9B21C5A932D0}"/>
              </a:ext>
            </a:extLst>
          </p:cNvPr>
          <p:cNvSpPr/>
          <p:nvPr/>
        </p:nvSpPr>
        <p:spPr>
          <a:xfrm>
            <a:off x="7164288" y="2848662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31" name="Ellipse 30">
            <a:extLst>
              <a:ext uri="{FF2B5EF4-FFF2-40B4-BE49-F238E27FC236}">
                <a16:creationId xmlns:a16="http://schemas.microsoft.com/office/drawing/2014/main" id="{B1553AE7-6C97-4153-9FBF-4BDCBC9B3BDF}"/>
              </a:ext>
            </a:extLst>
          </p:cNvPr>
          <p:cNvSpPr/>
          <p:nvPr/>
        </p:nvSpPr>
        <p:spPr>
          <a:xfrm>
            <a:off x="8473001" y="4727511"/>
            <a:ext cx="252000" cy="252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3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0015857"/>
      </p:ext>
    </p:extLst>
  </p:cSld>
  <p:clrMapOvr>
    <a:masterClrMapping/>
  </p:clrMapOvr>
  <p:transition/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</a:rPr>
              <a:t>       Application </a:t>
            </a:r>
            <a:endParaRPr lang="en-US" sz="1400" baseline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19" name="Ellipse 18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kern="0" baseline="0" dirty="0">
                <a:solidFill>
                  <a:srgbClr val="F4F4F4"/>
                </a:solidFill>
              </a:rPr>
              <a:t>Product Finder Module Component </a:t>
            </a:r>
          </a:p>
        </p:txBody>
      </p:sp>
      <p:sp>
        <p:nvSpPr>
          <p:cNvPr id="24" name="Ellipse 2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76</a:t>
            </a:r>
          </a:p>
        </p:txBody>
      </p:sp>
      <p:pic>
        <p:nvPicPr>
          <p:cNvPr id="21" name="Image 2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84842A8E-25EA-4949-95F7-2339F58F25D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74803"/>
            <a:ext cx="5109549" cy="2462309"/>
          </a:xfrm>
          <a:prstGeom prst="rect">
            <a:avLst/>
          </a:prstGeom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22894" y="4590803"/>
            <a:ext cx="7973309" cy="1041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823969"/>
      </p:ext>
    </p:extLst>
  </p:cSld>
  <p:clrMapOvr>
    <a:masterClrMapping/>
  </p:clrMapOvr>
  <p:transition/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</a:rPr>
              <a:t>       Component format and mapping</a:t>
            </a:r>
            <a:endParaRPr lang="en-US" sz="1400" baseline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19" name="Ellipse 18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MA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  <a:endParaRPr lang="fr-FR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kern="0" baseline="0" dirty="0">
                <a:solidFill>
                  <a:srgbClr val="F4F4F4"/>
                </a:solidFill>
              </a:rPr>
              <a:t>Product Finder Module Component </a:t>
            </a:r>
          </a:p>
        </p:txBody>
      </p:sp>
      <p:sp>
        <p:nvSpPr>
          <p:cNvPr id="24" name="Ellipse 2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76</a:t>
            </a:r>
          </a:p>
        </p:txBody>
      </p:sp>
      <p:pic>
        <p:nvPicPr>
          <p:cNvPr id="21" name="Image 2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9212" y="2060848"/>
            <a:ext cx="7443132" cy="972605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31840" y="3325864"/>
            <a:ext cx="5900142" cy="3158866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 bwMode="auto">
          <a:xfrm>
            <a:off x="0" y="3141234"/>
            <a:ext cx="2915816" cy="3528126"/>
          </a:xfrm>
          <a:prstGeom prst="rect">
            <a:avLst/>
          </a:prstGeom>
          <a:noFill/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MA" sz="1600" i="0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34" charset="-128"/>
              </a:rPr>
              <a:t>The </a:t>
            </a:r>
            <a:r>
              <a:rPr kumimoji="0" lang="fr-MA" sz="1600" i="0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34" charset="-128"/>
              </a:rPr>
              <a:t>text</a:t>
            </a:r>
            <a:r>
              <a:rPr lang="fr-MA" sz="1600" baseline="0" dirty="0" err="1">
                <a:ea typeface="ＭＳ Ｐゴシック" pitchFamily="34" charset="-128"/>
              </a:rPr>
              <a:t>s</a:t>
            </a:r>
            <a:r>
              <a:rPr lang="fr-MA" sz="1600" baseline="0" dirty="0">
                <a:ea typeface="ＭＳ Ｐゴシック" pitchFamily="34" charset="-128"/>
              </a:rPr>
              <a:t> are </a:t>
            </a:r>
            <a:r>
              <a:rPr lang="fr-MA" sz="1600" baseline="0" dirty="0" err="1">
                <a:ea typeface="ＭＳ Ｐゴシック" pitchFamily="34" charset="-128"/>
              </a:rPr>
              <a:t>managed</a:t>
            </a:r>
            <a:r>
              <a:rPr lang="fr-MA" sz="1600" baseline="0" dirty="0">
                <a:ea typeface="ＭＳ Ｐゴシック" pitchFamily="34" charset="-128"/>
              </a:rPr>
              <a:t> in the </a:t>
            </a:r>
            <a:r>
              <a:rPr lang="fr-MA" sz="1600" baseline="0" dirty="0" err="1">
                <a:ea typeface="ＭＳ Ｐゴシック" pitchFamily="34" charset="-128"/>
              </a:rPr>
              <a:t>properties</a:t>
            </a:r>
            <a:r>
              <a:rPr lang="fr-MA" sz="1600" baseline="0" dirty="0">
                <a:ea typeface="ＭＳ Ｐゴシック" pitchFamily="34" charset="-128"/>
              </a:rPr>
              <a:t> files.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MA" sz="1600" baseline="0" dirty="0">
                <a:ea typeface="ＭＳ Ｐゴシック" pitchFamily="34" charset="-128"/>
              </a:rPr>
              <a:t>The click on the </a:t>
            </a:r>
            <a:r>
              <a:rPr lang="fr-MA" sz="1600" baseline="0" dirty="0" err="1">
                <a:ea typeface="ＭＳ Ｐゴシック" pitchFamily="34" charset="-128"/>
              </a:rPr>
              <a:t>button</a:t>
            </a:r>
            <a:r>
              <a:rPr lang="fr-MA" sz="1600" baseline="0" dirty="0">
                <a:ea typeface="ＭＳ Ｐゴシック" pitchFamily="34" charset="-128"/>
              </a:rPr>
              <a:t> </a:t>
            </a:r>
            <a:r>
              <a:rPr lang="fr-MA" sz="1600" baseline="0" dirty="0" err="1">
                <a:ea typeface="ＭＳ Ｐゴシック" pitchFamily="34" charset="-128"/>
              </a:rPr>
              <a:t>redirects</a:t>
            </a:r>
            <a:r>
              <a:rPr lang="fr-MA" sz="1600" baseline="0" dirty="0">
                <a:ea typeface="ＭＳ Ｐゴシック" pitchFamily="34" charset="-128"/>
              </a:rPr>
              <a:t> to: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fr-MA" sz="1600" baseline="0" dirty="0">
              <a:ea typeface="ＭＳ Ｐゴシック" pitchFamily="34" charset="-128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MA" sz="1600" baseline="0" dirty="0">
                <a:ea typeface="ＭＳ Ｐゴシック" pitchFamily="34" charset="-128"/>
              </a:rPr>
              <a:t>     - The </a:t>
            </a:r>
            <a:r>
              <a:rPr lang="fr-MA" sz="1600" baseline="0" dirty="0" err="1">
                <a:ea typeface="ＭＳ Ｐゴシック" pitchFamily="34" charset="-128"/>
              </a:rPr>
              <a:t>product</a:t>
            </a:r>
            <a:r>
              <a:rPr lang="fr-MA" sz="1600" baseline="0" dirty="0">
                <a:ea typeface="ＭＳ Ｐゴシック" pitchFamily="34" charset="-128"/>
              </a:rPr>
              <a:t> </a:t>
            </a:r>
            <a:r>
              <a:rPr lang="fr-MA" sz="1600" baseline="0" dirty="0" err="1">
                <a:ea typeface="ＭＳ Ｐゴシック" pitchFamily="34" charset="-128"/>
              </a:rPr>
              <a:t>finder</a:t>
            </a:r>
            <a:r>
              <a:rPr lang="fr-MA" sz="1600" baseline="0" dirty="0">
                <a:ea typeface="ＭＳ Ｐゴシック" pitchFamily="34" charset="-128"/>
              </a:rPr>
              <a:t> of the </a:t>
            </a:r>
            <a:r>
              <a:rPr lang="fr-MA" sz="1600" baseline="0" dirty="0" err="1">
                <a:ea typeface="ＭＳ Ｐゴシック" pitchFamily="34" charset="-128"/>
              </a:rPr>
              <a:t>configured</a:t>
            </a:r>
            <a:r>
              <a:rPr lang="fr-MA" sz="1600" baseline="0" dirty="0">
                <a:ea typeface="ＭＳ Ｐゴシック" pitchFamily="34" charset="-128"/>
              </a:rPr>
              <a:t> </a:t>
            </a:r>
            <a:r>
              <a:rPr lang="fr-MA" sz="1600" baseline="0" dirty="0" err="1">
                <a:ea typeface="ＭＳ Ｐゴシック" pitchFamily="34" charset="-128"/>
              </a:rPr>
              <a:t>category</a:t>
            </a:r>
            <a:r>
              <a:rPr lang="fr-MA" sz="1600" baseline="0" dirty="0">
                <a:ea typeface="ＭＳ Ｐゴシック" pitchFamily="34" charset="-128"/>
              </a:rPr>
              <a:t> in the component (for all pages </a:t>
            </a:r>
            <a:r>
              <a:rPr lang="fr-MA" sz="1600" baseline="0" dirty="0" err="1">
                <a:ea typeface="ＭＳ Ｐゴシック" pitchFamily="34" charset="-128"/>
              </a:rPr>
              <a:t>where</a:t>
            </a:r>
            <a:r>
              <a:rPr lang="fr-MA" sz="1600" baseline="0" dirty="0">
                <a:ea typeface="ＭＳ Ｐゴシック" pitchFamily="34" charset="-128"/>
              </a:rPr>
              <a:t> </a:t>
            </a:r>
            <a:r>
              <a:rPr lang="fr-MA" sz="1600" baseline="0" dirty="0" err="1">
                <a:ea typeface="ＭＳ Ｐゴシック" pitchFamily="34" charset="-128"/>
              </a:rPr>
              <a:t>we</a:t>
            </a:r>
            <a:r>
              <a:rPr lang="fr-MA" sz="1600" baseline="0" dirty="0">
                <a:ea typeface="ＭＳ Ｐゴシック" pitchFamily="34" charset="-128"/>
              </a:rPr>
              <a:t> display the component </a:t>
            </a:r>
            <a:r>
              <a:rPr lang="fr-MA" sz="1600" baseline="0" dirty="0" err="1">
                <a:ea typeface="ＭＳ Ｐゴシック" pitchFamily="34" charset="-128"/>
              </a:rPr>
              <a:t>except</a:t>
            </a:r>
            <a:r>
              <a:rPr lang="fr-MA" sz="1600" baseline="0" dirty="0">
                <a:ea typeface="ＭＳ Ｐゴシック" pitchFamily="34" charset="-128"/>
              </a:rPr>
              <a:t> the PDP).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MA" sz="1600" i="0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MA" sz="1600" i="0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34" charset="-128"/>
              </a:rPr>
              <a:t>  - The </a:t>
            </a:r>
            <a:r>
              <a:rPr kumimoji="0" lang="fr-MA" sz="1600" i="0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34" charset="-128"/>
              </a:rPr>
              <a:t>product</a:t>
            </a:r>
            <a:r>
              <a:rPr kumimoji="0" lang="fr-MA" sz="1600" i="0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34" charset="-128"/>
              </a:rPr>
              <a:t> </a:t>
            </a:r>
            <a:r>
              <a:rPr kumimoji="0" lang="fr-MA" sz="1600" i="0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34" charset="-128"/>
              </a:rPr>
              <a:t>finder</a:t>
            </a:r>
            <a:r>
              <a:rPr kumimoji="0" lang="fr-MA" sz="1600" i="0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34" charset="-128"/>
              </a:rPr>
              <a:t> of the </a:t>
            </a:r>
            <a:r>
              <a:rPr kumimoji="0" lang="fr-MA" sz="1600" i="0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34" charset="-128"/>
              </a:rPr>
              <a:t>superCategory</a:t>
            </a:r>
            <a:r>
              <a:rPr kumimoji="0" lang="fr-MA" sz="1600" i="0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34" charset="-128"/>
              </a:rPr>
              <a:t> of the </a:t>
            </a:r>
            <a:r>
              <a:rPr kumimoji="0" lang="fr-MA" sz="1600" i="0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34" charset="-128"/>
              </a:rPr>
              <a:t>product</a:t>
            </a:r>
            <a:r>
              <a:rPr kumimoji="0" lang="fr-MA" sz="1600" i="0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34" charset="-128"/>
              </a:rPr>
              <a:t> (in the PDP).</a:t>
            </a:r>
            <a:endParaRPr kumimoji="0" lang="fr-FR" sz="1600" i="0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11" name="Ellipse 10"/>
          <p:cNvSpPr/>
          <p:nvPr/>
        </p:nvSpPr>
        <p:spPr>
          <a:xfrm>
            <a:off x="17352" y="4293096"/>
            <a:ext cx="324000" cy="324000"/>
          </a:xfrm>
          <a:prstGeom prst="ellipse">
            <a:avLst/>
          </a:prstGeom>
          <a:solidFill>
            <a:srgbClr val="0070C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12" name="Ellipse 11"/>
          <p:cNvSpPr/>
          <p:nvPr/>
        </p:nvSpPr>
        <p:spPr>
          <a:xfrm>
            <a:off x="5422282" y="5916143"/>
            <a:ext cx="324000" cy="324000"/>
          </a:xfrm>
          <a:prstGeom prst="ellipse">
            <a:avLst/>
          </a:prstGeom>
          <a:solidFill>
            <a:srgbClr val="0070C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6" name="Rectangle 5"/>
          <p:cNvSpPr/>
          <p:nvPr/>
        </p:nvSpPr>
        <p:spPr bwMode="auto">
          <a:xfrm>
            <a:off x="2915816" y="5968715"/>
            <a:ext cx="2312908" cy="218856"/>
          </a:xfrm>
          <a:prstGeom prst="rect">
            <a:avLst/>
          </a:prstGeom>
          <a:noFill/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898306"/>
      </p:ext>
    </p:extLst>
  </p:cSld>
  <p:clrMapOvr>
    <a:masterClrMapping/>
  </p:clrMapOvr>
  <p:transition/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</a:rPr>
              <a:t>       Application – Category Entry Page</a:t>
            </a:r>
            <a:endParaRPr lang="en-US" sz="1400" baseline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19" name="Ellipse 18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kern="0" baseline="0" dirty="0">
                <a:solidFill>
                  <a:srgbClr val="F4F4F4"/>
                </a:solidFill>
              </a:rPr>
              <a:t>Category Hero Banner Component </a:t>
            </a:r>
          </a:p>
        </p:txBody>
      </p:sp>
      <p:sp>
        <p:nvSpPr>
          <p:cNvPr id="24" name="Ellipse 2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77</a:t>
            </a:r>
          </a:p>
        </p:txBody>
      </p:sp>
      <p:pic>
        <p:nvPicPr>
          <p:cNvPr id="21" name="Image 2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955F71A3-A32F-4172-A8F7-D7C61268CE0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3" t="5338" r="5691"/>
          <a:stretch/>
        </p:blipFill>
        <p:spPr>
          <a:xfrm>
            <a:off x="611560" y="2420888"/>
            <a:ext cx="8172908" cy="3077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4827491"/>
      </p:ext>
    </p:extLst>
  </p:cSld>
  <p:clrMapOvr>
    <a:masterClrMapping/>
  </p:clrMapOvr>
  <p:transition/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</a:rPr>
              <a:t>       Application – Product Overview Page</a:t>
            </a:r>
            <a:endParaRPr lang="en-US" sz="1400" baseline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19" name="Ellipse 18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kern="0" baseline="0" dirty="0">
                <a:solidFill>
                  <a:srgbClr val="F4F4F4"/>
                </a:solidFill>
              </a:rPr>
              <a:t>Category Hero Banner Component </a:t>
            </a:r>
          </a:p>
        </p:txBody>
      </p:sp>
      <p:sp>
        <p:nvSpPr>
          <p:cNvPr id="24" name="Ellipse 2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77</a:t>
            </a:r>
          </a:p>
        </p:txBody>
      </p:sp>
      <p:pic>
        <p:nvPicPr>
          <p:cNvPr id="21" name="Image 2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56CB6EA3-0C34-42B8-9E87-6BCF20BD720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20" y="1772863"/>
            <a:ext cx="8783960" cy="3713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0664922"/>
      </p:ext>
    </p:extLst>
  </p:cSld>
  <p:clrMapOvr>
    <a:masterClrMapping/>
  </p:clrMapOvr>
  <p:transition/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</a:rPr>
              <a:t>       Component format and mapping </a:t>
            </a:r>
            <a:endParaRPr lang="en-US" sz="1400" baseline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19" name="Ellipse 18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kern="0" baseline="0" dirty="0">
                <a:solidFill>
                  <a:srgbClr val="F4F4F4"/>
                </a:solidFill>
              </a:rPr>
              <a:t>Category Hero Banner Component </a:t>
            </a:r>
          </a:p>
        </p:txBody>
      </p:sp>
      <p:sp>
        <p:nvSpPr>
          <p:cNvPr id="24" name="Ellipse 2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77</a:t>
            </a:r>
          </a:p>
        </p:txBody>
      </p:sp>
      <p:pic>
        <p:nvPicPr>
          <p:cNvPr id="21" name="Image 2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0" name="Ellipse 9">
            <a:extLst>
              <a:ext uri="{FF2B5EF4-FFF2-40B4-BE49-F238E27FC236}">
                <a16:creationId xmlns:a16="http://schemas.microsoft.com/office/drawing/2014/main" id="{590B0F35-B64D-4048-9346-6C7B67AD6E33}"/>
              </a:ext>
            </a:extLst>
          </p:cNvPr>
          <p:cNvSpPr/>
          <p:nvPr/>
        </p:nvSpPr>
        <p:spPr>
          <a:xfrm>
            <a:off x="106357" y="3429000"/>
            <a:ext cx="252000" cy="252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2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CB026806-20AC-4FFE-B703-D8D24C37072D}"/>
              </a:ext>
            </a:extLst>
          </p:cNvPr>
          <p:cNvSpPr/>
          <p:nvPr/>
        </p:nvSpPr>
        <p:spPr>
          <a:xfrm>
            <a:off x="106357" y="2276872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90BDC3A3-F3A0-47D2-ADF4-6CF1E3966B3E}"/>
              </a:ext>
            </a:extLst>
          </p:cNvPr>
          <p:cNvSpPr/>
          <p:nvPr/>
        </p:nvSpPr>
        <p:spPr>
          <a:xfrm>
            <a:off x="101736" y="4455128"/>
            <a:ext cx="252000" cy="252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3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5577CA53-4406-4915-AE73-EB5D34AFF4F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115" y="1493031"/>
            <a:ext cx="3960440" cy="5032312"/>
          </a:xfrm>
          <a:prstGeom prst="rect">
            <a:avLst/>
          </a:prstGeom>
        </p:spPr>
      </p:pic>
      <p:sp>
        <p:nvSpPr>
          <p:cNvPr id="18" name="Ellipse 17">
            <a:extLst>
              <a:ext uri="{FF2B5EF4-FFF2-40B4-BE49-F238E27FC236}">
                <a16:creationId xmlns:a16="http://schemas.microsoft.com/office/drawing/2014/main" id="{CB5C7B1B-A350-466A-BDE5-12F090B3342B}"/>
              </a:ext>
            </a:extLst>
          </p:cNvPr>
          <p:cNvSpPr/>
          <p:nvPr/>
        </p:nvSpPr>
        <p:spPr>
          <a:xfrm>
            <a:off x="101736" y="4869160"/>
            <a:ext cx="252000" cy="252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4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EA64BD1-6A48-4C64-9A5A-4A11191F1E65}"/>
              </a:ext>
            </a:extLst>
          </p:cNvPr>
          <p:cNvSpPr/>
          <p:nvPr/>
        </p:nvSpPr>
        <p:spPr>
          <a:xfrm>
            <a:off x="4830786" y="1493031"/>
            <a:ext cx="411522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l"/>
            <a:r>
              <a:rPr lang="fr-MA" sz="1600" b="1" u="sng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Headline: </a:t>
            </a:r>
            <a:r>
              <a:rPr lang="fr-MA" sz="160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The headline of the component. </a:t>
            </a:r>
            <a:r>
              <a:rPr lang="fr-MA" sz="1600" dirty="0" err="1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Should</a:t>
            </a:r>
            <a:r>
              <a:rPr lang="fr-MA" sz="160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 </a:t>
            </a:r>
            <a:r>
              <a:rPr lang="fr-MA" sz="1600" dirty="0" err="1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be</a:t>
            </a:r>
            <a:r>
              <a:rPr lang="fr-MA" sz="160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 </a:t>
            </a:r>
            <a:r>
              <a:rPr lang="fr-MA" sz="1600" dirty="0" err="1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configured</a:t>
            </a:r>
            <a:r>
              <a:rPr lang="fr-MA" sz="160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 </a:t>
            </a:r>
          </a:p>
          <a:p>
            <a:pPr lvl="0" algn="l"/>
            <a:r>
              <a:rPr lang="fr-MA" sz="160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                 </a:t>
            </a:r>
            <a:r>
              <a:rPr lang="fr-MA" sz="1600" dirty="0" err="1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only</a:t>
            </a:r>
            <a:r>
              <a:rPr lang="fr-MA" sz="160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 in case of Product </a:t>
            </a:r>
            <a:r>
              <a:rPr lang="fr-MA" sz="1600" dirty="0" err="1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Overview</a:t>
            </a:r>
            <a:r>
              <a:rPr lang="fr-MA" sz="160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 Page.</a:t>
            </a:r>
          </a:p>
          <a:p>
            <a:pPr lvl="0" algn="l"/>
            <a:endParaRPr lang="fr-MA" sz="1600" dirty="0">
              <a:solidFill>
                <a:srgbClr val="000000">
                  <a:lumMod val="65000"/>
                  <a:lumOff val="35000"/>
                </a:srgbClr>
              </a:solidFill>
              <a:latin typeface="Arial"/>
            </a:endParaRPr>
          </a:p>
          <a:p>
            <a:pPr lvl="0" algn="l"/>
            <a:r>
              <a:rPr lang="fr-MA" sz="1600" b="1" u="sng" dirty="0" err="1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Subline</a:t>
            </a:r>
            <a:r>
              <a:rPr lang="fr-MA" sz="1600" b="1" u="sng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: </a:t>
            </a:r>
            <a:r>
              <a:rPr lang="fr-MA" sz="160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The </a:t>
            </a:r>
            <a:r>
              <a:rPr lang="fr-MA" sz="1600" dirty="0" err="1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subline</a:t>
            </a:r>
            <a:r>
              <a:rPr lang="fr-MA" sz="160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 of the component. </a:t>
            </a:r>
            <a:r>
              <a:rPr lang="fr-MA" sz="1600" dirty="0" err="1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Should</a:t>
            </a:r>
            <a:r>
              <a:rPr lang="fr-MA" sz="160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 </a:t>
            </a:r>
            <a:r>
              <a:rPr lang="fr-MA" sz="1600" dirty="0" err="1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be</a:t>
            </a:r>
            <a:r>
              <a:rPr lang="fr-MA" sz="160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 </a:t>
            </a:r>
            <a:r>
              <a:rPr lang="fr-MA" sz="1600" dirty="0" err="1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configured</a:t>
            </a:r>
            <a:r>
              <a:rPr lang="fr-MA" sz="160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 </a:t>
            </a:r>
          </a:p>
          <a:p>
            <a:pPr lvl="0" algn="l"/>
            <a:r>
              <a:rPr lang="fr-MA" sz="160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                 </a:t>
            </a:r>
            <a:r>
              <a:rPr lang="fr-MA" sz="1600" dirty="0" err="1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only</a:t>
            </a:r>
            <a:r>
              <a:rPr lang="fr-MA" sz="160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 in case of Product </a:t>
            </a:r>
            <a:r>
              <a:rPr lang="fr-MA" sz="1600" dirty="0" err="1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Overview</a:t>
            </a:r>
            <a:r>
              <a:rPr lang="fr-MA" sz="160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 Page.</a:t>
            </a:r>
          </a:p>
          <a:p>
            <a:pPr lvl="0" algn="l"/>
            <a:endParaRPr lang="fr-MA" sz="1600" dirty="0">
              <a:solidFill>
                <a:srgbClr val="000000">
                  <a:lumMod val="65000"/>
                  <a:lumOff val="35000"/>
                </a:srgbClr>
              </a:solidFill>
              <a:latin typeface="Arial"/>
            </a:endParaRPr>
          </a:p>
          <a:p>
            <a:pPr lvl="0" algn="l"/>
            <a:r>
              <a:rPr lang="fr-MA" sz="1600" b="1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Media</a:t>
            </a:r>
            <a:r>
              <a:rPr lang="fr-MA" sz="160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: The background image of the component,</a:t>
            </a:r>
          </a:p>
          <a:p>
            <a:pPr lvl="0" algn="l"/>
            <a:endParaRPr lang="fr-MA" sz="1600" dirty="0">
              <a:solidFill>
                <a:srgbClr val="000000">
                  <a:lumMod val="65000"/>
                  <a:lumOff val="35000"/>
                </a:srgbClr>
              </a:solidFill>
              <a:latin typeface="Arial"/>
            </a:endParaRPr>
          </a:p>
          <a:p>
            <a:pPr lvl="0" algn="l"/>
            <a:r>
              <a:rPr lang="fr-MA" sz="1600" b="1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Hero </a:t>
            </a:r>
            <a:r>
              <a:rPr lang="fr-MA" sz="1600" b="1" dirty="0" err="1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Products</a:t>
            </a:r>
            <a:r>
              <a:rPr lang="fr-MA" sz="1600" b="1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: </a:t>
            </a:r>
            <a:r>
              <a:rPr lang="fr-MA" sz="160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One or more </a:t>
            </a:r>
            <a:r>
              <a:rPr lang="fr-MA" sz="1600" dirty="0" err="1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product</a:t>
            </a:r>
            <a:r>
              <a:rPr lang="fr-MA" sz="160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 </a:t>
            </a:r>
            <a:r>
              <a:rPr lang="fr-MA" sz="1600" dirty="0" err="1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displayed</a:t>
            </a:r>
            <a:r>
              <a:rPr lang="fr-MA" sz="160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 as a </a:t>
            </a:r>
            <a:r>
              <a:rPr lang="fr-MA" sz="1600" dirty="0" err="1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carousel</a:t>
            </a:r>
            <a:r>
              <a:rPr lang="fr-MA" sz="160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.</a:t>
            </a:r>
          </a:p>
        </p:txBody>
      </p:sp>
      <p:sp>
        <p:nvSpPr>
          <p:cNvPr id="25" name="Ellipse 24">
            <a:extLst>
              <a:ext uri="{FF2B5EF4-FFF2-40B4-BE49-F238E27FC236}">
                <a16:creationId xmlns:a16="http://schemas.microsoft.com/office/drawing/2014/main" id="{971C3A0D-5A64-4999-8A7E-4747D1E2C1D5}"/>
              </a:ext>
            </a:extLst>
          </p:cNvPr>
          <p:cNvSpPr/>
          <p:nvPr/>
        </p:nvSpPr>
        <p:spPr>
          <a:xfrm>
            <a:off x="4605888" y="1947655"/>
            <a:ext cx="252000" cy="252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2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26" name="Ellipse 25">
            <a:extLst>
              <a:ext uri="{FF2B5EF4-FFF2-40B4-BE49-F238E27FC236}">
                <a16:creationId xmlns:a16="http://schemas.microsoft.com/office/drawing/2014/main" id="{4DF164C8-A589-4B0E-8841-FA574FA0C3C6}"/>
              </a:ext>
            </a:extLst>
          </p:cNvPr>
          <p:cNvSpPr/>
          <p:nvPr/>
        </p:nvSpPr>
        <p:spPr>
          <a:xfrm>
            <a:off x="4605888" y="1457023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28" name="Ellipse 27">
            <a:extLst>
              <a:ext uri="{FF2B5EF4-FFF2-40B4-BE49-F238E27FC236}">
                <a16:creationId xmlns:a16="http://schemas.microsoft.com/office/drawing/2014/main" id="{27AA939E-E807-4BE2-92E2-086AFFFFA417}"/>
              </a:ext>
            </a:extLst>
          </p:cNvPr>
          <p:cNvSpPr/>
          <p:nvPr/>
        </p:nvSpPr>
        <p:spPr>
          <a:xfrm>
            <a:off x="4608555" y="2400617"/>
            <a:ext cx="252000" cy="252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3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29" name="Ellipse 28">
            <a:extLst>
              <a:ext uri="{FF2B5EF4-FFF2-40B4-BE49-F238E27FC236}">
                <a16:creationId xmlns:a16="http://schemas.microsoft.com/office/drawing/2014/main" id="{FD2E37AE-CDD6-4DF9-A510-5C902CB0FB83}"/>
              </a:ext>
            </a:extLst>
          </p:cNvPr>
          <p:cNvSpPr/>
          <p:nvPr/>
        </p:nvSpPr>
        <p:spPr>
          <a:xfrm>
            <a:off x="4608555" y="2742496"/>
            <a:ext cx="252000" cy="252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4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pic>
        <p:nvPicPr>
          <p:cNvPr id="30" name="Image 29">
            <a:extLst>
              <a:ext uri="{FF2B5EF4-FFF2-40B4-BE49-F238E27FC236}">
                <a16:creationId xmlns:a16="http://schemas.microsoft.com/office/drawing/2014/main" id="{C2596069-0346-4A58-B4E1-9A0BC7E276B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4510" y="3560203"/>
            <a:ext cx="4573133" cy="1933078"/>
          </a:xfrm>
          <a:prstGeom prst="rect">
            <a:avLst/>
          </a:prstGeom>
        </p:spPr>
      </p:pic>
      <p:sp>
        <p:nvSpPr>
          <p:cNvPr id="31" name="Ellipse 30">
            <a:extLst>
              <a:ext uri="{FF2B5EF4-FFF2-40B4-BE49-F238E27FC236}">
                <a16:creationId xmlns:a16="http://schemas.microsoft.com/office/drawing/2014/main" id="{1C97E0F3-E37E-4DF1-B1BC-694A4793EBCE}"/>
              </a:ext>
            </a:extLst>
          </p:cNvPr>
          <p:cNvSpPr/>
          <p:nvPr/>
        </p:nvSpPr>
        <p:spPr>
          <a:xfrm>
            <a:off x="5706240" y="3697214"/>
            <a:ext cx="252000" cy="252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2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33" name="Ellipse 32">
            <a:extLst>
              <a:ext uri="{FF2B5EF4-FFF2-40B4-BE49-F238E27FC236}">
                <a16:creationId xmlns:a16="http://schemas.microsoft.com/office/drawing/2014/main" id="{A3C5573C-58D8-405E-A1C2-4BAAF7C50B0B}"/>
              </a:ext>
            </a:extLst>
          </p:cNvPr>
          <p:cNvSpPr/>
          <p:nvPr/>
        </p:nvSpPr>
        <p:spPr>
          <a:xfrm>
            <a:off x="7383535" y="3502398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34" name="Ellipse 33">
            <a:extLst>
              <a:ext uri="{FF2B5EF4-FFF2-40B4-BE49-F238E27FC236}">
                <a16:creationId xmlns:a16="http://schemas.microsoft.com/office/drawing/2014/main" id="{84671CC7-446E-4ACA-9629-A914EE299D4E}"/>
              </a:ext>
            </a:extLst>
          </p:cNvPr>
          <p:cNvSpPr/>
          <p:nvPr/>
        </p:nvSpPr>
        <p:spPr>
          <a:xfrm>
            <a:off x="8532440" y="4079050"/>
            <a:ext cx="252000" cy="252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3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35" name="Ellipse 34">
            <a:extLst>
              <a:ext uri="{FF2B5EF4-FFF2-40B4-BE49-F238E27FC236}">
                <a16:creationId xmlns:a16="http://schemas.microsoft.com/office/drawing/2014/main" id="{2DA7EEDF-B975-4240-BB19-313CDA1D7D1E}"/>
              </a:ext>
            </a:extLst>
          </p:cNvPr>
          <p:cNvSpPr/>
          <p:nvPr/>
        </p:nvSpPr>
        <p:spPr>
          <a:xfrm>
            <a:off x="6372200" y="4995160"/>
            <a:ext cx="252000" cy="252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4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6501788"/>
      </p:ext>
    </p:extLst>
  </p:cSld>
  <p:clrMapOvr>
    <a:masterClrMapping/>
  </p:clrMapOvr>
  <p:transition/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</a:rPr>
              <a:t>       Application </a:t>
            </a:r>
            <a:endParaRPr lang="en-US" sz="1400" baseline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19" name="Ellipse 18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kern="0" baseline="0" dirty="0">
                <a:solidFill>
                  <a:srgbClr val="F4F4F4"/>
                </a:solidFill>
              </a:rPr>
              <a:t>Core Technology Module Component </a:t>
            </a:r>
          </a:p>
        </p:txBody>
      </p:sp>
      <p:sp>
        <p:nvSpPr>
          <p:cNvPr id="24" name="Ellipse 2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78</a:t>
            </a:r>
          </a:p>
        </p:txBody>
      </p:sp>
      <p:pic>
        <p:nvPicPr>
          <p:cNvPr id="21" name="Image 2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3BA31162-F0AF-4AFE-B43C-4D7FA2F310A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804" y="1367547"/>
            <a:ext cx="8100392" cy="5366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5631424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ZoneTexte 31"/>
          <p:cNvSpPr txBox="1"/>
          <p:nvPr/>
        </p:nvSpPr>
        <p:spPr>
          <a:xfrm>
            <a:off x="2051720" y="1786870"/>
            <a:ext cx="640871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/>
            <a:r>
              <a:rPr lang="en-US" sz="1100" b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The live edit perspective </a:t>
            </a:r>
            <a:r>
              <a:rPr lang="en-US" sz="11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offers a dynamic preview of the website. </a:t>
            </a:r>
          </a:p>
          <a:p>
            <a:pPr marL="342900" indent="-342900" algn="l"/>
            <a:r>
              <a:rPr lang="en-US" sz="11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Browse the website until reaching the page you want to modify.</a:t>
            </a:r>
            <a:endParaRPr lang="en-US" sz="1100" b="1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sp>
        <p:nvSpPr>
          <p:cNvPr id="11" name="ZoneTexte 10"/>
          <p:cNvSpPr txBox="1"/>
          <p:nvPr/>
        </p:nvSpPr>
        <p:spPr>
          <a:xfrm>
            <a:off x="8135888" y="2555716"/>
            <a:ext cx="1008112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/>
            <a:r>
              <a:rPr lang="en-US" sz="11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You can</a:t>
            </a:r>
          </a:p>
          <a:p>
            <a:pPr marL="342900" indent="-342900" algn="l"/>
            <a:r>
              <a:rPr lang="en-US" sz="11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easily switch</a:t>
            </a:r>
          </a:p>
          <a:p>
            <a:pPr marL="342900" indent="-342900" algn="l"/>
            <a:r>
              <a:rPr lang="en-US" sz="11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to WCMS</a:t>
            </a:r>
          </a:p>
          <a:p>
            <a:pPr marL="342900" indent="-342900" algn="l"/>
            <a:r>
              <a:rPr lang="en-US" sz="11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page view</a:t>
            </a:r>
          </a:p>
          <a:p>
            <a:pPr marL="342900" indent="-342900" algn="l"/>
            <a:r>
              <a:rPr lang="en-US" sz="11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perspective </a:t>
            </a:r>
          </a:p>
          <a:p>
            <a:pPr marL="342900" indent="-342900" algn="l"/>
            <a:r>
              <a:rPr lang="en-US" sz="11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by clicking</a:t>
            </a:r>
          </a:p>
          <a:p>
            <a:pPr marL="342900" indent="-342900" algn="l"/>
            <a:r>
              <a:rPr lang="en-US" sz="11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on ‘Go to</a:t>
            </a:r>
          </a:p>
          <a:p>
            <a:pPr marL="342900" indent="-342900" algn="l"/>
            <a:r>
              <a:rPr lang="en-US" sz="11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page edit’</a:t>
            </a:r>
          </a:p>
          <a:p>
            <a:pPr marL="342900" indent="-342900" algn="l"/>
            <a:r>
              <a:rPr lang="en-US" sz="11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button</a:t>
            </a:r>
            <a:endParaRPr lang="en-US" sz="1100" b="1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1619672" y="90000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>
                <a:solidFill>
                  <a:srgbClr val="FFFFFF"/>
                </a:solidFill>
                <a:latin typeface="+mj-lt"/>
                <a:ea typeface="+mn-ea"/>
              </a:rPr>
              <a:t>Content Management Process</a:t>
            </a:r>
          </a:p>
        </p:txBody>
      </p:sp>
      <p:sp>
        <p:nvSpPr>
          <p:cNvPr id="18" name="Rectangle 2"/>
          <p:cNvSpPr>
            <a:spLocks noGrp="1" noChangeArrowheads="1"/>
          </p:cNvSpPr>
          <p:nvPr>
            <p:ph type="title"/>
          </p:nvPr>
        </p:nvSpPr>
        <p:spPr>
          <a:xfrm>
            <a:off x="1259632" y="341784"/>
            <a:ext cx="7344816" cy="566936"/>
          </a:xfrm>
        </p:spPr>
        <p:txBody>
          <a:bodyPr/>
          <a:lstStyle/>
          <a:p>
            <a:pPr lvl="1"/>
            <a:r>
              <a:rPr lang="en-US" sz="3200">
                <a:solidFill>
                  <a:srgbClr val="FFFFFF"/>
                </a:solidFill>
              </a:rPr>
              <a:t> Introduction</a:t>
            </a:r>
          </a:p>
        </p:txBody>
      </p:sp>
      <p:pic>
        <p:nvPicPr>
          <p:cNvPr id="20" name="Image 19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1864271" y="1453374"/>
            <a:ext cx="6505104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>
                <a:solidFill>
                  <a:srgbClr val="FFFFFF"/>
                </a:solidFill>
                <a:latin typeface="+mj-lt"/>
                <a:ea typeface="+mn-ea"/>
              </a:rPr>
              <a:t>   </a:t>
            </a:r>
            <a:r>
              <a:rPr lang="en-US" sz="1400" baseline="0">
                <a:solidFill>
                  <a:srgbClr val="FFFFFF"/>
                </a:solidFill>
              </a:rPr>
              <a:t>Search for the page to modify : using Live edit</a:t>
            </a:r>
          </a:p>
        </p:txBody>
      </p:sp>
      <p:sp>
        <p:nvSpPr>
          <p:cNvPr id="17" name="Ellipse 16"/>
          <p:cNvSpPr/>
          <p:nvPr/>
        </p:nvSpPr>
        <p:spPr>
          <a:xfrm>
            <a:off x="1548000" y="1412776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en-US">
                <a:solidFill>
                  <a:schemeClr val="accent4">
                    <a:lumMod val="65000"/>
                    <a:lumOff val="35000"/>
                  </a:schemeClr>
                </a:solidFill>
              </a:rPr>
              <a:t>5</a:t>
            </a:r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560" y="2348880"/>
            <a:ext cx="7429757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1560" y="2348880"/>
            <a:ext cx="1728192" cy="3999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13"/>
          <p:cNvSpPr/>
          <p:nvPr/>
        </p:nvSpPr>
        <p:spPr bwMode="auto">
          <a:xfrm>
            <a:off x="7308304" y="2348880"/>
            <a:ext cx="648072" cy="144016"/>
          </a:xfrm>
          <a:prstGeom prst="rect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cxnSp>
        <p:nvCxnSpPr>
          <p:cNvPr id="19" name="Forme 25"/>
          <p:cNvCxnSpPr>
            <a:endCxn id="14" idx="2"/>
          </p:cNvCxnSpPr>
          <p:nvPr/>
        </p:nvCxnSpPr>
        <p:spPr bwMode="auto">
          <a:xfrm rot="10800000">
            <a:off x="7632340" y="2492897"/>
            <a:ext cx="522312" cy="259459"/>
          </a:xfrm>
          <a:prstGeom prst="curvedConnector2">
            <a:avLst/>
          </a:prstGeom>
          <a:solidFill>
            <a:schemeClr val="accent1"/>
          </a:solidFill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1" name="Ellipse 20"/>
          <p:cNvSpPr/>
          <p:nvPr/>
        </p:nvSpPr>
        <p:spPr bwMode="auto">
          <a:xfrm>
            <a:off x="1403648" y="2564904"/>
            <a:ext cx="360040" cy="216024"/>
          </a:xfrm>
          <a:prstGeom prst="ellipse">
            <a:avLst/>
          </a:prstGeom>
          <a:noFill/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22" name="ZoneTexte 21"/>
          <p:cNvSpPr txBox="1"/>
          <p:nvPr/>
        </p:nvSpPr>
        <p:spPr>
          <a:xfrm>
            <a:off x="475927" y="6245696"/>
            <a:ext cx="1151342" cy="420628"/>
          </a:xfrm>
          <a:prstGeom prst="rect">
            <a:avLst/>
          </a:prstGeom>
          <a:solidFill>
            <a:srgbClr val="0070C0"/>
          </a:solidFill>
        </p:spPr>
        <p:txBody>
          <a:bodyPr wrap="none" rtlCol="0">
            <a:spAutoFit/>
          </a:bodyPr>
          <a:lstStyle/>
          <a:p>
            <a:endParaRPr lang="fr-FR" sz="800" b="1" dirty="0">
              <a:solidFill>
                <a:srgbClr val="FFFFFF"/>
              </a:solidFill>
            </a:endParaRPr>
          </a:p>
          <a:p>
            <a:r>
              <a:rPr lang="fr-FR" b="1" dirty="0">
                <a:solidFill>
                  <a:srgbClr val="FFFFFF"/>
                </a:solidFill>
              </a:rPr>
              <a:t>BRA-9182</a:t>
            </a:r>
            <a:endParaRPr lang="en-US" b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7924239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</a:rPr>
              <a:t>       Component format and mapping </a:t>
            </a:r>
            <a:endParaRPr lang="en-US" sz="1400" baseline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19" name="Ellipse 18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kern="0" baseline="0" dirty="0">
                <a:solidFill>
                  <a:srgbClr val="F4F4F4"/>
                </a:solidFill>
              </a:rPr>
              <a:t>Core Technology Module Component </a:t>
            </a:r>
          </a:p>
        </p:txBody>
      </p:sp>
      <p:sp>
        <p:nvSpPr>
          <p:cNvPr id="24" name="Ellipse 2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78</a:t>
            </a:r>
          </a:p>
        </p:txBody>
      </p:sp>
      <p:pic>
        <p:nvPicPr>
          <p:cNvPr id="21" name="Image 2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078FF924-B259-421D-B9E0-6C63E65A766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3674120"/>
            <a:ext cx="4679336" cy="3139208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BFDFAD1D-86A0-4D21-B5DF-22B6DD23A8A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600432"/>
            <a:ext cx="4106605" cy="4228571"/>
          </a:xfrm>
          <a:prstGeom prst="rect">
            <a:avLst/>
          </a:prstGeom>
        </p:spPr>
      </p:pic>
      <p:sp>
        <p:nvSpPr>
          <p:cNvPr id="25" name="Ellipse 24">
            <a:extLst>
              <a:ext uri="{FF2B5EF4-FFF2-40B4-BE49-F238E27FC236}">
                <a16:creationId xmlns:a16="http://schemas.microsoft.com/office/drawing/2014/main" id="{4FEE6D1B-EFD4-4FE3-8826-FDE375F83A22}"/>
              </a:ext>
            </a:extLst>
          </p:cNvPr>
          <p:cNvSpPr/>
          <p:nvPr/>
        </p:nvSpPr>
        <p:spPr>
          <a:xfrm>
            <a:off x="81040" y="3789040"/>
            <a:ext cx="252000" cy="252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2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26" name="Ellipse 25">
            <a:extLst>
              <a:ext uri="{FF2B5EF4-FFF2-40B4-BE49-F238E27FC236}">
                <a16:creationId xmlns:a16="http://schemas.microsoft.com/office/drawing/2014/main" id="{33A9BB23-4879-4896-B806-9EB7EF11F220}"/>
              </a:ext>
            </a:extLst>
          </p:cNvPr>
          <p:cNvSpPr/>
          <p:nvPr/>
        </p:nvSpPr>
        <p:spPr>
          <a:xfrm>
            <a:off x="81040" y="3410841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28" name="Ellipse 27">
            <a:extLst>
              <a:ext uri="{FF2B5EF4-FFF2-40B4-BE49-F238E27FC236}">
                <a16:creationId xmlns:a16="http://schemas.microsoft.com/office/drawing/2014/main" id="{2B32B52B-87F2-445E-A957-A62628657408}"/>
              </a:ext>
            </a:extLst>
          </p:cNvPr>
          <p:cNvSpPr/>
          <p:nvPr/>
        </p:nvSpPr>
        <p:spPr>
          <a:xfrm>
            <a:off x="111233" y="4167239"/>
            <a:ext cx="252000" cy="252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3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E8BBFFA-300E-4EA0-AC65-6B9DD1F4451E}"/>
              </a:ext>
            </a:extLst>
          </p:cNvPr>
          <p:cNvSpPr/>
          <p:nvPr/>
        </p:nvSpPr>
        <p:spPr>
          <a:xfrm>
            <a:off x="5085244" y="1609982"/>
            <a:ext cx="2907100" cy="1733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/>
            <a:r>
              <a:rPr lang="fr-MA" sz="1600" b="1" u="sng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Headline: </a:t>
            </a:r>
            <a:r>
              <a:rPr lang="fr-MA" sz="160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The headline of the component</a:t>
            </a:r>
          </a:p>
          <a:p>
            <a:pPr lvl="0" algn="l"/>
            <a:endParaRPr lang="fr-MA" sz="1600" dirty="0">
              <a:solidFill>
                <a:srgbClr val="000000">
                  <a:lumMod val="65000"/>
                  <a:lumOff val="35000"/>
                </a:srgbClr>
              </a:solidFill>
              <a:latin typeface="Arial"/>
            </a:endParaRPr>
          </a:p>
          <a:p>
            <a:pPr lvl="0" algn="l"/>
            <a:r>
              <a:rPr lang="fr-MA" sz="1600" b="1" dirty="0" err="1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Subline</a:t>
            </a:r>
            <a:r>
              <a:rPr lang="fr-MA" sz="1600" b="1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: </a:t>
            </a:r>
            <a:r>
              <a:rPr lang="fr-MA" sz="160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The </a:t>
            </a:r>
            <a:r>
              <a:rPr lang="fr-MA" sz="1600" dirty="0" err="1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subline</a:t>
            </a:r>
            <a:r>
              <a:rPr lang="fr-MA" sz="160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 of the component</a:t>
            </a:r>
          </a:p>
          <a:p>
            <a:pPr lvl="0" algn="l"/>
            <a:endParaRPr lang="fr-MA" sz="1600" dirty="0">
              <a:solidFill>
                <a:srgbClr val="000000">
                  <a:lumMod val="65000"/>
                  <a:lumOff val="35000"/>
                </a:srgbClr>
              </a:solidFill>
              <a:latin typeface="Arial"/>
            </a:endParaRPr>
          </a:p>
          <a:p>
            <a:pPr lvl="0" algn="l"/>
            <a:r>
              <a:rPr lang="fr-MA" sz="1600" b="1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Components</a:t>
            </a:r>
            <a:r>
              <a:rPr lang="fr-MA" sz="160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: List of </a:t>
            </a:r>
            <a:r>
              <a:rPr lang="fr-MA" sz="1600" dirty="0" err="1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banners</a:t>
            </a:r>
            <a:r>
              <a:rPr lang="fr-MA" sz="160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 </a:t>
            </a:r>
            <a:r>
              <a:rPr lang="fr-MA" sz="1600" dirty="0" err="1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displayed</a:t>
            </a:r>
            <a:r>
              <a:rPr lang="fr-MA" sz="160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 in </a:t>
            </a:r>
            <a:r>
              <a:rPr lang="fr-MA" sz="1600" dirty="0" err="1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two</a:t>
            </a:r>
            <a:r>
              <a:rPr lang="fr-MA" sz="160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 possible </a:t>
            </a:r>
            <a:r>
              <a:rPr lang="fr-MA" sz="1600" dirty="0" err="1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ways</a:t>
            </a:r>
            <a:r>
              <a:rPr lang="fr-MA" sz="160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:</a:t>
            </a:r>
          </a:p>
          <a:p>
            <a:pPr lvl="0" algn="l"/>
            <a:r>
              <a:rPr lang="fr-MA" sz="160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     - Banner </a:t>
            </a:r>
            <a:r>
              <a:rPr lang="fr-MA" sz="1600" dirty="0" err="1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with</a:t>
            </a:r>
            <a:r>
              <a:rPr lang="fr-MA" sz="160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 portrait media at first, </a:t>
            </a:r>
            <a:r>
              <a:rPr lang="fr-MA" sz="1600" dirty="0" err="1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followed</a:t>
            </a:r>
            <a:r>
              <a:rPr lang="fr-MA" sz="160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 by </a:t>
            </a:r>
            <a:r>
              <a:rPr lang="fr-MA" sz="1600" dirty="0" err="1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two</a:t>
            </a:r>
            <a:r>
              <a:rPr lang="fr-MA" sz="160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 or one banner </a:t>
            </a:r>
            <a:r>
              <a:rPr lang="fr-MA" sz="1600" dirty="0" err="1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with</a:t>
            </a:r>
            <a:r>
              <a:rPr lang="fr-MA" sz="160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 </a:t>
            </a:r>
            <a:r>
              <a:rPr lang="fr-MA" sz="1600" dirty="0" err="1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landscape</a:t>
            </a:r>
            <a:r>
              <a:rPr lang="fr-MA" sz="160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 media</a:t>
            </a:r>
          </a:p>
          <a:p>
            <a:pPr lvl="0" algn="l"/>
            <a:r>
              <a:rPr lang="fr-MA" sz="160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     - </a:t>
            </a:r>
            <a:r>
              <a:rPr lang="fr-MA" sz="1600" dirty="0" err="1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Two</a:t>
            </a:r>
            <a:r>
              <a:rPr lang="fr-MA" sz="160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 </a:t>
            </a:r>
            <a:r>
              <a:rPr lang="fr-MA" sz="1600" dirty="0" err="1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banners</a:t>
            </a:r>
            <a:r>
              <a:rPr lang="fr-MA" sz="160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 </a:t>
            </a:r>
            <a:r>
              <a:rPr lang="fr-MA" sz="1600" dirty="0" err="1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with</a:t>
            </a:r>
            <a:r>
              <a:rPr lang="fr-MA" sz="160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 </a:t>
            </a:r>
            <a:r>
              <a:rPr lang="fr-MA" sz="1600" dirty="0" err="1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landscape</a:t>
            </a:r>
            <a:r>
              <a:rPr lang="fr-MA" sz="160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 media</a:t>
            </a:r>
          </a:p>
        </p:txBody>
      </p:sp>
      <p:sp>
        <p:nvSpPr>
          <p:cNvPr id="29" name="Ellipse 28">
            <a:extLst>
              <a:ext uri="{FF2B5EF4-FFF2-40B4-BE49-F238E27FC236}">
                <a16:creationId xmlns:a16="http://schemas.microsoft.com/office/drawing/2014/main" id="{9A19FABD-A40D-4339-B04C-293D2C588CF0}"/>
              </a:ext>
            </a:extLst>
          </p:cNvPr>
          <p:cNvSpPr/>
          <p:nvPr/>
        </p:nvSpPr>
        <p:spPr>
          <a:xfrm>
            <a:off x="4844646" y="1893324"/>
            <a:ext cx="252000" cy="252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2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30" name="Ellipse 29">
            <a:extLst>
              <a:ext uri="{FF2B5EF4-FFF2-40B4-BE49-F238E27FC236}">
                <a16:creationId xmlns:a16="http://schemas.microsoft.com/office/drawing/2014/main" id="{B3A761FA-0AAA-41E3-8BAC-DA54A0B778CC}"/>
              </a:ext>
            </a:extLst>
          </p:cNvPr>
          <p:cNvSpPr/>
          <p:nvPr/>
        </p:nvSpPr>
        <p:spPr>
          <a:xfrm>
            <a:off x="4833244" y="1541650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31" name="Ellipse 30">
            <a:extLst>
              <a:ext uri="{FF2B5EF4-FFF2-40B4-BE49-F238E27FC236}">
                <a16:creationId xmlns:a16="http://schemas.microsoft.com/office/drawing/2014/main" id="{A8F0BDFA-53C5-49A5-890E-F165EB3614A4}"/>
              </a:ext>
            </a:extLst>
          </p:cNvPr>
          <p:cNvSpPr/>
          <p:nvPr/>
        </p:nvSpPr>
        <p:spPr>
          <a:xfrm>
            <a:off x="4833244" y="2244998"/>
            <a:ext cx="252000" cy="252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3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0277824"/>
      </p:ext>
    </p:extLst>
  </p:cSld>
  <p:clrMapOvr>
    <a:masterClrMapping/>
  </p:clrMapOvr>
  <p:transition/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</a:rPr>
              <a:t>       Application </a:t>
            </a:r>
            <a:endParaRPr lang="en-US" sz="1400" baseline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19" name="Ellipse 18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kern="0" baseline="0" dirty="0">
                <a:solidFill>
                  <a:srgbClr val="F4F4F4"/>
                </a:solidFill>
              </a:rPr>
              <a:t>Core Technology Banner Component </a:t>
            </a:r>
          </a:p>
        </p:txBody>
      </p:sp>
      <p:sp>
        <p:nvSpPr>
          <p:cNvPr id="24" name="Ellipse 2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79</a:t>
            </a:r>
          </a:p>
        </p:txBody>
      </p:sp>
      <p:pic>
        <p:nvPicPr>
          <p:cNvPr id="21" name="Image 2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7060A88E-612F-46F3-BB1C-9360955CFE4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742" y="1415166"/>
            <a:ext cx="8840516" cy="5398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6631431"/>
      </p:ext>
    </p:extLst>
  </p:cSld>
  <p:clrMapOvr>
    <a:masterClrMapping/>
  </p:clrMapOvr>
  <p:transition/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</a:rPr>
              <a:t>       Component format and mapping – part 1</a:t>
            </a:r>
            <a:endParaRPr lang="en-US" sz="1400" baseline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19" name="Ellipse 18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kern="0" baseline="0" dirty="0">
                <a:solidFill>
                  <a:srgbClr val="F4F4F4"/>
                </a:solidFill>
              </a:rPr>
              <a:t>Core Technology Banner Component </a:t>
            </a:r>
          </a:p>
        </p:txBody>
      </p:sp>
      <p:sp>
        <p:nvSpPr>
          <p:cNvPr id="24" name="Ellipse 2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79</a:t>
            </a:r>
          </a:p>
        </p:txBody>
      </p:sp>
      <p:pic>
        <p:nvPicPr>
          <p:cNvPr id="21" name="Image 2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8C5B99EB-B4A4-4911-BFCE-4A2B045B707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827" y="4864063"/>
            <a:ext cx="4166863" cy="1844543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7489822B-425F-409E-B158-FE9C9AB04C6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72176"/>
            <a:ext cx="4188138" cy="3491887"/>
          </a:xfrm>
          <a:prstGeom prst="rect">
            <a:avLst/>
          </a:prstGeom>
        </p:spPr>
      </p:pic>
      <p:sp>
        <p:nvSpPr>
          <p:cNvPr id="25" name="Ellipse 24">
            <a:extLst>
              <a:ext uri="{FF2B5EF4-FFF2-40B4-BE49-F238E27FC236}">
                <a16:creationId xmlns:a16="http://schemas.microsoft.com/office/drawing/2014/main" id="{5C36AC8B-265E-4A4D-BB26-D3DB0F1481FD}"/>
              </a:ext>
            </a:extLst>
          </p:cNvPr>
          <p:cNvSpPr/>
          <p:nvPr/>
        </p:nvSpPr>
        <p:spPr>
          <a:xfrm>
            <a:off x="254241" y="2530336"/>
            <a:ext cx="252000" cy="252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2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26" name="Ellipse 25">
            <a:extLst>
              <a:ext uri="{FF2B5EF4-FFF2-40B4-BE49-F238E27FC236}">
                <a16:creationId xmlns:a16="http://schemas.microsoft.com/office/drawing/2014/main" id="{86672778-9918-469F-ACB7-0D99105DBED4}"/>
              </a:ext>
            </a:extLst>
          </p:cNvPr>
          <p:cNvSpPr/>
          <p:nvPr/>
        </p:nvSpPr>
        <p:spPr>
          <a:xfrm>
            <a:off x="262235" y="1700808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28" name="Ellipse 27">
            <a:extLst>
              <a:ext uri="{FF2B5EF4-FFF2-40B4-BE49-F238E27FC236}">
                <a16:creationId xmlns:a16="http://schemas.microsoft.com/office/drawing/2014/main" id="{1C502E60-B0DD-474A-96E2-E89AC74391B8}"/>
              </a:ext>
            </a:extLst>
          </p:cNvPr>
          <p:cNvSpPr/>
          <p:nvPr/>
        </p:nvSpPr>
        <p:spPr>
          <a:xfrm>
            <a:off x="254241" y="3303000"/>
            <a:ext cx="252000" cy="252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3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29" name="Ellipse 28">
            <a:extLst>
              <a:ext uri="{FF2B5EF4-FFF2-40B4-BE49-F238E27FC236}">
                <a16:creationId xmlns:a16="http://schemas.microsoft.com/office/drawing/2014/main" id="{9EEBDA3D-84AF-4216-8D24-B5F2F1DE12F3}"/>
              </a:ext>
            </a:extLst>
          </p:cNvPr>
          <p:cNvSpPr/>
          <p:nvPr/>
        </p:nvSpPr>
        <p:spPr>
          <a:xfrm>
            <a:off x="262235" y="4088700"/>
            <a:ext cx="252000" cy="252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4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30" name="Ellipse 29">
            <a:extLst>
              <a:ext uri="{FF2B5EF4-FFF2-40B4-BE49-F238E27FC236}">
                <a16:creationId xmlns:a16="http://schemas.microsoft.com/office/drawing/2014/main" id="{288FCCB7-5A0B-4BA0-8E28-F6C5A4D40F01}"/>
              </a:ext>
            </a:extLst>
          </p:cNvPr>
          <p:cNvSpPr/>
          <p:nvPr/>
        </p:nvSpPr>
        <p:spPr>
          <a:xfrm>
            <a:off x="287552" y="4861364"/>
            <a:ext cx="252000" cy="252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5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31" name="Ellipse 30">
            <a:extLst>
              <a:ext uri="{FF2B5EF4-FFF2-40B4-BE49-F238E27FC236}">
                <a16:creationId xmlns:a16="http://schemas.microsoft.com/office/drawing/2014/main" id="{0D303224-C8E1-4EC4-8A37-342C62176F02}"/>
              </a:ext>
            </a:extLst>
          </p:cNvPr>
          <p:cNvSpPr/>
          <p:nvPr/>
        </p:nvSpPr>
        <p:spPr>
          <a:xfrm>
            <a:off x="287552" y="5660334"/>
            <a:ext cx="252000" cy="252000"/>
          </a:xfrm>
          <a:prstGeom prst="ellipse">
            <a:avLst/>
          </a:prstGeom>
          <a:solidFill>
            <a:srgbClr val="156103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6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33" name="Ellipse 32">
            <a:extLst>
              <a:ext uri="{FF2B5EF4-FFF2-40B4-BE49-F238E27FC236}">
                <a16:creationId xmlns:a16="http://schemas.microsoft.com/office/drawing/2014/main" id="{45414FEA-D58E-4687-9A42-55AED58954C1}"/>
              </a:ext>
            </a:extLst>
          </p:cNvPr>
          <p:cNvSpPr/>
          <p:nvPr/>
        </p:nvSpPr>
        <p:spPr>
          <a:xfrm>
            <a:off x="287552" y="5918427"/>
            <a:ext cx="252000" cy="252000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7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34" name="Ellipse 33">
            <a:extLst>
              <a:ext uri="{FF2B5EF4-FFF2-40B4-BE49-F238E27FC236}">
                <a16:creationId xmlns:a16="http://schemas.microsoft.com/office/drawing/2014/main" id="{7879E355-DBF7-4D7C-8F44-9DCF680BBB31}"/>
              </a:ext>
            </a:extLst>
          </p:cNvPr>
          <p:cNvSpPr/>
          <p:nvPr/>
        </p:nvSpPr>
        <p:spPr>
          <a:xfrm>
            <a:off x="282310" y="6197136"/>
            <a:ext cx="252000" cy="252000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8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35" name="Ellipse 34">
            <a:extLst>
              <a:ext uri="{FF2B5EF4-FFF2-40B4-BE49-F238E27FC236}">
                <a16:creationId xmlns:a16="http://schemas.microsoft.com/office/drawing/2014/main" id="{F30034BA-A661-4597-86A6-99D54403848C}"/>
              </a:ext>
            </a:extLst>
          </p:cNvPr>
          <p:cNvSpPr/>
          <p:nvPr/>
        </p:nvSpPr>
        <p:spPr>
          <a:xfrm>
            <a:off x="295569" y="6468499"/>
            <a:ext cx="252000" cy="252000"/>
          </a:xfrm>
          <a:prstGeom prst="ellipse">
            <a:avLst/>
          </a:prstGeom>
          <a:solidFill>
            <a:schemeClr val="accent4">
              <a:lumMod val="50000"/>
              <a:lumOff val="50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9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A2D8CA9-732B-4594-AC97-C5EC00BD3538}"/>
              </a:ext>
            </a:extLst>
          </p:cNvPr>
          <p:cNvSpPr/>
          <p:nvPr/>
        </p:nvSpPr>
        <p:spPr>
          <a:xfrm>
            <a:off x="5085243" y="1490494"/>
            <a:ext cx="3796521" cy="33752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/>
            <a:r>
              <a:rPr lang="fr-MA" sz="1600" b="1" u="sng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Headline: </a:t>
            </a:r>
            <a:r>
              <a:rPr lang="fr-MA" sz="160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The headline of the layer</a:t>
            </a:r>
          </a:p>
          <a:p>
            <a:pPr lvl="0" algn="l"/>
            <a:endParaRPr lang="fr-MA" sz="1600" dirty="0">
              <a:solidFill>
                <a:srgbClr val="000000">
                  <a:lumMod val="65000"/>
                  <a:lumOff val="35000"/>
                </a:srgbClr>
              </a:solidFill>
              <a:latin typeface="Arial"/>
            </a:endParaRPr>
          </a:p>
          <a:p>
            <a:pPr lvl="0" algn="l"/>
            <a:r>
              <a:rPr lang="fr-MA" sz="1600" b="1" dirty="0" err="1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Subline</a:t>
            </a:r>
            <a:r>
              <a:rPr lang="fr-MA" sz="1600" b="1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: </a:t>
            </a:r>
            <a:r>
              <a:rPr lang="fr-MA" sz="160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The </a:t>
            </a:r>
            <a:r>
              <a:rPr lang="fr-MA" sz="1600" dirty="0" err="1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subline</a:t>
            </a:r>
            <a:r>
              <a:rPr lang="fr-MA" sz="160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 of the layer</a:t>
            </a:r>
          </a:p>
          <a:p>
            <a:pPr lvl="0" algn="l"/>
            <a:endParaRPr lang="fr-MA" sz="1600" dirty="0">
              <a:solidFill>
                <a:srgbClr val="000000">
                  <a:lumMod val="65000"/>
                  <a:lumOff val="35000"/>
                </a:srgbClr>
              </a:solidFill>
              <a:latin typeface="Arial"/>
            </a:endParaRPr>
          </a:p>
          <a:p>
            <a:pPr lvl="0" algn="l"/>
            <a:r>
              <a:rPr lang="fr-MA" sz="1600" b="1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Banner Text1:</a:t>
            </a:r>
            <a:r>
              <a:rPr lang="fr-MA" sz="160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 The first part of the description </a:t>
            </a:r>
            <a:r>
              <a:rPr lang="fr-MA" sz="1600" dirty="0" err="1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paragraph</a:t>
            </a:r>
            <a:r>
              <a:rPr lang="fr-MA" sz="160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. In mobile, </a:t>
            </a:r>
            <a:r>
              <a:rPr lang="fr-MA" sz="1600" dirty="0" err="1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it</a:t>
            </a:r>
            <a:r>
              <a:rPr lang="fr-MA" sz="160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 </a:t>
            </a:r>
            <a:r>
              <a:rPr lang="fr-MA" sz="1600" dirty="0" err="1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will</a:t>
            </a:r>
            <a:r>
              <a:rPr lang="fr-MA" sz="160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 </a:t>
            </a:r>
            <a:r>
              <a:rPr lang="fr-MA" sz="1600" dirty="0" err="1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be</a:t>
            </a:r>
            <a:r>
              <a:rPr lang="fr-MA" sz="160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 </a:t>
            </a:r>
            <a:r>
              <a:rPr lang="fr-MA" sz="1600" dirty="0" err="1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followed</a:t>
            </a:r>
            <a:r>
              <a:rPr lang="fr-MA" sz="160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 by the </a:t>
            </a:r>
            <a:r>
              <a:rPr lang="fr-MA" sz="1600" dirty="0" err="1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landscape</a:t>
            </a:r>
            <a:r>
              <a:rPr lang="fr-MA" sz="160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 image/</a:t>
            </a:r>
            <a:r>
              <a:rPr lang="fr-MA" sz="1600" dirty="0" err="1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video</a:t>
            </a:r>
            <a:r>
              <a:rPr lang="fr-MA" sz="160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.</a:t>
            </a:r>
          </a:p>
          <a:p>
            <a:pPr lvl="0" algn="l"/>
            <a:endParaRPr lang="fr-MA" sz="1600" dirty="0">
              <a:solidFill>
                <a:srgbClr val="000000">
                  <a:lumMod val="65000"/>
                  <a:lumOff val="35000"/>
                </a:srgbClr>
              </a:solidFill>
              <a:latin typeface="Arial"/>
            </a:endParaRPr>
          </a:p>
          <a:p>
            <a:pPr lvl="0" algn="l"/>
            <a:r>
              <a:rPr lang="fr-MA" sz="1600" b="1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Banner Text2: </a:t>
            </a:r>
            <a:r>
              <a:rPr lang="fr-MA" sz="160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The second part of the description </a:t>
            </a:r>
            <a:r>
              <a:rPr lang="fr-MA" sz="1600" dirty="0" err="1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paragraph</a:t>
            </a:r>
            <a:r>
              <a:rPr lang="fr-MA" sz="160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,</a:t>
            </a:r>
          </a:p>
          <a:p>
            <a:pPr lvl="0" algn="l"/>
            <a:endParaRPr lang="fr-MA" sz="1600" dirty="0">
              <a:solidFill>
                <a:srgbClr val="000000">
                  <a:lumMod val="65000"/>
                  <a:lumOff val="35000"/>
                </a:srgbClr>
              </a:solidFill>
              <a:latin typeface="Arial"/>
            </a:endParaRPr>
          </a:p>
          <a:p>
            <a:pPr lvl="0" algn="l"/>
            <a:r>
              <a:rPr lang="fr-MA" sz="1600" b="1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More Info </a:t>
            </a:r>
            <a:r>
              <a:rPr lang="fr-MA" sz="1600" b="1" dirty="0" err="1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Text</a:t>
            </a:r>
            <a:r>
              <a:rPr lang="fr-MA" sz="1600" b="1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: </a:t>
            </a:r>
            <a:r>
              <a:rPr lang="fr-MA" sz="160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The </a:t>
            </a:r>
            <a:r>
              <a:rPr lang="fr-MA" sz="1600" dirty="0" err="1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text</a:t>
            </a:r>
            <a:r>
              <a:rPr lang="fr-MA" sz="160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 </a:t>
            </a:r>
            <a:r>
              <a:rPr lang="fr-MA" sz="1600" dirty="0" err="1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displayed</a:t>
            </a:r>
            <a:r>
              <a:rPr lang="fr-MA" sz="160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 in the banner</a:t>
            </a:r>
          </a:p>
          <a:p>
            <a:pPr lvl="0" algn="l"/>
            <a:endParaRPr lang="fr-MA" sz="1600" dirty="0">
              <a:solidFill>
                <a:srgbClr val="000000">
                  <a:lumMod val="65000"/>
                  <a:lumOff val="35000"/>
                </a:srgbClr>
              </a:solidFill>
              <a:latin typeface="Arial"/>
            </a:endParaRPr>
          </a:p>
          <a:p>
            <a:pPr lvl="0" algn="l"/>
            <a:r>
              <a:rPr lang="fr-MA" sz="1600" b="1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Link: </a:t>
            </a:r>
            <a:r>
              <a:rPr lang="fr-MA" sz="160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Link of the component.</a:t>
            </a:r>
          </a:p>
          <a:p>
            <a:pPr lvl="0" algn="l"/>
            <a:endParaRPr lang="fr-MA" sz="1600" dirty="0">
              <a:solidFill>
                <a:srgbClr val="000000">
                  <a:lumMod val="65000"/>
                  <a:lumOff val="35000"/>
                </a:srgbClr>
              </a:solidFill>
              <a:latin typeface="Arial"/>
            </a:endParaRPr>
          </a:p>
          <a:p>
            <a:pPr lvl="0" algn="l"/>
            <a:r>
              <a:rPr lang="fr-MA" sz="1600" b="1" dirty="0" err="1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Portarit</a:t>
            </a:r>
            <a:r>
              <a:rPr lang="fr-MA" sz="1600" b="1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 image: </a:t>
            </a:r>
            <a:r>
              <a:rPr lang="fr-MA" sz="160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The first image in the layer.</a:t>
            </a:r>
          </a:p>
          <a:p>
            <a:pPr lvl="0" algn="l"/>
            <a:endParaRPr lang="fr-MA" sz="1600" dirty="0">
              <a:solidFill>
                <a:srgbClr val="000000">
                  <a:lumMod val="65000"/>
                  <a:lumOff val="35000"/>
                </a:srgbClr>
              </a:solidFill>
              <a:latin typeface="Arial"/>
            </a:endParaRPr>
          </a:p>
          <a:p>
            <a:pPr lvl="0" algn="l"/>
            <a:r>
              <a:rPr lang="fr-MA" sz="1600" b="1" dirty="0" err="1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Landscape</a:t>
            </a:r>
            <a:r>
              <a:rPr lang="fr-MA" sz="1600" b="1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 Image/</a:t>
            </a:r>
            <a:r>
              <a:rPr lang="fr-MA" sz="1600" b="1" dirty="0" err="1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Video</a:t>
            </a:r>
            <a:r>
              <a:rPr lang="fr-MA" sz="1600" b="1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:  </a:t>
            </a:r>
            <a:r>
              <a:rPr lang="fr-MA" sz="160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The second image, </a:t>
            </a:r>
            <a:r>
              <a:rPr lang="fr-MA" sz="1600" dirty="0" err="1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could</a:t>
            </a:r>
            <a:r>
              <a:rPr lang="fr-MA" sz="160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 </a:t>
            </a:r>
            <a:r>
              <a:rPr lang="fr-MA" sz="1600" dirty="0" err="1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be</a:t>
            </a:r>
            <a:r>
              <a:rPr lang="fr-MA" sz="160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 an image, an </a:t>
            </a:r>
            <a:r>
              <a:rPr lang="fr-MA" sz="1600" dirty="0" err="1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uploaded</a:t>
            </a:r>
            <a:r>
              <a:rPr lang="fr-MA" sz="160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 </a:t>
            </a:r>
            <a:r>
              <a:rPr lang="fr-MA" sz="1600" dirty="0" err="1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video</a:t>
            </a:r>
            <a:r>
              <a:rPr lang="fr-MA" sz="160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 or a </a:t>
            </a:r>
            <a:r>
              <a:rPr lang="fr-MA" sz="1600" dirty="0" err="1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youtube</a:t>
            </a:r>
            <a:r>
              <a:rPr lang="fr-MA" sz="160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 one.</a:t>
            </a:r>
          </a:p>
          <a:p>
            <a:pPr lvl="0" algn="l"/>
            <a:endParaRPr lang="fr-MA" sz="1600" dirty="0">
              <a:solidFill>
                <a:srgbClr val="000000">
                  <a:lumMod val="65000"/>
                  <a:lumOff val="35000"/>
                </a:srgbClr>
              </a:solidFill>
              <a:latin typeface="Arial"/>
            </a:endParaRPr>
          </a:p>
          <a:p>
            <a:pPr lvl="0" algn="l"/>
            <a:r>
              <a:rPr lang="fr-MA" sz="1600" b="1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Media</a:t>
            </a:r>
            <a:r>
              <a:rPr lang="fr-MA" sz="160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: The media of the banner</a:t>
            </a:r>
          </a:p>
        </p:txBody>
      </p:sp>
    </p:spTree>
    <p:extLst>
      <p:ext uri="{BB962C8B-B14F-4D97-AF65-F5344CB8AC3E}">
        <p14:creationId xmlns:p14="http://schemas.microsoft.com/office/powerpoint/2010/main" val="1871650354"/>
      </p:ext>
    </p:extLst>
  </p:cSld>
  <p:clrMapOvr>
    <a:masterClrMapping/>
  </p:clrMapOvr>
  <p:transition/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</a:rPr>
              <a:t>       Component format and mapping – part 2</a:t>
            </a:r>
            <a:endParaRPr lang="en-US" sz="1400" baseline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19" name="Ellipse 18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kern="0" baseline="0" dirty="0">
                <a:solidFill>
                  <a:srgbClr val="F4F4F4"/>
                </a:solidFill>
              </a:rPr>
              <a:t>Core Technology Banner Component </a:t>
            </a:r>
          </a:p>
        </p:txBody>
      </p:sp>
      <p:sp>
        <p:nvSpPr>
          <p:cNvPr id="24" name="Ellipse 2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79</a:t>
            </a:r>
          </a:p>
        </p:txBody>
      </p:sp>
      <p:pic>
        <p:nvPicPr>
          <p:cNvPr id="21" name="Image 2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7B1746F5-CA98-4007-AA8B-2B888623855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2348880"/>
            <a:ext cx="5004047" cy="3568990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B3F14578-CAA5-42C5-9227-A898EF4B94E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95" y="1556791"/>
            <a:ext cx="4020149" cy="5187139"/>
          </a:xfrm>
          <a:prstGeom prst="rect">
            <a:avLst/>
          </a:prstGeom>
        </p:spPr>
      </p:pic>
      <p:sp>
        <p:nvSpPr>
          <p:cNvPr id="12" name="Ellipse 11">
            <a:extLst>
              <a:ext uri="{FF2B5EF4-FFF2-40B4-BE49-F238E27FC236}">
                <a16:creationId xmlns:a16="http://schemas.microsoft.com/office/drawing/2014/main" id="{D469F79D-F58E-429E-A184-824B5A9AEA57}"/>
              </a:ext>
            </a:extLst>
          </p:cNvPr>
          <p:cNvSpPr/>
          <p:nvPr/>
        </p:nvSpPr>
        <p:spPr>
          <a:xfrm>
            <a:off x="7410074" y="3303000"/>
            <a:ext cx="252000" cy="252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2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13" name="Ellipse 12">
            <a:extLst>
              <a:ext uri="{FF2B5EF4-FFF2-40B4-BE49-F238E27FC236}">
                <a16:creationId xmlns:a16="http://schemas.microsoft.com/office/drawing/2014/main" id="{1F069FD7-AFAF-4988-BF5E-1A4FBFF49B46}"/>
              </a:ext>
            </a:extLst>
          </p:cNvPr>
          <p:cNvSpPr/>
          <p:nvPr/>
        </p:nvSpPr>
        <p:spPr>
          <a:xfrm>
            <a:off x="8217620" y="2780929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344DC685-1BD1-4C7D-82D7-2B6A40F969F5}"/>
              </a:ext>
            </a:extLst>
          </p:cNvPr>
          <p:cNvSpPr/>
          <p:nvPr/>
        </p:nvSpPr>
        <p:spPr>
          <a:xfrm>
            <a:off x="8193706" y="3806197"/>
            <a:ext cx="252000" cy="252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3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5400DA56-CA77-45EC-845A-1820C9A09D41}"/>
              </a:ext>
            </a:extLst>
          </p:cNvPr>
          <p:cNvSpPr/>
          <p:nvPr/>
        </p:nvSpPr>
        <p:spPr>
          <a:xfrm>
            <a:off x="7830344" y="4365104"/>
            <a:ext cx="252000" cy="252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4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16" name="Ellipse 15">
            <a:extLst>
              <a:ext uri="{FF2B5EF4-FFF2-40B4-BE49-F238E27FC236}">
                <a16:creationId xmlns:a16="http://schemas.microsoft.com/office/drawing/2014/main" id="{E8D0E422-A718-4C02-8009-B1E3FA0667FE}"/>
              </a:ext>
            </a:extLst>
          </p:cNvPr>
          <p:cNvSpPr/>
          <p:nvPr/>
        </p:nvSpPr>
        <p:spPr>
          <a:xfrm>
            <a:off x="1483634" y="6273343"/>
            <a:ext cx="252000" cy="252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5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18" name="Ellipse 17">
            <a:extLst>
              <a:ext uri="{FF2B5EF4-FFF2-40B4-BE49-F238E27FC236}">
                <a16:creationId xmlns:a16="http://schemas.microsoft.com/office/drawing/2014/main" id="{BEC6EB6B-E074-45D6-BECB-3054CEC7423C}"/>
              </a:ext>
            </a:extLst>
          </p:cNvPr>
          <p:cNvSpPr/>
          <p:nvPr/>
        </p:nvSpPr>
        <p:spPr>
          <a:xfrm>
            <a:off x="6948264" y="5013176"/>
            <a:ext cx="252000" cy="252000"/>
          </a:xfrm>
          <a:prstGeom prst="ellipse">
            <a:avLst/>
          </a:prstGeom>
          <a:solidFill>
            <a:srgbClr val="156103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6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20" name="Ellipse 19">
            <a:extLst>
              <a:ext uri="{FF2B5EF4-FFF2-40B4-BE49-F238E27FC236}">
                <a16:creationId xmlns:a16="http://schemas.microsoft.com/office/drawing/2014/main" id="{DA82F51E-2A1B-434C-866B-AEA44FEB0B8D}"/>
              </a:ext>
            </a:extLst>
          </p:cNvPr>
          <p:cNvSpPr/>
          <p:nvPr/>
        </p:nvSpPr>
        <p:spPr>
          <a:xfrm>
            <a:off x="5364088" y="2740329"/>
            <a:ext cx="252000" cy="252000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7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23" name="Ellipse 22">
            <a:extLst>
              <a:ext uri="{FF2B5EF4-FFF2-40B4-BE49-F238E27FC236}">
                <a16:creationId xmlns:a16="http://schemas.microsoft.com/office/drawing/2014/main" id="{64F6EF2A-778A-4CCA-907F-86954B4A4AF5}"/>
              </a:ext>
            </a:extLst>
          </p:cNvPr>
          <p:cNvSpPr/>
          <p:nvPr/>
        </p:nvSpPr>
        <p:spPr>
          <a:xfrm>
            <a:off x="5868144" y="5145402"/>
            <a:ext cx="252000" cy="252000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8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25" name="Ellipse 24">
            <a:extLst>
              <a:ext uri="{FF2B5EF4-FFF2-40B4-BE49-F238E27FC236}">
                <a16:creationId xmlns:a16="http://schemas.microsoft.com/office/drawing/2014/main" id="{617C826C-5415-4792-B7C3-09928D49A395}"/>
              </a:ext>
            </a:extLst>
          </p:cNvPr>
          <p:cNvSpPr/>
          <p:nvPr/>
        </p:nvSpPr>
        <p:spPr>
          <a:xfrm>
            <a:off x="3563888" y="1732833"/>
            <a:ext cx="252000" cy="252000"/>
          </a:xfrm>
          <a:prstGeom prst="ellipse">
            <a:avLst/>
          </a:prstGeom>
          <a:solidFill>
            <a:schemeClr val="accent4">
              <a:lumMod val="50000"/>
              <a:lumOff val="50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9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6950959"/>
      </p:ext>
    </p:extLst>
  </p:cSld>
  <p:clrMapOvr>
    <a:masterClrMapping/>
  </p:clrMapOvr>
  <p:transition/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</a:rPr>
              <a:t>       Application </a:t>
            </a:r>
            <a:endParaRPr lang="en-US" sz="1400" baseline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19" name="Ellipse 18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kern="0" baseline="0" dirty="0">
                <a:solidFill>
                  <a:srgbClr val="F4F4F4"/>
                </a:solidFill>
              </a:rPr>
              <a:t>Multimedia Module Component </a:t>
            </a:r>
          </a:p>
        </p:txBody>
      </p:sp>
      <p:sp>
        <p:nvSpPr>
          <p:cNvPr id="24" name="Ellipse 2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80</a:t>
            </a:r>
          </a:p>
        </p:txBody>
      </p:sp>
      <p:pic>
        <p:nvPicPr>
          <p:cNvPr id="21" name="Image 2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16B465E4-45AF-4FDE-BCE1-48D6ECD8CA5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32856"/>
            <a:ext cx="9144000" cy="3736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2183010"/>
      </p:ext>
    </p:extLst>
  </p:cSld>
  <p:clrMapOvr>
    <a:masterClrMapping/>
  </p:clrMapOvr>
  <p:transition/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</a:rPr>
              <a:t>       Component format and mapping </a:t>
            </a:r>
            <a:endParaRPr lang="en-US" sz="1400" baseline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19" name="Ellipse 18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kern="0" baseline="0" dirty="0">
                <a:solidFill>
                  <a:srgbClr val="F4F4F4"/>
                </a:solidFill>
              </a:rPr>
              <a:t>Multimedia Module Component </a:t>
            </a:r>
          </a:p>
        </p:txBody>
      </p:sp>
      <p:sp>
        <p:nvSpPr>
          <p:cNvPr id="24" name="Ellipse 2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80</a:t>
            </a:r>
          </a:p>
        </p:txBody>
      </p:sp>
      <p:pic>
        <p:nvPicPr>
          <p:cNvPr id="21" name="Image 2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8775177B-59F6-4B57-865C-670CCA5F0DF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2174" y="2736917"/>
            <a:ext cx="4067944" cy="1662204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A0E27A26-07F5-46D1-9434-009C24821C7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130" y="1658764"/>
            <a:ext cx="4714286" cy="2923809"/>
          </a:xfrm>
          <a:prstGeom prst="rect">
            <a:avLst/>
          </a:prstGeom>
        </p:spPr>
      </p:pic>
      <p:sp>
        <p:nvSpPr>
          <p:cNvPr id="25" name="Ellipse 24">
            <a:extLst>
              <a:ext uri="{FF2B5EF4-FFF2-40B4-BE49-F238E27FC236}">
                <a16:creationId xmlns:a16="http://schemas.microsoft.com/office/drawing/2014/main" id="{E7A636BD-50FE-430E-B91D-BF11527DB72E}"/>
              </a:ext>
            </a:extLst>
          </p:cNvPr>
          <p:cNvSpPr/>
          <p:nvPr/>
        </p:nvSpPr>
        <p:spPr>
          <a:xfrm>
            <a:off x="-4870" y="3442019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26" name="Ellipse 25">
            <a:extLst>
              <a:ext uri="{FF2B5EF4-FFF2-40B4-BE49-F238E27FC236}">
                <a16:creationId xmlns:a16="http://schemas.microsoft.com/office/drawing/2014/main" id="{16F6ACBE-6538-4800-A7F2-D1715CF12C41}"/>
              </a:ext>
            </a:extLst>
          </p:cNvPr>
          <p:cNvSpPr/>
          <p:nvPr/>
        </p:nvSpPr>
        <p:spPr>
          <a:xfrm>
            <a:off x="5213416" y="1628800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30FB4AD7-9EC9-4E69-9B5F-5ECFFC59A4C9}"/>
              </a:ext>
            </a:extLst>
          </p:cNvPr>
          <p:cNvSpPr txBox="1"/>
          <p:nvPr/>
        </p:nvSpPr>
        <p:spPr>
          <a:xfrm>
            <a:off x="5580112" y="1628800"/>
            <a:ext cx="23042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MA" sz="1600" b="1" u="sng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Components: 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The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list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 of the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MultimediaBannerComponent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displayed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 </a:t>
            </a:r>
          </a:p>
        </p:txBody>
      </p:sp>
      <p:sp>
        <p:nvSpPr>
          <p:cNvPr id="29" name="Ellipse 28">
            <a:extLst>
              <a:ext uri="{FF2B5EF4-FFF2-40B4-BE49-F238E27FC236}">
                <a16:creationId xmlns:a16="http://schemas.microsoft.com/office/drawing/2014/main" id="{8F51AB45-156C-4B51-8DA3-4313EBEFF4CF}"/>
              </a:ext>
            </a:extLst>
          </p:cNvPr>
          <p:cNvSpPr/>
          <p:nvPr/>
        </p:nvSpPr>
        <p:spPr>
          <a:xfrm>
            <a:off x="5940152" y="3398303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6401959"/>
      </p:ext>
    </p:extLst>
  </p:cSld>
  <p:clrMapOvr>
    <a:masterClrMapping/>
  </p:clrMapOvr>
  <p:transition/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</a:rPr>
              <a:t>       Application </a:t>
            </a:r>
            <a:endParaRPr lang="en-US" sz="1400" baseline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19" name="Ellipse 18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kern="0" baseline="0" dirty="0">
                <a:solidFill>
                  <a:srgbClr val="F4F4F4"/>
                </a:solidFill>
              </a:rPr>
              <a:t>Multimedia Banner Component </a:t>
            </a:r>
          </a:p>
        </p:txBody>
      </p:sp>
      <p:sp>
        <p:nvSpPr>
          <p:cNvPr id="24" name="Ellipse 2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81</a:t>
            </a:r>
          </a:p>
        </p:txBody>
      </p:sp>
      <p:pic>
        <p:nvPicPr>
          <p:cNvPr id="21" name="Image 2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1E5C9D7E-13F0-4A8A-AEEB-6A6901202E4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0" y="1851571"/>
            <a:ext cx="9122959" cy="4464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6094154"/>
      </p:ext>
    </p:extLst>
  </p:cSld>
  <p:clrMapOvr>
    <a:masterClrMapping/>
  </p:clrMapOvr>
  <p:transition/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</a:rPr>
              <a:t>       Component format and mapping </a:t>
            </a:r>
            <a:endParaRPr lang="en-US" sz="1400" baseline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19" name="Ellipse 18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kern="0" baseline="0" dirty="0">
                <a:solidFill>
                  <a:srgbClr val="F4F4F4"/>
                </a:solidFill>
              </a:rPr>
              <a:t>Multimedia Banner Component </a:t>
            </a:r>
          </a:p>
        </p:txBody>
      </p:sp>
      <p:sp>
        <p:nvSpPr>
          <p:cNvPr id="24" name="Ellipse 2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81</a:t>
            </a:r>
          </a:p>
        </p:txBody>
      </p:sp>
      <p:pic>
        <p:nvPicPr>
          <p:cNvPr id="21" name="Image 2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8511AC4F-65CC-4292-9C07-93C6935260D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973" y="1472155"/>
            <a:ext cx="4320510" cy="5095238"/>
          </a:xfrm>
          <a:prstGeom prst="rect">
            <a:avLst/>
          </a:prstGeom>
        </p:spPr>
      </p:pic>
      <p:sp>
        <p:nvSpPr>
          <p:cNvPr id="25" name="Ellipse 24">
            <a:extLst>
              <a:ext uri="{FF2B5EF4-FFF2-40B4-BE49-F238E27FC236}">
                <a16:creationId xmlns:a16="http://schemas.microsoft.com/office/drawing/2014/main" id="{4596F8D9-B2DB-4E43-9D66-2B2C374B13BE}"/>
              </a:ext>
            </a:extLst>
          </p:cNvPr>
          <p:cNvSpPr/>
          <p:nvPr/>
        </p:nvSpPr>
        <p:spPr>
          <a:xfrm>
            <a:off x="81458" y="4233279"/>
            <a:ext cx="252000" cy="252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2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26" name="Ellipse 25">
            <a:extLst>
              <a:ext uri="{FF2B5EF4-FFF2-40B4-BE49-F238E27FC236}">
                <a16:creationId xmlns:a16="http://schemas.microsoft.com/office/drawing/2014/main" id="{75C39C32-066F-4784-9DD3-341FD422A3AD}"/>
              </a:ext>
            </a:extLst>
          </p:cNvPr>
          <p:cNvSpPr/>
          <p:nvPr/>
        </p:nvSpPr>
        <p:spPr>
          <a:xfrm>
            <a:off x="89531" y="3102574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28" name="Ellipse 27">
            <a:extLst>
              <a:ext uri="{FF2B5EF4-FFF2-40B4-BE49-F238E27FC236}">
                <a16:creationId xmlns:a16="http://schemas.microsoft.com/office/drawing/2014/main" id="{0A32268D-A80B-42EC-BD13-CB400CE2F838}"/>
              </a:ext>
            </a:extLst>
          </p:cNvPr>
          <p:cNvSpPr/>
          <p:nvPr/>
        </p:nvSpPr>
        <p:spPr>
          <a:xfrm>
            <a:off x="89531" y="5316310"/>
            <a:ext cx="252000" cy="252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3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8CD2CEAB-D163-4638-80A5-28DD6DA3E47B}"/>
              </a:ext>
            </a:extLst>
          </p:cNvPr>
          <p:cNvSpPr txBox="1"/>
          <p:nvPr/>
        </p:nvSpPr>
        <p:spPr>
          <a:xfrm>
            <a:off x="5076056" y="1475596"/>
            <a:ext cx="327068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MA" sz="1600" b="1" u="sng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Headline: 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The headline of the component.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Displayed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 in case of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video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.</a:t>
            </a:r>
          </a:p>
          <a:p>
            <a:pPr algn="l"/>
            <a:endParaRPr lang="fr-MA" sz="1600" dirty="0">
              <a:solidFill>
                <a:schemeClr val="tx2">
                  <a:lumMod val="65000"/>
                  <a:lumOff val="35000"/>
                </a:schemeClr>
              </a:solidFill>
              <a:latin typeface="+mn-lt"/>
              <a:ea typeface="+mn-ea"/>
            </a:endParaRPr>
          </a:p>
          <a:p>
            <a:pPr algn="l"/>
            <a:r>
              <a:rPr lang="fr-MA" sz="1600" b="1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Subline</a:t>
            </a:r>
            <a:r>
              <a:rPr lang="fr-MA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:</a:t>
            </a:r>
            <a:r>
              <a:rPr lang="fr-MA" sz="1600" b="1" baseline="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 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The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subline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 of the component.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Displayed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</a:rPr>
              <a:t> in case of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video</a:t>
            </a:r>
            <a:endParaRPr lang="fr-MA" sz="1600" dirty="0">
              <a:solidFill>
                <a:schemeClr val="tx2">
                  <a:lumMod val="65000"/>
                  <a:lumOff val="35000"/>
                </a:schemeClr>
              </a:solidFill>
              <a:latin typeface="+mn-lt"/>
              <a:ea typeface="+mn-ea"/>
            </a:endParaRPr>
          </a:p>
          <a:p>
            <a:pPr algn="l"/>
            <a:endParaRPr lang="fr-MA" sz="1600" dirty="0">
              <a:solidFill>
                <a:schemeClr val="tx2">
                  <a:lumMod val="65000"/>
                  <a:lumOff val="35000"/>
                </a:schemeClr>
              </a:solidFill>
              <a:latin typeface="+mn-lt"/>
              <a:ea typeface="+mn-ea"/>
            </a:endParaRPr>
          </a:p>
          <a:p>
            <a:pPr algn="l"/>
            <a:r>
              <a:rPr lang="fr-MA" sz="1600" b="1" dirty="0">
                <a:solidFill>
                  <a:schemeClr val="tx2">
                    <a:lumMod val="65000"/>
                    <a:lumOff val="35000"/>
                  </a:schemeClr>
                </a:solidFill>
              </a:rPr>
              <a:t>Media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</a:rPr>
              <a:t>: The « 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still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</a:rPr>
              <a:t> image », </a:t>
            </a:r>
            <a:r>
              <a:rPr lang="en-US" sz="1600" dirty="0">
                <a:solidFill>
                  <a:schemeClr val="tx2">
                    <a:lumMod val="65000"/>
                    <a:lumOff val="35000"/>
                  </a:schemeClr>
                </a:solidFill>
              </a:rPr>
              <a:t>used as still before the video starts</a:t>
            </a:r>
            <a:endParaRPr lang="fr-MA" sz="16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  <a:p>
            <a:pPr algn="l"/>
            <a:endParaRPr lang="fr-MA" sz="16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  <a:p>
            <a:pPr algn="l"/>
            <a:r>
              <a:rPr lang="fr-MA" sz="1600" b="1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Videos</a:t>
            </a:r>
            <a:r>
              <a:rPr lang="fr-MA" sz="1600" b="1" dirty="0">
                <a:solidFill>
                  <a:schemeClr val="tx2">
                    <a:lumMod val="65000"/>
                    <a:lumOff val="35000"/>
                  </a:schemeClr>
                </a:solidFill>
              </a:rPr>
              <a:t>/Images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</a:rPr>
              <a:t>: a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list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</a:rPr>
              <a:t> of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videos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</a:rPr>
              <a:t> or images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displayed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</a:rPr>
              <a:t> as a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carousel</a:t>
            </a:r>
            <a:endParaRPr lang="fr-MA" sz="16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  <a:p>
            <a:pPr algn="l"/>
            <a:endParaRPr lang="fr-MA" sz="16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  <a:p>
            <a:pPr algn="l"/>
            <a:endParaRPr lang="fr-FR" sz="1600" dirty="0">
              <a:solidFill>
                <a:schemeClr val="tx2">
                  <a:lumMod val="65000"/>
                  <a:lumOff val="3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0" name="Ellipse 29">
            <a:extLst>
              <a:ext uri="{FF2B5EF4-FFF2-40B4-BE49-F238E27FC236}">
                <a16:creationId xmlns:a16="http://schemas.microsoft.com/office/drawing/2014/main" id="{2211E68F-C740-40CA-B19E-342D686D5291}"/>
              </a:ext>
            </a:extLst>
          </p:cNvPr>
          <p:cNvSpPr/>
          <p:nvPr/>
        </p:nvSpPr>
        <p:spPr>
          <a:xfrm>
            <a:off x="81458" y="5733256"/>
            <a:ext cx="252000" cy="252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4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31" name="Ellipse 30">
            <a:extLst>
              <a:ext uri="{FF2B5EF4-FFF2-40B4-BE49-F238E27FC236}">
                <a16:creationId xmlns:a16="http://schemas.microsoft.com/office/drawing/2014/main" id="{8B7449B7-14CD-4A0C-B395-A836E5E444E5}"/>
              </a:ext>
            </a:extLst>
          </p:cNvPr>
          <p:cNvSpPr/>
          <p:nvPr/>
        </p:nvSpPr>
        <p:spPr>
          <a:xfrm>
            <a:off x="4848998" y="2011171"/>
            <a:ext cx="252000" cy="252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2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33" name="Ellipse 32">
            <a:extLst>
              <a:ext uri="{FF2B5EF4-FFF2-40B4-BE49-F238E27FC236}">
                <a16:creationId xmlns:a16="http://schemas.microsoft.com/office/drawing/2014/main" id="{CA36EAEF-0954-4DD3-9398-A321EB8A162F}"/>
              </a:ext>
            </a:extLst>
          </p:cNvPr>
          <p:cNvSpPr/>
          <p:nvPr/>
        </p:nvSpPr>
        <p:spPr>
          <a:xfrm>
            <a:off x="4839074" y="1448908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34" name="Ellipse 33">
            <a:extLst>
              <a:ext uri="{FF2B5EF4-FFF2-40B4-BE49-F238E27FC236}">
                <a16:creationId xmlns:a16="http://schemas.microsoft.com/office/drawing/2014/main" id="{A5164A96-7A6D-4EA8-94B7-65919EB0D588}"/>
              </a:ext>
            </a:extLst>
          </p:cNvPr>
          <p:cNvSpPr/>
          <p:nvPr/>
        </p:nvSpPr>
        <p:spPr>
          <a:xfrm>
            <a:off x="4836527" y="2494008"/>
            <a:ext cx="252000" cy="252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3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35" name="Ellipse 34">
            <a:extLst>
              <a:ext uri="{FF2B5EF4-FFF2-40B4-BE49-F238E27FC236}">
                <a16:creationId xmlns:a16="http://schemas.microsoft.com/office/drawing/2014/main" id="{82C2D7E2-997E-4987-9DCD-A7B3FD143FA8}"/>
              </a:ext>
            </a:extLst>
          </p:cNvPr>
          <p:cNvSpPr/>
          <p:nvPr/>
        </p:nvSpPr>
        <p:spPr>
          <a:xfrm>
            <a:off x="4848998" y="2954096"/>
            <a:ext cx="252000" cy="252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4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93957E84-7982-4959-803E-AB1BDBA4DDF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7764" y="4359279"/>
            <a:ext cx="4426236" cy="2166063"/>
          </a:xfrm>
          <a:prstGeom prst="rect">
            <a:avLst/>
          </a:prstGeom>
        </p:spPr>
      </p:pic>
      <p:sp>
        <p:nvSpPr>
          <p:cNvPr id="36" name="Ellipse 35">
            <a:extLst>
              <a:ext uri="{FF2B5EF4-FFF2-40B4-BE49-F238E27FC236}">
                <a16:creationId xmlns:a16="http://schemas.microsoft.com/office/drawing/2014/main" id="{65BDD2D3-9C87-4BD7-81D9-995F72EA68B1}"/>
              </a:ext>
            </a:extLst>
          </p:cNvPr>
          <p:cNvSpPr/>
          <p:nvPr/>
        </p:nvSpPr>
        <p:spPr>
          <a:xfrm>
            <a:off x="4938146" y="5056777"/>
            <a:ext cx="252000" cy="252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2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37" name="Ellipse 36">
            <a:extLst>
              <a:ext uri="{FF2B5EF4-FFF2-40B4-BE49-F238E27FC236}">
                <a16:creationId xmlns:a16="http://schemas.microsoft.com/office/drawing/2014/main" id="{FA26234D-F3BF-46A2-B55D-D576E6264E9A}"/>
              </a:ext>
            </a:extLst>
          </p:cNvPr>
          <p:cNvSpPr/>
          <p:nvPr/>
        </p:nvSpPr>
        <p:spPr>
          <a:xfrm>
            <a:off x="6457283" y="4685103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38" name="Ellipse 37">
            <a:extLst>
              <a:ext uri="{FF2B5EF4-FFF2-40B4-BE49-F238E27FC236}">
                <a16:creationId xmlns:a16="http://schemas.microsoft.com/office/drawing/2014/main" id="{2F91685C-FFA9-41C2-9B24-9D7B4CB06353}"/>
              </a:ext>
            </a:extLst>
          </p:cNvPr>
          <p:cNvSpPr/>
          <p:nvPr/>
        </p:nvSpPr>
        <p:spPr>
          <a:xfrm>
            <a:off x="7956713" y="5926744"/>
            <a:ext cx="252000" cy="252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3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39" name="Ellipse 38">
            <a:extLst>
              <a:ext uri="{FF2B5EF4-FFF2-40B4-BE49-F238E27FC236}">
                <a16:creationId xmlns:a16="http://schemas.microsoft.com/office/drawing/2014/main" id="{0870A950-BA1E-4CBE-A860-E33AD6AB5214}"/>
              </a:ext>
            </a:extLst>
          </p:cNvPr>
          <p:cNvSpPr/>
          <p:nvPr/>
        </p:nvSpPr>
        <p:spPr>
          <a:xfrm>
            <a:off x="8588044" y="5363984"/>
            <a:ext cx="252000" cy="252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4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6850029"/>
      </p:ext>
    </p:extLst>
  </p:cSld>
  <p:clrMapOvr>
    <a:masterClrMapping/>
  </p:clrMapOvr>
  <p:transition/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</a:rPr>
              <a:t>       Application </a:t>
            </a:r>
            <a:endParaRPr lang="en-US" sz="1400" baseline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19" name="Ellipse 18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kern="0" baseline="0" dirty="0">
                <a:solidFill>
                  <a:srgbClr val="F4F4F4"/>
                </a:solidFill>
              </a:rPr>
              <a:t>Marketing Sets Push Component </a:t>
            </a:r>
          </a:p>
        </p:txBody>
      </p:sp>
      <p:sp>
        <p:nvSpPr>
          <p:cNvPr id="24" name="Ellipse 2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82</a:t>
            </a:r>
          </a:p>
        </p:txBody>
      </p:sp>
      <p:pic>
        <p:nvPicPr>
          <p:cNvPr id="21" name="Image 2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512FB830-024A-4C4D-9546-DFB5E39DCAC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8706" y="2276872"/>
            <a:ext cx="4266667" cy="27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690193"/>
      </p:ext>
    </p:extLst>
  </p:cSld>
  <p:clrMapOvr>
    <a:masterClrMapping/>
  </p:clrMapOvr>
  <p:transition/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</a:rPr>
              <a:t>       Component format and mapping </a:t>
            </a:r>
            <a:endParaRPr lang="en-US" sz="1400" baseline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19" name="Ellipse 18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kern="0" baseline="0" dirty="0">
                <a:solidFill>
                  <a:srgbClr val="F4F4F4"/>
                </a:solidFill>
              </a:rPr>
              <a:t>Marketing Sets Push Component </a:t>
            </a:r>
          </a:p>
        </p:txBody>
      </p:sp>
      <p:sp>
        <p:nvSpPr>
          <p:cNvPr id="24" name="Ellipse 2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82</a:t>
            </a:r>
          </a:p>
        </p:txBody>
      </p:sp>
      <p:pic>
        <p:nvPicPr>
          <p:cNvPr id="21" name="Image 2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05252B7E-3635-4F8B-93FF-46B45DA08FA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3539246"/>
            <a:ext cx="3318764" cy="2155715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5DB0D942-D7EB-4D15-AC64-B581B13E625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438" y="1656430"/>
            <a:ext cx="4695238" cy="3042385"/>
          </a:xfrm>
          <a:prstGeom prst="rect">
            <a:avLst/>
          </a:prstGeom>
        </p:spPr>
      </p:pic>
      <p:sp>
        <p:nvSpPr>
          <p:cNvPr id="25" name="Ellipse 24">
            <a:extLst>
              <a:ext uri="{FF2B5EF4-FFF2-40B4-BE49-F238E27FC236}">
                <a16:creationId xmlns:a16="http://schemas.microsoft.com/office/drawing/2014/main" id="{30C1DD35-5150-43B4-8A78-2A7AFDC20631}"/>
              </a:ext>
            </a:extLst>
          </p:cNvPr>
          <p:cNvSpPr/>
          <p:nvPr/>
        </p:nvSpPr>
        <p:spPr>
          <a:xfrm>
            <a:off x="179512" y="4005064"/>
            <a:ext cx="252000" cy="252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2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26" name="Ellipse 25">
            <a:extLst>
              <a:ext uri="{FF2B5EF4-FFF2-40B4-BE49-F238E27FC236}">
                <a16:creationId xmlns:a16="http://schemas.microsoft.com/office/drawing/2014/main" id="{689C381E-A64A-4EAA-A1B3-511C7E5F180D}"/>
              </a:ext>
            </a:extLst>
          </p:cNvPr>
          <p:cNvSpPr/>
          <p:nvPr/>
        </p:nvSpPr>
        <p:spPr>
          <a:xfrm>
            <a:off x="179512" y="3645024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28" name="Ellipse 27">
            <a:extLst>
              <a:ext uri="{FF2B5EF4-FFF2-40B4-BE49-F238E27FC236}">
                <a16:creationId xmlns:a16="http://schemas.microsoft.com/office/drawing/2014/main" id="{1302933F-2A92-490E-BD70-14D1B3A9B644}"/>
              </a:ext>
            </a:extLst>
          </p:cNvPr>
          <p:cNvSpPr/>
          <p:nvPr/>
        </p:nvSpPr>
        <p:spPr>
          <a:xfrm>
            <a:off x="179512" y="4365104"/>
            <a:ext cx="252000" cy="252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3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B48D901D-EB33-4407-8DE8-6105A371F076}"/>
              </a:ext>
            </a:extLst>
          </p:cNvPr>
          <p:cNvSpPr txBox="1"/>
          <p:nvPr/>
        </p:nvSpPr>
        <p:spPr>
          <a:xfrm>
            <a:off x="5621816" y="1595714"/>
            <a:ext cx="24785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MA" sz="1600" b="1" u="sng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Headline: 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The headline of the component</a:t>
            </a:r>
          </a:p>
          <a:p>
            <a:pPr algn="l"/>
            <a:endParaRPr lang="fr-MA" sz="1600" dirty="0">
              <a:solidFill>
                <a:schemeClr val="tx2">
                  <a:lumMod val="65000"/>
                  <a:lumOff val="35000"/>
                </a:schemeClr>
              </a:solidFill>
              <a:latin typeface="+mn-lt"/>
              <a:ea typeface="+mn-ea"/>
            </a:endParaRPr>
          </a:p>
          <a:p>
            <a:pPr algn="l"/>
            <a:r>
              <a:rPr lang="fr-MA" sz="1600" b="1" dirty="0">
                <a:solidFill>
                  <a:schemeClr val="tx2">
                    <a:lumMod val="65000"/>
                    <a:lumOff val="35000"/>
                  </a:schemeClr>
                </a:solidFill>
              </a:rPr>
              <a:t>Media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</a:rPr>
              <a:t>: The background image of the component. If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it’s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</a:rPr>
              <a:t> not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configured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</a:rPr>
              <a:t>, a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grey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</a:rPr>
              <a:t> background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will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</a:rPr>
              <a:t>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be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</a:rPr>
              <a:t>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displayed</a:t>
            </a:r>
            <a:endParaRPr lang="fr-MA" sz="16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  <a:p>
            <a:pPr algn="l"/>
            <a:endParaRPr lang="fr-MA" sz="16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  <a:p>
            <a:pPr algn="l"/>
            <a:r>
              <a:rPr lang="fr-MA" sz="1600" b="1" dirty="0">
                <a:solidFill>
                  <a:schemeClr val="tx2">
                    <a:lumMod val="65000"/>
                    <a:lumOff val="35000"/>
                  </a:schemeClr>
                </a:solidFill>
              </a:rPr>
              <a:t>Link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</a:rPr>
              <a:t>: Link of the component.</a:t>
            </a:r>
          </a:p>
          <a:p>
            <a:pPr algn="l"/>
            <a:endParaRPr lang="fr-MA" sz="16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0" name="Ellipse 29">
            <a:extLst>
              <a:ext uri="{FF2B5EF4-FFF2-40B4-BE49-F238E27FC236}">
                <a16:creationId xmlns:a16="http://schemas.microsoft.com/office/drawing/2014/main" id="{C43A57F4-3012-411A-948A-DE184B049392}"/>
              </a:ext>
            </a:extLst>
          </p:cNvPr>
          <p:cNvSpPr/>
          <p:nvPr/>
        </p:nvSpPr>
        <p:spPr>
          <a:xfrm>
            <a:off x="5369816" y="2036254"/>
            <a:ext cx="252000" cy="252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2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31" name="Ellipse 30">
            <a:extLst>
              <a:ext uri="{FF2B5EF4-FFF2-40B4-BE49-F238E27FC236}">
                <a16:creationId xmlns:a16="http://schemas.microsoft.com/office/drawing/2014/main" id="{2A85312B-5206-41A8-9411-1731ECEF896C}"/>
              </a:ext>
            </a:extLst>
          </p:cNvPr>
          <p:cNvSpPr/>
          <p:nvPr/>
        </p:nvSpPr>
        <p:spPr>
          <a:xfrm>
            <a:off x="5382104" y="1542212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33" name="Ellipse 32">
            <a:extLst>
              <a:ext uri="{FF2B5EF4-FFF2-40B4-BE49-F238E27FC236}">
                <a16:creationId xmlns:a16="http://schemas.microsoft.com/office/drawing/2014/main" id="{BF630A65-5653-4F45-BEB0-E13B58E1DF0E}"/>
              </a:ext>
            </a:extLst>
          </p:cNvPr>
          <p:cNvSpPr/>
          <p:nvPr/>
        </p:nvSpPr>
        <p:spPr>
          <a:xfrm>
            <a:off x="5369816" y="2685164"/>
            <a:ext cx="252000" cy="252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3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34" name="Ellipse 33">
            <a:extLst>
              <a:ext uri="{FF2B5EF4-FFF2-40B4-BE49-F238E27FC236}">
                <a16:creationId xmlns:a16="http://schemas.microsoft.com/office/drawing/2014/main" id="{C31876E9-19E0-41A1-B026-86B4929D24CB}"/>
              </a:ext>
            </a:extLst>
          </p:cNvPr>
          <p:cNvSpPr/>
          <p:nvPr/>
        </p:nvSpPr>
        <p:spPr>
          <a:xfrm>
            <a:off x="5760104" y="4609694"/>
            <a:ext cx="252000" cy="252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2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35" name="Ellipse 34">
            <a:extLst>
              <a:ext uri="{FF2B5EF4-FFF2-40B4-BE49-F238E27FC236}">
                <a16:creationId xmlns:a16="http://schemas.microsoft.com/office/drawing/2014/main" id="{6C9C6F9B-8324-40F4-A733-6D1FD2D99DD9}"/>
              </a:ext>
            </a:extLst>
          </p:cNvPr>
          <p:cNvSpPr/>
          <p:nvPr/>
        </p:nvSpPr>
        <p:spPr>
          <a:xfrm>
            <a:off x="7187100" y="4074262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36" name="Ellipse 35">
            <a:extLst>
              <a:ext uri="{FF2B5EF4-FFF2-40B4-BE49-F238E27FC236}">
                <a16:creationId xmlns:a16="http://schemas.microsoft.com/office/drawing/2014/main" id="{6B8D393B-A2AE-4C25-AFA2-B4EEC5E245EB}"/>
              </a:ext>
            </a:extLst>
          </p:cNvPr>
          <p:cNvSpPr/>
          <p:nvPr/>
        </p:nvSpPr>
        <p:spPr>
          <a:xfrm>
            <a:off x="7992344" y="4827234"/>
            <a:ext cx="252000" cy="252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3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9512987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ZoneTexte 18"/>
          <p:cNvSpPr txBox="1"/>
          <p:nvPr/>
        </p:nvSpPr>
        <p:spPr>
          <a:xfrm>
            <a:off x="1979712" y="1849016"/>
            <a:ext cx="417646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/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Once the page to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modify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is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found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:</a:t>
            </a:r>
          </a:p>
          <a:p>
            <a:pPr marL="342900" indent="-342900" algn="l">
              <a:buFontTx/>
              <a:buChar char="-"/>
            </a:pP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Double click on the page to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edit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the content of the page</a:t>
            </a:r>
          </a:p>
          <a:p>
            <a:pPr marL="342900" indent="-342900" algn="l">
              <a:buFontTx/>
              <a:buChar char="-"/>
            </a:pP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Click on the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pencil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icon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to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edit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the page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properties</a:t>
            </a:r>
            <a:endParaRPr lang="fr-FR" sz="1100" baseline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90467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804248" y="1849017"/>
            <a:ext cx="792088" cy="1032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Rectangle 27"/>
          <p:cNvSpPr/>
          <p:nvPr/>
        </p:nvSpPr>
        <p:spPr bwMode="auto">
          <a:xfrm>
            <a:off x="7020272" y="1849016"/>
            <a:ext cx="144016" cy="216024"/>
          </a:xfrm>
          <a:prstGeom prst="rect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20" name="ZoneTexte 19"/>
          <p:cNvSpPr txBox="1"/>
          <p:nvPr/>
        </p:nvSpPr>
        <p:spPr>
          <a:xfrm>
            <a:off x="2915816" y="2439938"/>
            <a:ext cx="338437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/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The main area displays the page content slots and</a:t>
            </a:r>
          </a:p>
          <a:p>
            <a:pPr marL="342900" indent="-342900" algn="l"/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components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contained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in the slot.</a:t>
            </a:r>
          </a:p>
        </p:txBody>
      </p:sp>
      <p:cxnSp>
        <p:nvCxnSpPr>
          <p:cNvPr id="32" name="Connecteur en arc 31"/>
          <p:cNvCxnSpPr>
            <a:stCxn id="28" idx="3"/>
          </p:cNvCxnSpPr>
          <p:nvPr/>
        </p:nvCxnSpPr>
        <p:spPr bwMode="auto">
          <a:xfrm>
            <a:off x="7164288" y="1957028"/>
            <a:ext cx="864096" cy="1332148"/>
          </a:xfrm>
          <a:prstGeom prst="curvedConnector2">
            <a:avLst/>
          </a:prstGeom>
          <a:solidFill>
            <a:schemeClr val="accent1"/>
          </a:solidFill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55" name="ZoneTexte 54"/>
          <p:cNvSpPr txBox="1"/>
          <p:nvPr/>
        </p:nvSpPr>
        <p:spPr>
          <a:xfrm>
            <a:off x="2123728" y="6285220"/>
            <a:ext cx="702027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/>
            <a:r>
              <a:rPr lang="en-US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Select an existing content component you wish to change.</a:t>
            </a:r>
            <a:endParaRPr lang="fr-FR" sz="1100" baseline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 algn="l">
              <a:buFontTx/>
              <a:buChar char="-"/>
            </a:pP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Double click on the component to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edit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the content of the component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at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the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bottom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of the main area</a:t>
            </a:r>
          </a:p>
          <a:p>
            <a:pPr marL="342900" indent="-342900" algn="l">
              <a:buFontTx/>
              <a:buChar char="-"/>
            </a:pP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Click on the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pencil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icon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to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edit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once component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properties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(right) and component content (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bottom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)</a:t>
            </a:r>
          </a:p>
        </p:txBody>
      </p:sp>
      <p:sp>
        <p:nvSpPr>
          <p:cNvPr id="36" name="Rectangle 7"/>
          <p:cNvSpPr>
            <a:spLocks noChangeArrowheads="1"/>
          </p:cNvSpPr>
          <p:nvPr/>
        </p:nvSpPr>
        <p:spPr bwMode="auto">
          <a:xfrm>
            <a:off x="1619672" y="90000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  <a:ea typeface="+mn-ea"/>
              </a:rPr>
              <a:t>Content Management Process</a:t>
            </a:r>
          </a:p>
        </p:txBody>
      </p:sp>
      <p:sp>
        <p:nvSpPr>
          <p:cNvPr id="38" name="Rectangle 2"/>
          <p:cNvSpPr>
            <a:spLocks noGrp="1" noChangeArrowheads="1"/>
          </p:cNvSpPr>
          <p:nvPr>
            <p:ph type="title"/>
          </p:nvPr>
        </p:nvSpPr>
        <p:spPr>
          <a:xfrm>
            <a:off x="1259632" y="341784"/>
            <a:ext cx="7344816" cy="566936"/>
          </a:xfrm>
        </p:spPr>
        <p:txBody>
          <a:bodyPr/>
          <a:lstStyle/>
          <a:p>
            <a:pPr lvl="1"/>
            <a:r>
              <a:rPr lang="en-US" sz="3200" dirty="0">
                <a:solidFill>
                  <a:srgbClr val="FFFFFF"/>
                </a:solidFill>
              </a:rPr>
              <a:t> Introduction</a:t>
            </a:r>
          </a:p>
        </p:txBody>
      </p:sp>
      <p:pic>
        <p:nvPicPr>
          <p:cNvPr id="50" name="Image 49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35" name="Rectangle 34"/>
          <p:cNvSpPr>
            <a:spLocks noChangeArrowheads="1"/>
          </p:cNvSpPr>
          <p:nvPr/>
        </p:nvSpPr>
        <p:spPr bwMode="auto">
          <a:xfrm>
            <a:off x="1864271" y="1453374"/>
            <a:ext cx="6505104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  <a:ea typeface="+mn-ea"/>
              </a:rPr>
              <a:t>   </a:t>
            </a:r>
            <a:r>
              <a:rPr lang="en-US" sz="1400" baseline="0" dirty="0">
                <a:solidFill>
                  <a:srgbClr val="FFFFFF"/>
                </a:solidFill>
              </a:rPr>
              <a:t>Edit the page and the section to modify : using WCMS page view</a:t>
            </a:r>
          </a:p>
        </p:txBody>
      </p:sp>
      <p:sp>
        <p:nvSpPr>
          <p:cNvPr id="37" name="Ellipse 36"/>
          <p:cNvSpPr/>
          <p:nvPr/>
        </p:nvSpPr>
        <p:spPr>
          <a:xfrm>
            <a:off x="1548000" y="1412776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5</a:t>
            </a:r>
          </a:p>
        </p:txBody>
      </p:sp>
      <p:pic>
        <p:nvPicPr>
          <p:cNvPr id="41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9552" y="2920018"/>
            <a:ext cx="7848872" cy="3389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" name="Rectangle 42"/>
          <p:cNvSpPr/>
          <p:nvPr/>
        </p:nvSpPr>
        <p:spPr bwMode="auto">
          <a:xfrm>
            <a:off x="1835696" y="2996952"/>
            <a:ext cx="4824536" cy="3240360"/>
          </a:xfrm>
          <a:prstGeom prst="rect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52" name="Rectangle 51"/>
          <p:cNvSpPr/>
          <p:nvPr/>
        </p:nvSpPr>
        <p:spPr bwMode="auto">
          <a:xfrm>
            <a:off x="6804248" y="2996952"/>
            <a:ext cx="1584176" cy="3240360"/>
          </a:xfrm>
          <a:prstGeom prst="rect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53" name="ZoneTexte 52"/>
          <p:cNvSpPr txBox="1"/>
          <p:nvPr/>
        </p:nvSpPr>
        <p:spPr>
          <a:xfrm>
            <a:off x="6444208" y="3068960"/>
            <a:ext cx="19442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b="1" baseline="0" dirty="0">
                <a:solidFill>
                  <a:srgbClr val="C00000"/>
                </a:solidFill>
              </a:rPr>
              <a:t>Page </a:t>
            </a:r>
            <a:r>
              <a:rPr lang="fr-FR" sz="1000" b="1" baseline="0" dirty="0" err="1">
                <a:solidFill>
                  <a:srgbClr val="C00000"/>
                </a:solidFill>
              </a:rPr>
              <a:t>properties</a:t>
            </a:r>
            <a:endParaRPr lang="fr-FR" sz="1000" b="1" baseline="0" dirty="0">
              <a:solidFill>
                <a:srgbClr val="C00000"/>
              </a:solidFill>
            </a:endParaRPr>
          </a:p>
        </p:txBody>
      </p:sp>
      <p:sp>
        <p:nvSpPr>
          <p:cNvPr id="54" name="Rectangle 53"/>
          <p:cNvSpPr/>
          <p:nvPr/>
        </p:nvSpPr>
        <p:spPr bwMode="auto">
          <a:xfrm>
            <a:off x="1763688" y="3284984"/>
            <a:ext cx="4824536" cy="144016"/>
          </a:xfrm>
          <a:prstGeom prst="rect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3600" rIns="91440" bIns="360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900" b="1" i="0" strike="noStrike" cap="none" normalizeH="0" baseline="0">
                <a:ln>
                  <a:noFill/>
                </a:ln>
                <a:solidFill>
                  <a:srgbClr val="C00000"/>
                </a:solidFill>
                <a:effectLst/>
                <a:latin typeface="Arial" charset="0"/>
                <a:ea typeface="ＭＳ Ｐゴシック" pitchFamily="34" charset="-128"/>
              </a:rPr>
              <a:t>Slot</a:t>
            </a:r>
          </a:p>
        </p:txBody>
      </p:sp>
      <p:sp>
        <p:nvSpPr>
          <p:cNvPr id="56" name="Rectangle 55"/>
          <p:cNvSpPr/>
          <p:nvPr/>
        </p:nvSpPr>
        <p:spPr bwMode="auto">
          <a:xfrm>
            <a:off x="1835696" y="3986014"/>
            <a:ext cx="4680520" cy="163066"/>
          </a:xfrm>
          <a:prstGeom prst="rect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3600" rIns="91440" bIns="360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900" b="1" i="0" strike="noStrike" cap="none" normalizeH="0" baseline="0">
                <a:ln>
                  <a:noFill/>
                </a:ln>
                <a:solidFill>
                  <a:srgbClr val="C00000"/>
                </a:solidFill>
                <a:effectLst/>
                <a:latin typeface="Arial" charset="0"/>
                <a:ea typeface="ＭＳ Ｐゴシック" pitchFamily="34" charset="-128"/>
              </a:rPr>
              <a:t>Slot</a:t>
            </a:r>
          </a:p>
        </p:txBody>
      </p:sp>
      <p:sp>
        <p:nvSpPr>
          <p:cNvPr id="57" name="Rectangle 56"/>
          <p:cNvSpPr/>
          <p:nvPr/>
        </p:nvSpPr>
        <p:spPr bwMode="auto">
          <a:xfrm>
            <a:off x="1835696" y="4221088"/>
            <a:ext cx="2880320" cy="91058"/>
          </a:xfrm>
          <a:prstGeom prst="rect">
            <a:avLst/>
          </a:prstGeom>
          <a:noFill/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3600" rIns="91440" bIns="360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900" b="1" i="0" strike="noStrike" cap="none" normalizeH="0" baseline="0" dirty="0">
                <a:ln>
                  <a:noFill/>
                </a:ln>
                <a:solidFill>
                  <a:srgbClr val="92D050"/>
                </a:solidFill>
                <a:effectLst/>
                <a:latin typeface="Arial" charset="0"/>
                <a:ea typeface="ＭＳ Ｐゴシック" pitchFamily="34" charset="-128"/>
              </a:rPr>
              <a:t>Component</a:t>
            </a:r>
          </a:p>
        </p:txBody>
      </p:sp>
      <p:sp>
        <p:nvSpPr>
          <p:cNvPr id="58" name="Rectangle 57"/>
          <p:cNvSpPr/>
          <p:nvPr/>
        </p:nvSpPr>
        <p:spPr bwMode="auto">
          <a:xfrm>
            <a:off x="1835696" y="4365104"/>
            <a:ext cx="2880320" cy="163066"/>
          </a:xfrm>
          <a:prstGeom prst="rect">
            <a:avLst/>
          </a:prstGeom>
          <a:noFill/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3600" rIns="91440" bIns="360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900" b="1" i="0" strike="noStrike" cap="none" normalizeH="0" baseline="0">
                <a:ln>
                  <a:noFill/>
                </a:ln>
                <a:solidFill>
                  <a:srgbClr val="92D050"/>
                </a:solidFill>
                <a:effectLst/>
                <a:latin typeface="Arial" charset="0"/>
                <a:ea typeface="ＭＳ Ｐゴシック" pitchFamily="34" charset="-128"/>
              </a:rPr>
              <a:t>Component</a:t>
            </a:r>
          </a:p>
        </p:txBody>
      </p:sp>
      <p:sp>
        <p:nvSpPr>
          <p:cNvPr id="59" name="Rectangle 58"/>
          <p:cNvSpPr/>
          <p:nvPr/>
        </p:nvSpPr>
        <p:spPr bwMode="auto">
          <a:xfrm>
            <a:off x="1835696" y="4509120"/>
            <a:ext cx="2880320" cy="163066"/>
          </a:xfrm>
          <a:prstGeom prst="rect">
            <a:avLst/>
          </a:prstGeom>
          <a:noFill/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3600" rIns="91440" bIns="360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900" b="1" i="0" strike="noStrike" cap="none" normalizeH="0" baseline="0" dirty="0">
                <a:ln>
                  <a:noFill/>
                </a:ln>
                <a:solidFill>
                  <a:srgbClr val="92D050"/>
                </a:solidFill>
                <a:effectLst/>
                <a:latin typeface="Arial" charset="0"/>
                <a:ea typeface="ＭＳ Ｐゴシック" pitchFamily="34" charset="-128"/>
              </a:rPr>
              <a:t>Component</a:t>
            </a:r>
          </a:p>
        </p:txBody>
      </p:sp>
      <p:sp>
        <p:nvSpPr>
          <p:cNvPr id="60" name="Rectangle 59"/>
          <p:cNvSpPr/>
          <p:nvPr/>
        </p:nvSpPr>
        <p:spPr bwMode="auto">
          <a:xfrm>
            <a:off x="1835696" y="4653136"/>
            <a:ext cx="2880320" cy="163066"/>
          </a:xfrm>
          <a:prstGeom prst="rect">
            <a:avLst/>
          </a:prstGeom>
          <a:noFill/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3600" rIns="91440" bIns="360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900" b="1" i="0" strike="noStrike" cap="none" normalizeH="0" baseline="0" dirty="0">
                <a:ln>
                  <a:noFill/>
                </a:ln>
                <a:solidFill>
                  <a:srgbClr val="92D050"/>
                </a:solidFill>
                <a:effectLst/>
                <a:latin typeface="Arial" charset="0"/>
                <a:ea typeface="ＭＳ Ｐゴシック" pitchFamily="34" charset="-128"/>
              </a:rPr>
              <a:t>Component</a:t>
            </a:r>
          </a:p>
        </p:txBody>
      </p:sp>
      <p:sp>
        <p:nvSpPr>
          <p:cNvPr id="61" name="Rectangle 60"/>
          <p:cNvSpPr/>
          <p:nvPr/>
        </p:nvSpPr>
        <p:spPr bwMode="auto">
          <a:xfrm>
            <a:off x="1835696" y="4869160"/>
            <a:ext cx="4752528" cy="144016"/>
          </a:xfrm>
          <a:prstGeom prst="rect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3600" rIns="91440" bIns="360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900" b="1" i="0" strike="noStrike" cap="none" normalizeH="0" baseline="0">
                <a:ln>
                  <a:noFill/>
                </a:ln>
                <a:solidFill>
                  <a:srgbClr val="C00000"/>
                </a:solidFill>
                <a:effectLst/>
                <a:latin typeface="Arial" charset="0"/>
                <a:ea typeface="ＭＳ Ｐゴシック" pitchFamily="34" charset="-128"/>
              </a:rPr>
              <a:t>Slot</a:t>
            </a:r>
          </a:p>
        </p:txBody>
      </p:sp>
      <p:sp>
        <p:nvSpPr>
          <p:cNvPr id="62" name="Rectangle 61"/>
          <p:cNvSpPr/>
          <p:nvPr/>
        </p:nvSpPr>
        <p:spPr bwMode="auto">
          <a:xfrm>
            <a:off x="1835696" y="5013176"/>
            <a:ext cx="2880320" cy="163066"/>
          </a:xfrm>
          <a:prstGeom prst="rect">
            <a:avLst/>
          </a:prstGeom>
          <a:noFill/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3600" rIns="91440" bIns="360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900" b="1" i="0" strike="noStrike" cap="none" normalizeH="0" baseline="0">
                <a:ln>
                  <a:noFill/>
                </a:ln>
                <a:solidFill>
                  <a:srgbClr val="92D050"/>
                </a:solidFill>
                <a:effectLst/>
                <a:latin typeface="Arial" charset="0"/>
                <a:ea typeface="ＭＳ Ｐゴシック" pitchFamily="34" charset="-128"/>
              </a:rPr>
              <a:t>Component</a:t>
            </a:r>
          </a:p>
        </p:txBody>
      </p:sp>
      <p:sp>
        <p:nvSpPr>
          <p:cNvPr id="63" name="Rectangle 62"/>
          <p:cNvSpPr/>
          <p:nvPr/>
        </p:nvSpPr>
        <p:spPr bwMode="auto">
          <a:xfrm>
            <a:off x="1835696" y="5373216"/>
            <a:ext cx="4752528" cy="144016"/>
          </a:xfrm>
          <a:prstGeom prst="rect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3600" rIns="91440" bIns="360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900" b="1" i="0" strike="noStrike" cap="none" normalizeH="0" baseline="0">
                <a:ln>
                  <a:noFill/>
                </a:ln>
                <a:solidFill>
                  <a:srgbClr val="C00000"/>
                </a:solidFill>
                <a:effectLst/>
                <a:latin typeface="Arial" charset="0"/>
                <a:ea typeface="ＭＳ Ｐゴシック" pitchFamily="34" charset="-128"/>
              </a:rPr>
              <a:t>Slot</a:t>
            </a:r>
          </a:p>
        </p:txBody>
      </p:sp>
      <p:sp>
        <p:nvSpPr>
          <p:cNvPr id="64" name="Rectangle 63"/>
          <p:cNvSpPr/>
          <p:nvPr/>
        </p:nvSpPr>
        <p:spPr bwMode="auto">
          <a:xfrm>
            <a:off x="1835696" y="5229200"/>
            <a:ext cx="2880320" cy="163066"/>
          </a:xfrm>
          <a:prstGeom prst="rect">
            <a:avLst/>
          </a:prstGeom>
          <a:noFill/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3600" rIns="91440" bIns="360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900" b="1" i="0" strike="noStrike" cap="none" normalizeH="0" baseline="0">
                <a:ln>
                  <a:noFill/>
                </a:ln>
                <a:solidFill>
                  <a:srgbClr val="92D050"/>
                </a:solidFill>
                <a:effectLst/>
                <a:latin typeface="Arial" charset="0"/>
                <a:ea typeface="ＭＳ Ｐゴシック" pitchFamily="34" charset="-128"/>
              </a:rPr>
              <a:t>Component</a:t>
            </a:r>
          </a:p>
        </p:txBody>
      </p:sp>
      <p:sp>
        <p:nvSpPr>
          <p:cNvPr id="65" name="Rectangle 64"/>
          <p:cNvSpPr/>
          <p:nvPr/>
        </p:nvSpPr>
        <p:spPr bwMode="auto">
          <a:xfrm>
            <a:off x="1835696" y="5589240"/>
            <a:ext cx="4752528" cy="72008"/>
          </a:xfrm>
          <a:prstGeom prst="rect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3600" rIns="91440" bIns="360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900" b="1" i="0" strike="noStrike" cap="none" normalizeH="0" baseline="0">
                <a:ln>
                  <a:noFill/>
                </a:ln>
                <a:solidFill>
                  <a:srgbClr val="C00000"/>
                </a:solidFill>
                <a:effectLst/>
                <a:latin typeface="Arial" charset="0"/>
                <a:ea typeface="ＭＳ Ｐゴシック" pitchFamily="34" charset="-128"/>
              </a:rPr>
              <a:t>Slot</a:t>
            </a:r>
          </a:p>
        </p:txBody>
      </p:sp>
      <p:sp>
        <p:nvSpPr>
          <p:cNvPr id="66" name="Rectangle 65"/>
          <p:cNvSpPr/>
          <p:nvPr/>
        </p:nvSpPr>
        <p:spPr bwMode="auto">
          <a:xfrm>
            <a:off x="1835696" y="5661248"/>
            <a:ext cx="2664296" cy="144016"/>
          </a:xfrm>
          <a:prstGeom prst="rect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3600" rIns="91440" bIns="360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900" b="1" i="0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Arial" charset="0"/>
                <a:ea typeface="ＭＳ Ｐゴシック" pitchFamily="34" charset="-128"/>
              </a:rPr>
              <a:t>Slot</a:t>
            </a:r>
          </a:p>
        </p:txBody>
      </p:sp>
      <p:sp>
        <p:nvSpPr>
          <p:cNvPr id="67" name="Rectangle 66"/>
          <p:cNvSpPr/>
          <p:nvPr/>
        </p:nvSpPr>
        <p:spPr bwMode="auto">
          <a:xfrm>
            <a:off x="4499992" y="5661248"/>
            <a:ext cx="2088232" cy="144016"/>
          </a:xfrm>
          <a:prstGeom prst="rect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3600" rIns="91440" bIns="360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900" b="1" i="0" strike="noStrike" cap="none" normalizeH="0" baseline="0">
                <a:ln>
                  <a:noFill/>
                </a:ln>
                <a:solidFill>
                  <a:srgbClr val="C00000"/>
                </a:solidFill>
                <a:effectLst/>
                <a:latin typeface="Arial" charset="0"/>
                <a:ea typeface="ＭＳ Ｐゴシック" pitchFamily="34" charset="-128"/>
              </a:rPr>
              <a:t>Slot</a:t>
            </a:r>
          </a:p>
        </p:txBody>
      </p:sp>
      <p:sp>
        <p:nvSpPr>
          <p:cNvPr id="68" name="Rectangle 67"/>
          <p:cNvSpPr/>
          <p:nvPr/>
        </p:nvSpPr>
        <p:spPr bwMode="auto">
          <a:xfrm>
            <a:off x="1835696" y="3789040"/>
            <a:ext cx="792088" cy="216024"/>
          </a:xfrm>
          <a:prstGeom prst="rect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3600" rIns="91440" bIns="360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900" b="1" i="0" strike="noStrike" cap="none" normalizeH="0" baseline="0">
                <a:ln>
                  <a:noFill/>
                </a:ln>
                <a:solidFill>
                  <a:srgbClr val="C00000"/>
                </a:solidFill>
                <a:effectLst/>
                <a:latin typeface="Arial" charset="0"/>
                <a:ea typeface="ＭＳ Ｐゴシック" pitchFamily="34" charset="-128"/>
              </a:rPr>
              <a:t>Slot</a:t>
            </a:r>
          </a:p>
        </p:txBody>
      </p:sp>
      <p:sp>
        <p:nvSpPr>
          <p:cNvPr id="69" name="Rectangle 68"/>
          <p:cNvSpPr/>
          <p:nvPr/>
        </p:nvSpPr>
        <p:spPr bwMode="auto">
          <a:xfrm>
            <a:off x="2627784" y="3789040"/>
            <a:ext cx="792088" cy="216024"/>
          </a:xfrm>
          <a:prstGeom prst="rect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3600" rIns="91440" bIns="360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900" b="1" i="0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Arial" charset="0"/>
                <a:ea typeface="ＭＳ Ｐゴシック" pitchFamily="34" charset="-128"/>
              </a:rPr>
              <a:t>Slot</a:t>
            </a:r>
          </a:p>
        </p:txBody>
      </p:sp>
      <p:sp>
        <p:nvSpPr>
          <p:cNvPr id="70" name="Rectangle 69"/>
          <p:cNvSpPr/>
          <p:nvPr/>
        </p:nvSpPr>
        <p:spPr bwMode="auto">
          <a:xfrm>
            <a:off x="4211960" y="3789040"/>
            <a:ext cx="1152128" cy="216024"/>
          </a:xfrm>
          <a:prstGeom prst="rect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3600" rIns="91440" bIns="360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900" b="1" i="0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Arial" charset="0"/>
                <a:ea typeface="ＭＳ Ｐゴシック" pitchFamily="34" charset="-128"/>
              </a:rPr>
              <a:t>Slot</a:t>
            </a:r>
          </a:p>
        </p:txBody>
      </p:sp>
      <p:sp>
        <p:nvSpPr>
          <p:cNvPr id="33" name="ZoneTexte 32"/>
          <p:cNvSpPr txBox="1"/>
          <p:nvPr/>
        </p:nvSpPr>
        <p:spPr>
          <a:xfrm>
            <a:off x="475927" y="6245696"/>
            <a:ext cx="1151342" cy="420628"/>
          </a:xfrm>
          <a:prstGeom prst="rect">
            <a:avLst/>
          </a:prstGeom>
          <a:solidFill>
            <a:srgbClr val="0070C0"/>
          </a:solidFill>
        </p:spPr>
        <p:txBody>
          <a:bodyPr wrap="none" rtlCol="0">
            <a:spAutoFit/>
          </a:bodyPr>
          <a:lstStyle/>
          <a:p>
            <a:endParaRPr lang="fr-FR" sz="800" b="1" dirty="0">
              <a:solidFill>
                <a:srgbClr val="FFFFFF"/>
              </a:solidFill>
            </a:endParaRPr>
          </a:p>
          <a:p>
            <a:r>
              <a:rPr lang="fr-FR" b="1" dirty="0">
                <a:solidFill>
                  <a:srgbClr val="FFFFFF"/>
                </a:solidFill>
              </a:rPr>
              <a:t>BRA-9182</a:t>
            </a:r>
            <a:endParaRPr lang="en-US" b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522514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</a:rPr>
              <a:t>       Application </a:t>
            </a:r>
            <a:endParaRPr lang="en-US" sz="1400" baseline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19" name="Ellipse 18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kern="0" baseline="0" dirty="0">
                <a:solidFill>
                  <a:srgbClr val="F4F4F4"/>
                </a:solidFill>
              </a:rPr>
              <a:t>Suitable Banner Component </a:t>
            </a:r>
          </a:p>
        </p:txBody>
      </p:sp>
      <p:sp>
        <p:nvSpPr>
          <p:cNvPr id="24" name="Ellipse 2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83</a:t>
            </a:r>
          </a:p>
        </p:txBody>
      </p:sp>
      <p:pic>
        <p:nvPicPr>
          <p:cNvPr id="21" name="Image 2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D7B5AD5C-6BCA-4267-94C5-9A45533B9D3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459497"/>
            <a:ext cx="8244408" cy="5287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694430"/>
      </p:ext>
    </p:extLst>
  </p:cSld>
  <p:clrMapOvr>
    <a:masterClrMapping/>
  </p:clrMapOvr>
  <p:transition/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</a:rPr>
              <a:t>       Component format and mapping </a:t>
            </a:r>
            <a:endParaRPr lang="en-US" sz="1400" baseline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19" name="Ellipse 18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kern="0" baseline="0" dirty="0">
                <a:solidFill>
                  <a:srgbClr val="F4F4F4"/>
                </a:solidFill>
              </a:rPr>
              <a:t> Suitable Banner Component </a:t>
            </a:r>
          </a:p>
        </p:txBody>
      </p:sp>
      <p:sp>
        <p:nvSpPr>
          <p:cNvPr id="24" name="Ellipse 2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83</a:t>
            </a:r>
          </a:p>
        </p:txBody>
      </p:sp>
      <p:pic>
        <p:nvPicPr>
          <p:cNvPr id="21" name="Image 2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0" name="Ellipse 9">
            <a:extLst>
              <a:ext uri="{FF2B5EF4-FFF2-40B4-BE49-F238E27FC236}">
                <a16:creationId xmlns:a16="http://schemas.microsoft.com/office/drawing/2014/main" id="{590B0F35-B64D-4048-9346-6C7B67AD6E33}"/>
              </a:ext>
            </a:extLst>
          </p:cNvPr>
          <p:cNvSpPr/>
          <p:nvPr/>
        </p:nvSpPr>
        <p:spPr>
          <a:xfrm>
            <a:off x="106357" y="3813872"/>
            <a:ext cx="252000" cy="252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2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CB026806-20AC-4FFE-B703-D8D24C37072D}"/>
              </a:ext>
            </a:extLst>
          </p:cNvPr>
          <p:cNvSpPr/>
          <p:nvPr/>
        </p:nvSpPr>
        <p:spPr>
          <a:xfrm>
            <a:off x="106357" y="2852936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90BDC3A3-F3A0-47D2-ADF4-6CF1E3966B3E}"/>
              </a:ext>
            </a:extLst>
          </p:cNvPr>
          <p:cNvSpPr/>
          <p:nvPr/>
        </p:nvSpPr>
        <p:spPr>
          <a:xfrm>
            <a:off x="92295" y="4725144"/>
            <a:ext cx="252000" cy="252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3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60D3E2F8-98D9-4CCF-B526-80A67C39CD7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3952" y="3424127"/>
            <a:ext cx="4617412" cy="3133093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1A4551A2-5706-405C-84A2-C3762CEBC6D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752" y="1372177"/>
            <a:ext cx="3625339" cy="5387391"/>
          </a:xfrm>
          <a:prstGeom prst="rect">
            <a:avLst/>
          </a:prstGeom>
        </p:spPr>
      </p:pic>
      <p:sp>
        <p:nvSpPr>
          <p:cNvPr id="25" name="ZoneTexte 24">
            <a:extLst>
              <a:ext uri="{FF2B5EF4-FFF2-40B4-BE49-F238E27FC236}">
                <a16:creationId xmlns:a16="http://schemas.microsoft.com/office/drawing/2014/main" id="{5EECF941-F4E7-4429-B721-6CBB0F822232}"/>
              </a:ext>
            </a:extLst>
          </p:cNvPr>
          <p:cNvSpPr txBox="1"/>
          <p:nvPr/>
        </p:nvSpPr>
        <p:spPr>
          <a:xfrm>
            <a:off x="4588838" y="1405666"/>
            <a:ext cx="3270688" cy="21441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MA" sz="1600" b="1" u="sng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Headline: 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The headline of the component</a:t>
            </a:r>
          </a:p>
          <a:p>
            <a:pPr algn="l"/>
            <a:endParaRPr lang="fr-MA" sz="1600" dirty="0">
              <a:solidFill>
                <a:schemeClr val="tx2">
                  <a:lumMod val="65000"/>
                  <a:lumOff val="35000"/>
                </a:schemeClr>
              </a:solidFill>
              <a:latin typeface="+mn-lt"/>
              <a:ea typeface="+mn-ea"/>
            </a:endParaRPr>
          </a:p>
          <a:p>
            <a:pPr algn="l"/>
            <a:r>
              <a:rPr lang="fr-MA" sz="1600" b="1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Subline</a:t>
            </a:r>
            <a:r>
              <a:rPr lang="fr-MA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:</a:t>
            </a:r>
            <a:r>
              <a:rPr lang="fr-MA" sz="1600" b="1" baseline="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 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The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subline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 of the component.</a:t>
            </a:r>
          </a:p>
          <a:p>
            <a:pPr algn="l"/>
            <a:endParaRPr lang="fr-MA" sz="1600" dirty="0">
              <a:solidFill>
                <a:schemeClr val="tx2">
                  <a:lumMod val="65000"/>
                  <a:lumOff val="35000"/>
                </a:schemeClr>
              </a:solidFill>
              <a:latin typeface="+mn-lt"/>
              <a:ea typeface="+mn-ea"/>
            </a:endParaRPr>
          </a:p>
          <a:p>
            <a:pPr algn="l"/>
            <a:r>
              <a:rPr lang="fr-MA" sz="1600" b="1" dirty="0">
                <a:solidFill>
                  <a:schemeClr val="tx2">
                    <a:lumMod val="65000"/>
                    <a:lumOff val="35000"/>
                  </a:schemeClr>
                </a:solidFill>
              </a:rPr>
              <a:t>Media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</a:rPr>
              <a:t>: The media in the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left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</a:rPr>
              <a:t>,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should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</a:rPr>
              <a:t>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be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</a:rPr>
              <a:t> a portrait image.</a:t>
            </a:r>
          </a:p>
          <a:p>
            <a:pPr algn="l"/>
            <a:endParaRPr lang="fr-MA" sz="16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  <a:p>
            <a:pPr algn="l"/>
            <a:r>
              <a:rPr lang="fr-MA" sz="1600" b="1" dirty="0">
                <a:solidFill>
                  <a:schemeClr val="tx2">
                    <a:lumMod val="65000"/>
                    <a:lumOff val="35000"/>
                  </a:schemeClr>
                </a:solidFill>
              </a:rPr>
              <a:t>Large image/</a:t>
            </a:r>
            <a:r>
              <a:rPr lang="fr-MA" sz="1600" b="1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video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</a:rPr>
              <a:t>: It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could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</a:rPr>
              <a:t>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be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</a:rPr>
              <a:t> a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landscape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</a:rPr>
              <a:t> image or an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uploaded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</a:rPr>
              <a:t>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video</a:t>
            </a:r>
            <a:endParaRPr lang="fr-MA" sz="16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  <a:p>
            <a:pPr algn="l"/>
            <a:endParaRPr lang="fr-MA" sz="16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  <a:p>
            <a:pPr algn="l"/>
            <a:r>
              <a:rPr lang="fr-MA" sz="1600" b="1" dirty="0">
                <a:solidFill>
                  <a:schemeClr val="tx2">
                    <a:lumMod val="65000"/>
                    <a:lumOff val="35000"/>
                  </a:schemeClr>
                </a:solidFill>
              </a:rPr>
              <a:t>Picto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</a:rPr>
              <a:t>: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Three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</a:rPr>
              <a:t> or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less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</a:rPr>
              <a:t>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icons</a:t>
            </a:r>
            <a:endParaRPr lang="fr-FR" sz="16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  <a:p>
            <a:pPr algn="l"/>
            <a:endParaRPr lang="fr-FR" sz="1600" dirty="0">
              <a:solidFill>
                <a:schemeClr val="tx2">
                  <a:lumMod val="65000"/>
                  <a:lumOff val="3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6" name="Ellipse 25">
            <a:extLst>
              <a:ext uri="{FF2B5EF4-FFF2-40B4-BE49-F238E27FC236}">
                <a16:creationId xmlns:a16="http://schemas.microsoft.com/office/drawing/2014/main" id="{A9A1A51D-B771-4F56-8EDC-188275512056}"/>
              </a:ext>
            </a:extLst>
          </p:cNvPr>
          <p:cNvSpPr/>
          <p:nvPr/>
        </p:nvSpPr>
        <p:spPr>
          <a:xfrm>
            <a:off x="83756" y="5051733"/>
            <a:ext cx="252000" cy="252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4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28" name="Ellipse 27">
            <a:extLst>
              <a:ext uri="{FF2B5EF4-FFF2-40B4-BE49-F238E27FC236}">
                <a16:creationId xmlns:a16="http://schemas.microsoft.com/office/drawing/2014/main" id="{2195036C-87D4-4FA7-B4DC-03884B3EAE35}"/>
              </a:ext>
            </a:extLst>
          </p:cNvPr>
          <p:cNvSpPr/>
          <p:nvPr/>
        </p:nvSpPr>
        <p:spPr>
          <a:xfrm>
            <a:off x="83756" y="5378322"/>
            <a:ext cx="252000" cy="252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5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30" name="Ellipse 29">
            <a:extLst>
              <a:ext uri="{FF2B5EF4-FFF2-40B4-BE49-F238E27FC236}">
                <a16:creationId xmlns:a16="http://schemas.microsoft.com/office/drawing/2014/main" id="{AACF5AB9-FD53-4972-BDCD-0D2BAE3CEA41}"/>
              </a:ext>
            </a:extLst>
          </p:cNvPr>
          <p:cNvSpPr/>
          <p:nvPr/>
        </p:nvSpPr>
        <p:spPr>
          <a:xfrm>
            <a:off x="4361780" y="1730983"/>
            <a:ext cx="252000" cy="252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2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31" name="Ellipse 30">
            <a:extLst>
              <a:ext uri="{FF2B5EF4-FFF2-40B4-BE49-F238E27FC236}">
                <a16:creationId xmlns:a16="http://schemas.microsoft.com/office/drawing/2014/main" id="{3B20C399-F0AE-45D9-BB16-BA30F5893516}"/>
              </a:ext>
            </a:extLst>
          </p:cNvPr>
          <p:cNvSpPr/>
          <p:nvPr/>
        </p:nvSpPr>
        <p:spPr>
          <a:xfrm>
            <a:off x="4351823" y="1372177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33" name="Ellipse 32">
            <a:extLst>
              <a:ext uri="{FF2B5EF4-FFF2-40B4-BE49-F238E27FC236}">
                <a16:creationId xmlns:a16="http://schemas.microsoft.com/office/drawing/2014/main" id="{18CCE992-74CE-407E-BE90-77E5FA07C1F0}"/>
              </a:ext>
            </a:extLst>
          </p:cNvPr>
          <p:cNvSpPr/>
          <p:nvPr/>
        </p:nvSpPr>
        <p:spPr>
          <a:xfrm>
            <a:off x="4361780" y="2088479"/>
            <a:ext cx="252000" cy="252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3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34" name="Ellipse 33">
            <a:extLst>
              <a:ext uri="{FF2B5EF4-FFF2-40B4-BE49-F238E27FC236}">
                <a16:creationId xmlns:a16="http://schemas.microsoft.com/office/drawing/2014/main" id="{E2B2ADD0-31F9-4C4D-9B65-E4ADE54FD965}"/>
              </a:ext>
            </a:extLst>
          </p:cNvPr>
          <p:cNvSpPr/>
          <p:nvPr/>
        </p:nvSpPr>
        <p:spPr>
          <a:xfrm>
            <a:off x="4344331" y="2577555"/>
            <a:ext cx="252000" cy="252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4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35" name="Ellipse 34">
            <a:extLst>
              <a:ext uri="{FF2B5EF4-FFF2-40B4-BE49-F238E27FC236}">
                <a16:creationId xmlns:a16="http://schemas.microsoft.com/office/drawing/2014/main" id="{BFA97392-EAAC-498E-8279-3045561366A6}"/>
              </a:ext>
            </a:extLst>
          </p:cNvPr>
          <p:cNvSpPr/>
          <p:nvPr/>
        </p:nvSpPr>
        <p:spPr>
          <a:xfrm>
            <a:off x="4344331" y="3032815"/>
            <a:ext cx="252000" cy="252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5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36" name="Ellipse 35">
            <a:extLst>
              <a:ext uri="{FF2B5EF4-FFF2-40B4-BE49-F238E27FC236}">
                <a16:creationId xmlns:a16="http://schemas.microsoft.com/office/drawing/2014/main" id="{E85F33FF-F857-4FEB-A06C-06FF7FA0A935}"/>
              </a:ext>
            </a:extLst>
          </p:cNvPr>
          <p:cNvSpPr/>
          <p:nvPr/>
        </p:nvSpPr>
        <p:spPr>
          <a:xfrm>
            <a:off x="7857798" y="6305220"/>
            <a:ext cx="252000" cy="252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2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37" name="Ellipse 36">
            <a:extLst>
              <a:ext uri="{FF2B5EF4-FFF2-40B4-BE49-F238E27FC236}">
                <a16:creationId xmlns:a16="http://schemas.microsoft.com/office/drawing/2014/main" id="{42069FE5-5E6B-47FF-99C7-84BE3297BD70}"/>
              </a:ext>
            </a:extLst>
          </p:cNvPr>
          <p:cNvSpPr/>
          <p:nvPr/>
        </p:nvSpPr>
        <p:spPr>
          <a:xfrm>
            <a:off x="8160697" y="4419856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38" name="Ellipse 37">
            <a:extLst>
              <a:ext uri="{FF2B5EF4-FFF2-40B4-BE49-F238E27FC236}">
                <a16:creationId xmlns:a16="http://schemas.microsoft.com/office/drawing/2014/main" id="{616C1B38-E777-4406-8605-B0F60A45C620}"/>
              </a:ext>
            </a:extLst>
          </p:cNvPr>
          <p:cNvSpPr/>
          <p:nvPr/>
        </p:nvSpPr>
        <p:spPr>
          <a:xfrm>
            <a:off x="5944983" y="3604176"/>
            <a:ext cx="252000" cy="252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3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39" name="Ellipse 38">
            <a:extLst>
              <a:ext uri="{FF2B5EF4-FFF2-40B4-BE49-F238E27FC236}">
                <a16:creationId xmlns:a16="http://schemas.microsoft.com/office/drawing/2014/main" id="{1FF07184-6ED9-4137-A9E7-E5A5930A467D}"/>
              </a:ext>
            </a:extLst>
          </p:cNvPr>
          <p:cNvSpPr/>
          <p:nvPr/>
        </p:nvSpPr>
        <p:spPr>
          <a:xfrm>
            <a:off x="8100826" y="5294054"/>
            <a:ext cx="252000" cy="252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4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40" name="Ellipse 39">
            <a:extLst>
              <a:ext uri="{FF2B5EF4-FFF2-40B4-BE49-F238E27FC236}">
                <a16:creationId xmlns:a16="http://schemas.microsoft.com/office/drawing/2014/main" id="{0F5E0246-90F8-45DF-97C4-7A2F1086E835}"/>
              </a:ext>
            </a:extLst>
          </p:cNvPr>
          <p:cNvSpPr/>
          <p:nvPr/>
        </p:nvSpPr>
        <p:spPr>
          <a:xfrm>
            <a:off x="7866344" y="3689155"/>
            <a:ext cx="252000" cy="252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5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2250325"/>
      </p:ext>
    </p:extLst>
  </p:cSld>
  <p:clrMapOvr>
    <a:masterClrMapping/>
  </p:clrMapOvr>
  <p:transition/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</a:rPr>
              <a:t>       Application </a:t>
            </a:r>
            <a:endParaRPr lang="en-US" sz="1400" baseline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19" name="Ellipse 18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kern="0" baseline="0" dirty="0">
                <a:solidFill>
                  <a:srgbClr val="F4F4F4"/>
                </a:solidFill>
              </a:rPr>
              <a:t>Combination Banner Component </a:t>
            </a:r>
          </a:p>
        </p:txBody>
      </p:sp>
      <p:sp>
        <p:nvSpPr>
          <p:cNvPr id="24" name="Ellipse 2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84</a:t>
            </a:r>
          </a:p>
        </p:txBody>
      </p:sp>
      <p:pic>
        <p:nvPicPr>
          <p:cNvPr id="21" name="Image 2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1594BB33-8595-4235-92B9-A709EC5A49B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51" y="1807550"/>
            <a:ext cx="8847636" cy="4573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9800799"/>
      </p:ext>
    </p:extLst>
  </p:cSld>
  <p:clrMapOvr>
    <a:masterClrMapping/>
  </p:clrMapOvr>
  <p:transition/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</a:rPr>
              <a:t>       Component format and mapping </a:t>
            </a:r>
            <a:endParaRPr lang="en-US" sz="1400" baseline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19" name="Ellipse 18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kern="0" baseline="0" dirty="0">
                <a:solidFill>
                  <a:srgbClr val="F4F4F4"/>
                </a:solidFill>
              </a:rPr>
              <a:t>Combination Banner Component </a:t>
            </a:r>
          </a:p>
        </p:txBody>
      </p:sp>
      <p:sp>
        <p:nvSpPr>
          <p:cNvPr id="24" name="Ellipse 2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84</a:t>
            </a:r>
          </a:p>
        </p:txBody>
      </p:sp>
      <p:pic>
        <p:nvPicPr>
          <p:cNvPr id="21" name="Image 2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0" name="Ellipse 9">
            <a:extLst>
              <a:ext uri="{FF2B5EF4-FFF2-40B4-BE49-F238E27FC236}">
                <a16:creationId xmlns:a16="http://schemas.microsoft.com/office/drawing/2014/main" id="{590B0F35-B64D-4048-9346-6C7B67AD6E33}"/>
              </a:ext>
            </a:extLst>
          </p:cNvPr>
          <p:cNvSpPr/>
          <p:nvPr/>
        </p:nvSpPr>
        <p:spPr>
          <a:xfrm>
            <a:off x="81355" y="4430499"/>
            <a:ext cx="252000" cy="252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2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CB026806-20AC-4FFE-B703-D8D24C37072D}"/>
              </a:ext>
            </a:extLst>
          </p:cNvPr>
          <p:cNvSpPr/>
          <p:nvPr/>
        </p:nvSpPr>
        <p:spPr>
          <a:xfrm>
            <a:off x="106357" y="3331899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90BDC3A3-F3A0-47D2-ADF4-6CF1E3966B3E}"/>
              </a:ext>
            </a:extLst>
          </p:cNvPr>
          <p:cNvSpPr/>
          <p:nvPr/>
        </p:nvSpPr>
        <p:spPr>
          <a:xfrm>
            <a:off x="56353" y="5517232"/>
            <a:ext cx="252000" cy="252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3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73512D9D-586E-495D-954A-7253A2FD538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357" y="1462875"/>
            <a:ext cx="4247156" cy="4800000"/>
          </a:xfrm>
          <a:prstGeom prst="rect">
            <a:avLst/>
          </a:prstGeom>
        </p:spPr>
      </p:pic>
      <p:sp>
        <p:nvSpPr>
          <p:cNvPr id="18" name="Ellipse 17">
            <a:extLst>
              <a:ext uri="{FF2B5EF4-FFF2-40B4-BE49-F238E27FC236}">
                <a16:creationId xmlns:a16="http://schemas.microsoft.com/office/drawing/2014/main" id="{E64F9E04-2526-4132-AE56-81847B3754DE}"/>
              </a:ext>
            </a:extLst>
          </p:cNvPr>
          <p:cNvSpPr/>
          <p:nvPr/>
        </p:nvSpPr>
        <p:spPr>
          <a:xfrm>
            <a:off x="56353" y="5922315"/>
            <a:ext cx="252000" cy="252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4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9824008C-8486-4CD4-A3E3-95E9803A32BB}"/>
              </a:ext>
            </a:extLst>
          </p:cNvPr>
          <p:cNvSpPr txBox="1"/>
          <p:nvPr/>
        </p:nvSpPr>
        <p:spPr>
          <a:xfrm>
            <a:off x="5432280" y="1433944"/>
            <a:ext cx="275302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MA" sz="1600" b="1" u="sng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Headline: 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The headline of the component</a:t>
            </a:r>
          </a:p>
          <a:p>
            <a:pPr algn="l"/>
            <a:endParaRPr lang="fr-MA" sz="1600" dirty="0">
              <a:solidFill>
                <a:schemeClr val="tx2">
                  <a:lumMod val="65000"/>
                  <a:lumOff val="35000"/>
                </a:schemeClr>
              </a:solidFill>
              <a:latin typeface="+mn-lt"/>
              <a:ea typeface="+mn-ea"/>
            </a:endParaRPr>
          </a:p>
          <a:p>
            <a:pPr algn="l"/>
            <a:r>
              <a:rPr lang="fr-MA" sz="1600" b="1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Subline</a:t>
            </a:r>
            <a:r>
              <a:rPr lang="fr-MA" sz="1600" b="1" u="sng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: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The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subline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 of the component</a:t>
            </a:r>
          </a:p>
          <a:p>
            <a:pPr algn="l"/>
            <a:endParaRPr lang="fr-MA" sz="1600" b="1" u="sng" dirty="0">
              <a:solidFill>
                <a:schemeClr val="tx2">
                  <a:lumMod val="65000"/>
                  <a:lumOff val="35000"/>
                </a:schemeClr>
              </a:solidFill>
            </a:endParaRPr>
          </a:p>
          <a:p>
            <a:pPr algn="l"/>
            <a:r>
              <a:rPr lang="fr-MA" sz="1600" b="1" u="sng" dirty="0">
                <a:solidFill>
                  <a:schemeClr val="tx2">
                    <a:lumMod val="65000"/>
                    <a:lumOff val="35000"/>
                  </a:schemeClr>
                </a:solidFill>
              </a:rPr>
              <a:t>Media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</a:rPr>
              <a:t>: The media of the component</a:t>
            </a:r>
          </a:p>
          <a:p>
            <a:pPr algn="l"/>
            <a:endParaRPr lang="fr-MA" sz="16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  <a:p>
            <a:pPr algn="l"/>
            <a:r>
              <a:rPr lang="fr-MA" sz="1600" b="1" u="sng" dirty="0">
                <a:solidFill>
                  <a:schemeClr val="tx2">
                    <a:lumMod val="65000"/>
                    <a:lumOff val="35000"/>
                  </a:schemeClr>
                </a:solidFill>
              </a:rPr>
              <a:t>Picto: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</a:rPr>
              <a:t> The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icon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</a:rPr>
              <a:t> in the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bottom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</a:rPr>
              <a:t> of the component</a:t>
            </a:r>
            <a:endParaRPr lang="fr-FR" sz="16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  <a:p>
            <a:pPr algn="l"/>
            <a:endParaRPr lang="fr-FR" sz="1600" dirty="0">
              <a:solidFill>
                <a:schemeClr val="tx2">
                  <a:lumMod val="65000"/>
                  <a:lumOff val="3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6" name="Ellipse 25">
            <a:extLst>
              <a:ext uri="{FF2B5EF4-FFF2-40B4-BE49-F238E27FC236}">
                <a16:creationId xmlns:a16="http://schemas.microsoft.com/office/drawing/2014/main" id="{8B5395CD-83FB-4B6A-B3A7-4DD1EFFCD1B3}"/>
              </a:ext>
            </a:extLst>
          </p:cNvPr>
          <p:cNvSpPr/>
          <p:nvPr/>
        </p:nvSpPr>
        <p:spPr>
          <a:xfrm>
            <a:off x="5167838" y="1696874"/>
            <a:ext cx="252000" cy="252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2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28" name="Ellipse 27">
            <a:extLst>
              <a:ext uri="{FF2B5EF4-FFF2-40B4-BE49-F238E27FC236}">
                <a16:creationId xmlns:a16="http://schemas.microsoft.com/office/drawing/2014/main" id="{44B76FA6-14AA-4C7F-9E86-841D917E6D65}"/>
              </a:ext>
            </a:extLst>
          </p:cNvPr>
          <p:cNvSpPr/>
          <p:nvPr/>
        </p:nvSpPr>
        <p:spPr>
          <a:xfrm>
            <a:off x="5167838" y="1371105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29" name="Ellipse 28">
            <a:extLst>
              <a:ext uri="{FF2B5EF4-FFF2-40B4-BE49-F238E27FC236}">
                <a16:creationId xmlns:a16="http://schemas.microsoft.com/office/drawing/2014/main" id="{744BC0BB-5E72-42D1-9111-81AA959C3DB0}"/>
              </a:ext>
            </a:extLst>
          </p:cNvPr>
          <p:cNvSpPr/>
          <p:nvPr/>
        </p:nvSpPr>
        <p:spPr>
          <a:xfrm>
            <a:off x="5159517" y="2037378"/>
            <a:ext cx="252000" cy="252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3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30" name="Ellipse 29">
            <a:extLst>
              <a:ext uri="{FF2B5EF4-FFF2-40B4-BE49-F238E27FC236}">
                <a16:creationId xmlns:a16="http://schemas.microsoft.com/office/drawing/2014/main" id="{8A8C2FB0-8CA3-438F-AD66-E6483BAB33F3}"/>
              </a:ext>
            </a:extLst>
          </p:cNvPr>
          <p:cNvSpPr/>
          <p:nvPr/>
        </p:nvSpPr>
        <p:spPr>
          <a:xfrm>
            <a:off x="5167838" y="2383265"/>
            <a:ext cx="252000" cy="252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4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pic>
        <p:nvPicPr>
          <p:cNvPr id="31" name="Image 30">
            <a:extLst>
              <a:ext uri="{FF2B5EF4-FFF2-40B4-BE49-F238E27FC236}">
                <a16:creationId xmlns:a16="http://schemas.microsoft.com/office/drawing/2014/main" id="{CE2D0355-6B57-4782-85E2-748791C8010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5513" y="3274288"/>
            <a:ext cx="4502992" cy="2823570"/>
          </a:xfrm>
          <a:prstGeom prst="rect">
            <a:avLst/>
          </a:prstGeom>
        </p:spPr>
      </p:pic>
      <p:sp>
        <p:nvSpPr>
          <p:cNvPr id="20" name="Ellipse 19">
            <a:extLst>
              <a:ext uri="{FF2B5EF4-FFF2-40B4-BE49-F238E27FC236}">
                <a16:creationId xmlns:a16="http://schemas.microsoft.com/office/drawing/2014/main" id="{004E87E4-3EB8-4E75-B2E5-0327A474352F}"/>
              </a:ext>
            </a:extLst>
          </p:cNvPr>
          <p:cNvSpPr/>
          <p:nvPr/>
        </p:nvSpPr>
        <p:spPr>
          <a:xfrm>
            <a:off x="6808791" y="4509678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27" name="Ellipse 26">
            <a:extLst>
              <a:ext uri="{FF2B5EF4-FFF2-40B4-BE49-F238E27FC236}">
                <a16:creationId xmlns:a16="http://schemas.microsoft.com/office/drawing/2014/main" id="{49F677BB-505B-4615-917F-EF58C17A7820}"/>
              </a:ext>
            </a:extLst>
          </p:cNvPr>
          <p:cNvSpPr/>
          <p:nvPr/>
        </p:nvSpPr>
        <p:spPr>
          <a:xfrm>
            <a:off x="8527467" y="5135502"/>
            <a:ext cx="252000" cy="252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2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90BDC3A3-F3A0-47D2-ADF4-6CF1E3966B3E}"/>
              </a:ext>
            </a:extLst>
          </p:cNvPr>
          <p:cNvSpPr/>
          <p:nvPr/>
        </p:nvSpPr>
        <p:spPr>
          <a:xfrm>
            <a:off x="5796136" y="3580337"/>
            <a:ext cx="252000" cy="252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3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33" name="Ellipse 32">
            <a:extLst>
              <a:ext uri="{FF2B5EF4-FFF2-40B4-BE49-F238E27FC236}">
                <a16:creationId xmlns:a16="http://schemas.microsoft.com/office/drawing/2014/main" id="{BFD892A4-AC0B-4F39-AFC3-9198C853E5AE}"/>
              </a:ext>
            </a:extLst>
          </p:cNvPr>
          <p:cNvSpPr/>
          <p:nvPr/>
        </p:nvSpPr>
        <p:spPr>
          <a:xfrm>
            <a:off x="7326320" y="3707459"/>
            <a:ext cx="252000" cy="252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4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7891727"/>
      </p:ext>
    </p:extLst>
  </p:cSld>
  <p:clrMapOvr>
    <a:masterClrMapping/>
  </p:clrMapOvr>
  <p:transition/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</a:rPr>
              <a:t>       Application </a:t>
            </a:r>
            <a:endParaRPr lang="en-US" sz="1400" baseline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19" name="Ellipse 18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kern="0" baseline="0" dirty="0">
                <a:solidFill>
                  <a:srgbClr val="F4F4F4"/>
                </a:solidFill>
              </a:rPr>
              <a:t>Product Detail Stage Module </a:t>
            </a:r>
          </a:p>
        </p:txBody>
      </p:sp>
      <p:sp>
        <p:nvSpPr>
          <p:cNvPr id="24" name="Ellipse 2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85</a:t>
            </a:r>
          </a:p>
        </p:txBody>
      </p:sp>
      <p:pic>
        <p:nvPicPr>
          <p:cNvPr id="21" name="Image 2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BBE5708-894B-44E5-86ED-CCCC12B8DC1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7595" y="1475596"/>
            <a:ext cx="7200800" cy="5293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7450290"/>
      </p:ext>
    </p:extLst>
  </p:cSld>
  <p:clrMapOvr>
    <a:masterClrMapping/>
  </p:clrMapOvr>
  <p:transition/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</a:rPr>
              <a:t>       Application </a:t>
            </a:r>
            <a:endParaRPr lang="en-US" sz="1400" baseline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19" name="Ellipse 18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kern="0" baseline="0" dirty="0">
                <a:solidFill>
                  <a:srgbClr val="F4F4F4"/>
                </a:solidFill>
              </a:rPr>
              <a:t>Centered Text Product Detail Component </a:t>
            </a:r>
          </a:p>
        </p:txBody>
      </p:sp>
      <p:sp>
        <p:nvSpPr>
          <p:cNvPr id="24" name="Ellipse 2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86</a:t>
            </a:r>
          </a:p>
        </p:txBody>
      </p:sp>
      <p:pic>
        <p:nvPicPr>
          <p:cNvPr id="21" name="Image 2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DA80B32E-E156-47CB-85D4-2A8B19CFE9C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768" y="2492896"/>
            <a:ext cx="8748464" cy="2142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8996012"/>
      </p:ext>
    </p:extLst>
  </p:cSld>
  <p:clrMapOvr>
    <a:masterClrMapping/>
  </p:clrMapOvr>
  <p:transition/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</a:rPr>
              <a:t>       Component format and mapping </a:t>
            </a:r>
            <a:endParaRPr lang="en-US" sz="1400" baseline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19" name="Ellipse 18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kern="0" baseline="0" dirty="0">
                <a:solidFill>
                  <a:srgbClr val="F4F4F4"/>
                </a:solidFill>
              </a:rPr>
              <a:t>Centered Text Product Detail Component </a:t>
            </a:r>
          </a:p>
        </p:txBody>
      </p:sp>
      <p:sp>
        <p:nvSpPr>
          <p:cNvPr id="24" name="Ellipse 2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86</a:t>
            </a:r>
          </a:p>
        </p:txBody>
      </p:sp>
      <p:pic>
        <p:nvPicPr>
          <p:cNvPr id="21" name="Image 2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0" name="Ellipse 9">
            <a:extLst>
              <a:ext uri="{FF2B5EF4-FFF2-40B4-BE49-F238E27FC236}">
                <a16:creationId xmlns:a16="http://schemas.microsoft.com/office/drawing/2014/main" id="{590B0F35-B64D-4048-9346-6C7B67AD6E33}"/>
              </a:ext>
            </a:extLst>
          </p:cNvPr>
          <p:cNvSpPr/>
          <p:nvPr/>
        </p:nvSpPr>
        <p:spPr>
          <a:xfrm>
            <a:off x="93699" y="4509120"/>
            <a:ext cx="252000" cy="252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2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CB026806-20AC-4FFE-B703-D8D24C37072D}"/>
              </a:ext>
            </a:extLst>
          </p:cNvPr>
          <p:cNvSpPr/>
          <p:nvPr/>
        </p:nvSpPr>
        <p:spPr>
          <a:xfrm>
            <a:off x="81040" y="3410841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20" name="Ellipse 19">
            <a:extLst>
              <a:ext uri="{FF2B5EF4-FFF2-40B4-BE49-F238E27FC236}">
                <a16:creationId xmlns:a16="http://schemas.microsoft.com/office/drawing/2014/main" id="{004E87E4-3EB8-4E75-B2E5-0327A474352F}"/>
              </a:ext>
            </a:extLst>
          </p:cNvPr>
          <p:cNvSpPr/>
          <p:nvPr/>
        </p:nvSpPr>
        <p:spPr>
          <a:xfrm>
            <a:off x="4680040" y="1425748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27" name="Ellipse 26">
            <a:extLst>
              <a:ext uri="{FF2B5EF4-FFF2-40B4-BE49-F238E27FC236}">
                <a16:creationId xmlns:a16="http://schemas.microsoft.com/office/drawing/2014/main" id="{49F677BB-505B-4615-917F-EF58C17A7820}"/>
              </a:ext>
            </a:extLst>
          </p:cNvPr>
          <p:cNvSpPr/>
          <p:nvPr/>
        </p:nvSpPr>
        <p:spPr>
          <a:xfrm>
            <a:off x="4680040" y="2132856"/>
            <a:ext cx="252000" cy="252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2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16" name="ZoneTexte 15"/>
          <p:cNvSpPr txBox="1"/>
          <p:nvPr/>
        </p:nvSpPr>
        <p:spPr>
          <a:xfrm>
            <a:off x="4942578" y="1437750"/>
            <a:ext cx="3229821" cy="19800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MA" sz="1600" b="1" u="sng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Headline: 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The headline of the component. In case of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product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, the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ssEditorialDescriptionTitle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will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be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displayed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instead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 of the headline.</a:t>
            </a:r>
          </a:p>
          <a:p>
            <a:pPr algn="l"/>
            <a:endParaRPr lang="fr-MA" sz="1600" dirty="0">
              <a:solidFill>
                <a:schemeClr val="tx2">
                  <a:lumMod val="65000"/>
                  <a:lumOff val="35000"/>
                </a:schemeClr>
              </a:solidFill>
              <a:latin typeface="+mn-lt"/>
              <a:ea typeface="+mn-ea"/>
            </a:endParaRPr>
          </a:p>
          <a:p>
            <a:pPr algn="l"/>
            <a:r>
              <a:rPr lang="fr-MA" sz="1600" b="1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Subline</a:t>
            </a:r>
            <a:r>
              <a:rPr lang="fr-MA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:</a:t>
            </a:r>
            <a:r>
              <a:rPr lang="fr-MA" sz="1600" b="1" baseline="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 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The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subline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 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</a:rPr>
              <a:t>of the component. In case of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product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</a:rPr>
              <a:t>, the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ssEditorialDescriptionDetail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</a:rPr>
              <a:t>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will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</a:rPr>
              <a:t>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be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</a:rPr>
              <a:t>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displayed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</a:rPr>
              <a:t>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instead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</a:rPr>
              <a:t> of the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subline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</a:rPr>
              <a:t>. If not,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it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</a:rPr>
              <a:t>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will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</a:rPr>
              <a:t>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be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</a:rPr>
              <a:t> the description of the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product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</a:rPr>
              <a:t>.</a:t>
            </a:r>
          </a:p>
          <a:p>
            <a:pPr algn="l"/>
            <a:endParaRPr lang="fr-MA" sz="1600" dirty="0">
              <a:solidFill>
                <a:schemeClr val="tx2">
                  <a:lumMod val="65000"/>
                  <a:lumOff val="35000"/>
                </a:schemeClr>
              </a:solidFill>
              <a:latin typeface="+mn-lt"/>
              <a:ea typeface="+mn-ea"/>
            </a:endParaRPr>
          </a:p>
          <a:p>
            <a:pPr algn="l"/>
            <a:endParaRPr lang="fr-MA" sz="1600" dirty="0">
              <a:solidFill>
                <a:schemeClr val="tx2">
                  <a:lumMod val="65000"/>
                  <a:lumOff val="35000"/>
                </a:schemeClr>
              </a:solidFill>
              <a:latin typeface="+mn-lt"/>
              <a:ea typeface="+mn-ea"/>
            </a:endParaRPr>
          </a:p>
          <a:p>
            <a:pPr algn="l"/>
            <a:endParaRPr lang="fr-FR" sz="1600" dirty="0">
              <a:solidFill>
                <a:schemeClr val="tx2">
                  <a:lumMod val="65000"/>
                  <a:lumOff val="35000"/>
                </a:schemeClr>
              </a:solidFill>
              <a:latin typeface="+mn-lt"/>
              <a:ea typeface="+mn-ea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4F21E638-92B0-4393-BE6B-24575B25249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357" y="1556466"/>
            <a:ext cx="3888432" cy="4032774"/>
          </a:xfrm>
          <a:prstGeom prst="rect">
            <a:avLst/>
          </a:prstGeom>
        </p:spPr>
      </p:pic>
      <p:pic>
        <p:nvPicPr>
          <p:cNvPr id="25" name="Image 24">
            <a:extLst>
              <a:ext uri="{FF2B5EF4-FFF2-40B4-BE49-F238E27FC236}">
                <a16:creationId xmlns:a16="http://schemas.microsoft.com/office/drawing/2014/main" id="{C8A05293-846D-4B4D-9598-EEAC7333284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2080" y="3536841"/>
            <a:ext cx="4410424" cy="1601834"/>
          </a:xfrm>
          <a:prstGeom prst="rect">
            <a:avLst/>
          </a:prstGeom>
        </p:spPr>
      </p:pic>
      <p:sp>
        <p:nvSpPr>
          <p:cNvPr id="26" name="Ellipse 25">
            <a:extLst>
              <a:ext uri="{FF2B5EF4-FFF2-40B4-BE49-F238E27FC236}">
                <a16:creationId xmlns:a16="http://schemas.microsoft.com/office/drawing/2014/main" id="{DEE50755-8A1C-4A94-9663-6BF976ADBEF8}"/>
              </a:ext>
            </a:extLst>
          </p:cNvPr>
          <p:cNvSpPr/>
          <p:nvPr/>
        </p:nvSpPr>
        <p:spPr>
          <a:xfrm>
            <a:off x="4885361" y="3802290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28" name="Ellipse 27">
            <a:extLst>
              <a:ext uri="{FF2B5EF4-FFF2-40B4-BE49-F238E27FC236}">
                <a16:creationId xmlns:a16="http://schemas.microsoft.com/office/drawing/2014/main" id="{99AA15C6-90D5-4FBE-BE6B-F45F2E802AC2}"/>
              </a:ext>
            </a:extLst>
          </p:cNvPr>
          <p:cNvSpPr/>
          <p:nvPr/>
        </p:nvSpPr>
        <p:spPr>
          <a:xfrm>
            <a:off x="5292080" y="4900759"/>
            <a:ext cx="252000" cy="252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2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2297280"/>
      </p:ext>
    </p:extLst>
  </p:cSld>
  <p:clrMapOvr>
    <a:masterClrMapping/>
  </p:clrMapOvr>
  <p:transition/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</a:rPr>
              <a:t>       Application </a:t>
            </a:r>
            <a:endParaRPr lang="en-US" sz="1400" baseline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19" name="Ellipse 18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kern="0" baseline="0" dirty="0">
                <a:solidFill>
                  <a:srgbClr val="F4F4F4"/>
                </a:solidFill>
              </a:rPr>
              <a:t>Design Slider Module Component </a:t>
            </a:r>
          </a:p>
        </p:txBody>
      </p:sp>
      <p:sp>
        <p:nvSpPr>
          <p:cNvPr id="24" name="Ellipse 2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87</a:t>
            </a:r>
          </a:p>
        </p:txBody>
      </p:sp>
      <p:pic>
        <p:nvPicPr>
          <p:cNvPr id="21" name="Image 2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AE022E83-69C1-4138-B92A-727DEB5ED64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484784"/>
            <a:ext cx="8487434" cy="4817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550804"/>
      </p:ext>
    </p:extLst>
  </p:cSld>
  <p:clrMapOvr>
    <a:masterClrMapping/>
  </p:clrMapOvr>
  <p:transition/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</a:rPr>
              <a:t>       Component format and mapping </a:t>
            </a:r>
            <a:endParaRPr lang="en-US" sz="1400" baseline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19" name="Ellipse 18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kern="0" baseline="0" dirty="0">
                <a:solidFill>
                  <a:srgbClr val="F4F4F4"/>
                </a:solidFill>
              </a:rPr>
              <a:t>Design Slider Module Component </a:t>
            </a:r>
          </a:p>
        </p:txBody>
      </p:sp>
      <p:sp>
        <p:nvSpPr>
          <p:cNvPr id="24" name="Ellipse 2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87</a:t>
            </a:r>
          </a:p>
        </p:txBody>
      </p:sp>
      <p:pic>
        <p:nvPicPr>
          <p:cNvPr id="21" name="Image 2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1" name="Ellipse 10">
            <a:extLst>
              <a:ext uri="{FF2B5EF4-FFF2-40B4-BE49-F238E27FC236}">
                <a16:creationId xmlns:a16="http://schemas.microsoft.com/office/drawing/2014/main" id="{CB026806-20AC-4FFE-B703-D8D24C37072D}"/>
              </a:ext>
            </a:extLst>
          </p:cNvPr>
          <p:cNvSpPr/>
          <p:nvPr/>
        </p:nvSpPr>
        <p:spPr>
          <a:xfrm>
            <a:off x="156741" y="3303000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20" name="Ellipse 19">
            <a:extLst>
              <a:ext uri="{FF2B5EF4-FFF2-40B4-BE49-F238E27FC236}">
                <a16:creationId xmlns:a16="http://schemas.microsoft.com/office/drawing/2014/main" id="{004E87E4-3EB8-4E75-B2E5-0327A474352F}"/>
              </a:ext>
            </a:extLst>
          </p:cNvPr>
          <p:cNvSpPr/>
          <p:nvPr/>
        </p:nvSpPr>
        <p:spPr>
          <a:xfrm>
            <a:off x="4655517" y="1946041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27" name="Ellipse 26">
            <a:extLst>
              <a:ext uri="{FF2B5EF4-FFF2-40B4-BE49-F238E27FC236}">
                <a16:creationId xmlns:a16="http://schemas.microsoft.com/office/drawing/2014/main" id="{49F677BB-505B-4615-917F-EF58C17A7820}"/>
              </a:ext>
            </a:extLst>
          </p:cNvPr>
          <p:cNvSpPr/>
          <p:nvPr/>
        </p:nvSpPr>
        <p:spPr>
          <a:xfrm>
            <a:off x="4655517" y="2591912"/>
            <a:ext cx="252000" cy="252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2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90BDC3A3-F3A0-47D2-ADF4-6CF1E3966B3E}"/>
              </a:ext>
            </a:extLst>
          </p:cNvPr>
          <p:cNvSpPr/>
          <p:nvPr/>
        </p:nvSpPr>
        <p:spPr>
          <a:xfrm>
            <a:off x="4655517" y="3237783"/>
            <a:ext cx="252000" cy="252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3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C9B89FB7-22B0-45BC-A78C-E6142E8F55D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638" y="3237783"/>
            <a:ext cx="3773866" cy="2142224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A4368F54-C09C-4A47-AD0E-CDC6155FF83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348" y="1475596"/>
            <a:ext cx="4657143" cy="5161905"/>
          </a:xfrm>
          <a:prstGeom prst="rect">
            <a:avLst/>
          </a:prstGeom>
        </p:spPr>
      </p:pic>
      <p:sp>
        <p:nvSpPr>
          <p:cNvPr id="25" name="Ellipse 24">
            <a:extLst>
              <a:ext uri="{FF2B5EF4-FFF2-40B4-BE49-F238E27FC236}">
                <a16:creationId xmlns:a16="http://schemas.microsoft.com/office/drawing/2014/main" id="{B1F4FCD7-D5FC-4E25-9913-B436C5DC8590}"/>
              </a:ext>
            </a:extLst>
          </p:cNvPr>
          <p:cNvSpPr/>
          <p:nvPr/>
        </p:nvSpPr>
        <p:spPr>
          <a:xfrm>
            <a:off x="5328112" y="1593192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15FAA722-1A39-4C10-B9E0-C45D394C152E}"/>
              </a:ext>
            </a:extLst>
          </p:cNvPr>
          <p:cNvSpPr txBox="1"/>
          <p:nvPr/>
        </p:nvSpPr>
        <p:spPr>
          <a:xfrm>
            <a:off x="5580112" y="1628800"/>
            <a:ext cx="1872208" cy="4206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MA" sz="1600" b="1" u="sng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Components: 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The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list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 of the components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displayed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 </a:t>
            </a:r>
          </a:p>
        </p:txBody>
      </p:sp>
      <p:sp>
        <p:nvSpPr>
          <p:cNvPr id="28" name="Ellipse 27">
            <a:extLst>
              <a:ext uri="{FF2B5EF4-FFF2-40B4-BE49-F238E27FC236}">
                <a16:creationId xmlns:a16="http://schemas.microsoft.com/office/drawing/2014/main" id="{6FA8FE21-0CDF-4982-BD35-0CE3631F9228}"/>
              </a:ext>
            </a:extLst>
          </p:cNvPr>
          <p:cNvSpPr/>
          <p:nvPr/>
        </p:nvSpPr>
        <p:spPr>
          <a:xfrm>
            <a:off x="6660232" y="3316019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8068233"/>
      </p:ext>
    </p:extLst>
  </p:cSld>
  <p:clrMapOvr>
    <a:masterClrMapping/>
  </p:clrMapOvr>
  <p:transition/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</a:rPr>
              <a:t>       Application </a:t>
            </a:r>
            <a:endParaRPr lang="en-US" sz="1400" baseline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19" name="Ellipse 18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kern="0" baseline="0" dirty="0">
                <a:solidFill>
                  <a:srgbClr val="F4F4F4"/>
                </a:solidFill>
              </a:rPr>
              <a:t>Form1 Design Banner Component </a:t>
            </a:r>
          </a:p>
        </p:txBody>
      </p:sp>
      <p:sp>
        <p:nvSpPr>
          <p:cNvPr id="24" name="Ellipse 2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88</a:t>
            </a:r>
          </a:p>
        </p:txBody>
      </p:sp>
      <p:pic>
        <p:nvPicPr>
          <p:cNvPr id="21" name="Image 2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50F1D4AB-C7FA-43FD-B70D-6370AE7E243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53" y="1475596"/>
            <a:ext cx="8890293" cy="5046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8368536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7"/>
          <p:cNvSpPr>
            <a:spLocks noChangeArrowheads="1"/>
          </p:cNvSpPr>
          <p:nvPr/>
        </p:nvSpPr>
        <p:spPr bwMode="auto">
          <a:xfrm>
            <a:off x="1619672" y="90000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>
                <a:solidFill>
                  <a:srgbClr val="FFFFFF"/>
                </a:solidFill>
                <a:latin typeface="+mj-lt"/>
                <a:ea typeface="+mn-ea"/>
              </a:rPr>
              <a:t>Content Management Process</a:t>
            </a:r>
            <a:endParaRPr lang="en-US" sz="14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17" name="Rectangle 2"/>
          <p:cNvSpPr>
            <a:spLocks noGrp="1" noChangeArrowheads="1"/>
          </p:cNvSpPr>
          <p:nvPr>
            <p:ph type="title"/>
          </p:nvPr>
        </p:nvSpPr>
        <p:spPr>
          <a:xfrm>
            <a:off x="1259632" y="341784"/>
            <a:ext cx="7344816" cy="566936"/>
          </a:xfrm>
        </p:spPr>
        <p:txBody>
          <a:bodyPr/>
          <a:lstStyle/>
          <a:p>
            <a:pPr lvl="1"/>
            <a:r>
              <a:rPr lang="en-US" sz="3200" dirty="0">
                <a:solidFill>
                  <a:srgbClr val="FFFFFF"/>
                </a:solidFill>
              </a:rPr>
              <a:t> Introduction</a:t>
            </a:r>
          </a:p>
        </p:txBody>
      </p:sp>
      <p:pic>
        <p:nvPicPr>
          <p:cNvPr id="20" name="Image 19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864271" y="1453374"/>
            <a:ext cx="6505104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  <a:ea typeface="+mn-ea"/>
              </a:rPr>
              <a:t>   </a:t>
            </a:r>
            <a:r>
              <a:rPr lang="en-US" sz="1400" baseline="0" dirty="0">
                <a:solidFill>
                  <a:srgbClr val="FFFFFF"/>
                </a:solidFill>
              </a:rPr>
              <a:t>Edit the page and the section to modify : using WCMS page view</a:t>
            </a:r>
          </a:p>
        </p:txBody>
      </p:sp>
      <p:sp>
        <p:nvSpPr>
          <p:cNvPr id="15" name="Ellipse 14"/>
          <p:cNvSpPr/>
          <p:nvPr/>
        </p:nvSpPr>
        <p:spPr>
          <a:xfrm>
            <a:off x="1548000" y="1412776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5</a:t>
            </a:r>
          </a:p>
        </p:txBody>
      </p:sp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1988840"/>
            <a:ext cx="8226650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Rectangle 17"/>
          <p:cNvSpPr/>
          <p:nvPr/>
        </p:nvSpPr>
        <p:spPr bwMode="auto">
          <a:xfrm>
            <a:off x="6588224" y="2132856"/>
            <a:ext cx="2088232" cy="4320480"/>
          </a:xfrm>
          <a:prstGeom prst="rect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19" name="ZoneTexte 18"/>
          <p:cNvSpPr txBox="1"/>
          <p:nvPr/>
        </p:nvSpPr>
        <p:spPr>
          <a:xfrm>
            <a:off x="4932040" y="5661248"/>
            <a:ext cx="108964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b="1" baseline="0" dirty="0" err="1">
                <a:solidFill>
                  <a:srgbClr val="C00000"/>
                </a:solidFill>
              </a:rPr>
              <a:t>Selected</a:t>
            </a:r>
            <a:r>
              <a:rPr lang="fr-FR" sz="1000" b="1" baseline="0" dirty="0">
                <a:solidFill>
                  <a:srgbClr val="C00000"/>
                </a:solidFill>
              </a:rPr>
              <a:t> Component content</a:t>
            </a:r>
          </a:p>
        </p:txBody>
      </p:sp>
      <p:sp>
        <p:nvSpPr>
          <p:cNvPr id="21" name="ZoneTexte 20"/>
          <p:cNvSpPr txBox="1"/>
          <p:nvPr/>
        </p:nvSpPr>
        <p:spPr>
          <a:xfrm>
            <a:off x="6516216" y="2132856"/>
            <a:ext cx="233305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b="1" baseline="0" dirty="0" err="1">
                <a:solidFill>
                  <a:srgbClr val="C00000"/>
                </a:solidFill>
              </a:rPr>
              <a:t>Selected</a:t>
            </a:r>
            <a:r>
              <a:rPr lang="fr-FR" sz="1000" b="1" baseline="0" dirty="0">
                <a:solidFill>
                  <a:srgbClr val="C00000"/>
                </a:solidFill>
              </a:rPr>
              <a:t> component </a:t>
            </a:r>
            <a:r>
              <a:rPr lang="fr-FR" sz="1000" b="1" baseline="0" dirty="0" err="1">
                <a:solidFill>
                  <a:srgbClr val="C00000"/>
                </a:solidFill>
              </a:rPr>
              <a:t>properties</a:t>
            </a:r>
            <a:endParaRPr lang="fr-FR" sz="1000" b="1" baseline="0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</a:rPr>
              <a:t>       Component format and mapping </a:t>
            </a:r>
            <a:endParaRPr lang="en-US" sz="1400" baseline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19" name="Ellipse 18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kern="0" baseline="0" dirty="0">
                <a:solidFill>
                  <a:srgbClr val="F4F4F4"/>
                </a:solidFill>
              </a:rPr>
              <a:t>Form1 Design Banner Component </a:t>
            </a:r>
          </a:p>
        </p:txBody>
      </p:sp>
      <p:sp>
        <p:nvSpPr>
          <p:cNvPr id="24" name="Ellipse 2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88</a:t>
            </a:r>
          </a:p>
        </p:txBody>
      </p:sp>
      <p:pic>
        <p:nvPicPr>
          <p:cNvPr id="21" name="Image 2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0" name="Ellipse 9">
            <a:extLst>
              <a:ext uri="{FF2B5EF4-FFF2-40B4-BE49-F238E27FC236}">
                <a16:creationId xmlns:a16="http://schemas.microsoft.com/office/drawing/2014/main" id="{590B0F35-B64D-4048-9346-6C7B67AD6E33}"/>
              </a:ext>
            </a:extLst>
          </p:cNvPr>
          <p:cNvSpPr/>
          <p:nvPr/>
        </p:nvSpPr>
        <p:spPr>
          <a:xfrm>
            <a:off x="86974" y="4354166"/>
            <a:ext cx="252000" cy="252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2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CB026806-20AC-4FFE-B703-D8D24C37072D}"/>
              </a:ext>
            </a:extLst>
          </p:cNvPr>
          <p:cNvSpPr/>
          <p:nvPr/>
        </p:nvSpPr>
        <p:spPr>
          <a:xfrm>
            <a:off x="92957" y="3335117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20" name="Ellipse 19">
            <a:extLst>
              <a:ext uri="{FF2B5EF4-FFF2-40B4-BE49-F238E27FC236}">
                <a16:creationId xmlns:a16="http://schemas.microsoft.com/office/drawing/2014/main" id="{004E87E4-3EB8-4E75-B2E5-0327A474352F}"/>
              </a:ext>
            </a:extLst>
          </p:cNvPr>
          <p:cNvSpPr/>
          <p:nvPr/>
        </p:nvSpPr>
        <p:spPr>
          <a:xfrm>
            <a:off x="4780642" y="1393503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27" name="Ellipse 26">
            <a:extLst>
              <a:ext uri="{FF2B5EF4-FFF2-40B4-BE49-F238E27FC236}">
                <a16:creationId xmlns:a16="http://schemas.microsoft.com/office/drawing/2014/main" id="{49F677BB-505B-4615-917F-EF58C17A7820}"/>
              </a:ext>
            </a:extLst>
          </p:cNvPr>
          <p:cNvSpPr/>
          <p:nvPr/>
        </p:nvSpPr>
        <p:spPr>
          <a:xfrm>
            <a:off x="4793199" y="1751527"/>
            <a:ext cx="252000" cy="252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2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90BDC3A3-F3A0-47D2-ADF4-6CF1E3966B3E}"/>
              </a:ext>
            </a:extLst>
          </p:cNvPr>
          <p:cNvSpPr/>
          <p:nvPr/>
        </p:nvSpPr>
        <p:spPr>
          <a:xfrm>
            <a:off x="86974" y="5373216"/>
            <a:ext cx="252000" cy="252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3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90BDC3A3-F3A0-47D2-ADF4-6CF1E3966B3E}"/>
              </a:ext>
            </a:extLst>
          </p:cNvPr>
          <p:cNvSpPr/>
          <p:nvPr/>
        </p:nvSpPr>
        <p:spPr>
          <a:xfrm>
            <a:off x="4788442" y="2242837"/>
            <a:ext cx="252000" cy="252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3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16" name="ZoneTexte 15"/>
          <p:cNvSpPr txBox="1"/>
          <p:nvPr/>
        </p:nvSpPr>
        <p:spPr>
          <a:xfrm>
            <a:off x="5032642" y="1434029"/>
            <a:ext cx="1872208" cy="19800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MA" sz="1600" b="1" u="sng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Headline: 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The headline of the component</a:t>
            </a:r>
          </a:p>
          <a:p>
            <a:pPr algn="l"/>
            <a:r>
              <a:rPr lang="fr-MA" sz="1600" b="1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Author</a:t>
            </a:r>
            <a:r>
              <a:rPr lang="fr-MA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:</a:t>
            </a:r>
            <a:r>
              <a:rPr lang="fr-MA" sz="1600" b="1" baseline="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 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The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name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 of the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Author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.</a:t>
            </a:r>
          </a:p>
          <a:p>
            <a:pPr algn="l"/>
            <a:endParaRPr lang="fr-MA" sz="1600" dirty="0">
              <a:solidFill>
                <a:schemeClr val="tx2">
                  <a:lumMod val="65000"/>
                  <a:lumOff val="35000"/>
                </a:schemeClr>
              </a:solidFill>
              <a:latin typeface="+mn-lt"/>
              <a:ea typeface="+mn-ea"/>
            </a:endParaRPr>
          </a:p>
          <a:p>
            <a:pPr algn="l"/>
            <a:r>
              <a:rPr lang="fr-MA" sz="1600" b="1" dirty="0">
                <a:solidFill>
                  <a:schemeClr val="tx2">
                    <a:lumMod val="65000"/>
                    <a:lumOff val="35000"/>
                  </a:schemeClr>
                </a:solidFill>
              </a:rPr>
              <a:t>Media: 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</a:rPr>
              <a:t>The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picture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</a:rPr>
              <a:t> of the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author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</a:rPr>
              <a:t>.</a:t>
            </a:r>
          </a:p>
          <a:p>
            <a:pPr algn="l"/>
            <a:endParaRPr lang="fr-MA" sz="16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  <a:p>
            <a:pPr algn="l"/>
            <a:r>
              <a:rPr lang="fr-MA" sz="1600" b="1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Quote</a:t>
            </a:r>
            <a:r>
              <a:rPr lang="fr-MA" sz="1600" b="1" dirty="0">
                <a:solidFill>
                  <a:schemeClr val="tx2">
                    <a:lumMod val="65000"/>
                    <a:lumOff val="35000"/>
                  </a:schemeClr>
                </a:solidFill>
              </a:rPr>
              <a:t>: 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</a:rPr>
              <a:t>The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icon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</a:rPr>
              <a:t> of the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quotes</a:t>
            </a:r>
            <a:endParaRPr lang="fr-FR" sz="16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  <a:p>
            <a:pPr algn="l"/>
            <a:endParaRPr lang="fr-FR" sz="1600" dirty="0">
              <a:solidFill>
                <a:schemeClr val="tx2">
                  <a:lumMod val="65000"/>
                  <a:lumOff val="35000"/>
                </a:schemeClr>
              </a:solidFill>
              <a:latin typeface="+mn-lt"/>
              <a:ea typeface="+mn-ea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3CF0A6D3-F778-48C2-862E-248964FFA1D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1947" y="3443943"/>
            <a:ext cx="4298051" cy="2604372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EB4A641D-343C-4DDB-A03D-3A8EF3F57CA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357" y="1575088"/>
            <a:ext cx="4283760" cy="4473227"/>
          </a:xfrm>
          <a:prstGeom prst="rect">
            <a:avLst/>
          </a:prstGeom>
        </p:spPr>
      </p:pic>
      <p:sp>
        <p:nvSpPr>
          <p:cNvPr id="25" name="Ellipse 24">
            <a:extLst>
              <a:ext uri="{FF2B5EF4-FFF2-40B4-BE49-F238E27FC236}">
                <a16:creationId xmlns:a16="http://schemas.microsoft.com/office/drawing/2014/main" id="{83AA5E59-BE31-4479-9D9B-98E59CE643CE}"/>
              </a:ext>
            </a:extLst>
          </p:cNvPr>
          <p:cNvSpPr/>
          <p:nvPr/>
        </p:nvSpPr>
        <p:spPr>
          <a:xfrm>
            <a:off x="94002" y="5737631"/>
            <a:ext cx="252000" cy="252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4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26" name="Ellipse 25">
            <a:extLst>
              <a:ext uri="{FF2B5EF4-FFF2-40B4-BE49-F238E27FC236}">
                <a16:creationId xmlns:a16="http://schemas.microsoft.com/office/drawing/2014/main" id="{9ECFF7AE-1831-4475-B533-42B30CB1FE88}"/>
              </a:ext>
            </a:extLst>
          </p:cNvPr>
          <p:cNvSpPr/>
          <p:nvPr/>
        </p:nvSpPr>
        <p:spPr>
          <a:xfrm>
            <a:off x="4788442" y="2734147"/>
            <a:ext cx="252000" cy="252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4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32" name="Ellipse 31">
            <a:extLst>
              <a:ext uri="{FF2B5EF4-FFF2-40B4-BE49-F238E27FC236}">
                <a16:creationId xmlns:a16="http://schemas.microsoft.com/office/drawing/2014/main" id="{3EC0BF20-3769-4D74-B0AF-793F42855B59}"/>
              </a:ext>
            </a:extLst>
          </p:cNvPr>
          <p:cNvSpPr/>
          <p:nvPr/>
        </p:nvSpPr>
        <p:spPr>
          <a:xfrm>
            <a:off x="8284061" y="5307065"/>
            <a:ext cx="252000" cy="252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2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23" name="Ellipse 22">
            <a:extLst>
              <a:ext uri="{FF2B5EF4-FFF2-40B4-BE49-F238E27FC236}">
                <a16:creationId xmlns:a16="http://schemas.microsoft.com/office/drawing/2014/main" id="{90BDC3A3-F3A0-47D2-ADF4-6CF1E3966B3E}"/>
              </a:ext>
            </a:extLst>
          </p:cNvPr>
          <p:cNvSpPr/>
          <p:nvPr/>
        </p:nvSpPr>
        <p:spPr>
          <a:xfrm>
            <a:off x="6024667" y="4091737"/>
            <a:ext cx="252000" cy="252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3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28" name="Ellipse 27">
            <a:extLst>
              <a:ext uri="{FF2B5EF4-FFF2-40B4-BE49-F238E27FC236}">
                <a16:creationId xmlns:a16="http://schemas.microsoft.com/office/drawing/2014/main" id="{34884436-3D3E-4F94-B987-14B917164313}"/>
              </a:ext>
            </a:extLst>
          </p:cNvPr>
          <p:cNvSpPr/>
          <p:nvPr/>
        </p:nvSpPr>
        <p:spPr>
          <a:xfrm>
            <a:off x="8158061" y="4688191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29" name="Ellipse 28">
            <a:extLst>
              <a:ext uri="{FF2B5EF4-FFF2-40B4-BE49-F238E27FC236}">
                <a16:creationId xmlns:a16="http://schemas.microsoft.com/office/drawing/2014/main" id="{EB261063-F518-4FCB-ACCE-6A618110DE7F}"/>
              </a:ext>
            </a:extLst>
          </p:cNvPr>
          <p:cNvSpPr/>
          <p:nvPr/>
        </p:nvSpPr>
        <p:spPr>
          <a:xfrm>
            <a:off x="7411332" y="4091737"/>
            <a:ext cx="252000" cy="252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4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5790737"/>
      </p:ext>
    </p:extLst>
  </p:cSld>
  <p:clrMapOvr>
    <a:masterClrMapping/>
  </p:clrMapOvr>
  <p:transition/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</a:rPr>
              <a:t>       Application </a:t>
            </a:r>
            <a:endParaRPr lang="en-US" sz="1400" baseline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19" name="Ellipse 18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kern="0" baseline="0" dirty="0">
                <a:solidFill>
                  <a:srgbClr val="F4F4F4"/>
                </a:solidFill>
              </a:rPr>
              <a:t>Stories Teaser Module Component </a:t>
            </a:r>
          </a:p>
        </p:txBody>
      </p:sp>
      <p:sp>
        <p:nvSpPr>
          <p:cNvPr id="24" name="Ellipse 2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89</a:t>
            </a:r>
          </a:p>
        </p:txBody>
      </p:sp>
      <p:pic>
        <p:nvPicPr>
          <p:cNvPr id="21" name="Image 2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F4508953-291B-4478-86F5-73B7B778486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1347716"/>
            <a:ext cx="5566071" cy="5301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6151324"/>
      </p:ext>
    </p:extLst>
  </p:cSld>
  <p:clrMapOvr>
    <a:masterClrMapping/>
  </p:clrMapOvr>
  <p:transition/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</a:rPr>
              <a:t>       Component format and mapping </a:t>
            </a:r>
            <a:endParaRPr lang="en-US" sz="1400" baseline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19" name="Ellipse 18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kern="0" baseline="0" dirty="0">
                <a:solidFill>
                  <a:srgbClr val="F4F4F4"/>
                </a:solidFill>
              </a:rPr>
              <a:t>Stories Teaser Module Component </a:t>
            </a:r>
          </a:p>
        </p:txBody>
      </p:sp>
      <p:sp>
        <p:nvSpPr>
          <p:cNvPr id="24" name="Ellipse 2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89</a:t>
            </a:r>
          </a:p>
        </p:txBody>
      </p:sp>
      <p:pic>
        <p:nvPicPr>
          <p:cNvPr id="21" name="Image 2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1" name="Ellipse 10">
            <a:extLst>
              <a:ext uri="{FF2B5EF4-FFF2-40B4-BE49-F238E27FC236}">
                <a16:creationId xmlns:a16="http://schemas.microsoft.com/office/drawing/2014/main" id="{CB026806-20AC-4FFE-B703-D8D24C37072D}"/>
              </a:ext>
            </a:extLst>
          </p:cNvPr>
          <p:cNvSpPr/>
          <p:nvPr/>
        </p:nvSpPr>
        <p:spPr>
          <a:xfrm>
            <a:off x="99795" y="3429000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20" name="Ellipse 19">
            <a:extLst>
              <a:ext uri="{FF2B5EF4-FFF2-40B4-BE49-F238E27FC236}">
                <a16:creationId xmlns:a16="http://schemas.microsoft.com/office/drawing/2014/main" id="{004E87E4-3EB8-4E75-B2E5-0327A474352F}"/>
              </a:ext>
            </a:extLst>
          </p:cNvPr>
          <p:cNvSpPr/>
          <p:nvPr/>
        </p:nvSpPr>
        <p:spPr>
          <a:xfrm>
            <a:off x="4936925" y="1492641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16" name="ZoneTexte 15"/>
          <p:cNvSpPr txBox="1"/>
          <p:nvPr/>
        </p:nvSpPr>
        <p:spPr>
          <a:xfrm>
            <a:off x="5188925" y="1528249"/>
            <a:ext cx="1872208" cy="4206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MA" sz="1600" b="1" u="sng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Components: 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The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list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 of the components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displayed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 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A683CD83-30DD-4757-B422-F72E3443FC2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664" y="1618641"/>
            <a:ext cx="4311352" cy="4752381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51E15BE0-071F-443D-97D9-D175B2994E2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6711" y="2276872"/>
            <a:ext cx="4147494" cy="3950134"/>
          </a:xfrm>
          <a:prstGeom prst="rect">
            <a:avLst/>
          </a:prstGeom>
        </p:spPr>
      </p:pic>
      <p:sp>
        <p:nvSpPr>
          <p:cNvPr id="25" name="Ellipse 24">
            <a:extLst>
              <a:ext uri="{FF2B5EF4-FFF2-40B4-BE49-F238E27FC236}">
                <a16:creationId xmlns:a16="http://schemas.microsoft.com/office/drawing/2014/main" id="{A275642B-A7BD-44B4-9BD2-1B0E4396FBA0}"/>
              </a:ext>
            </a:extLst>
          </p:cNvPr>
          <p:cNvSpPr/>
          <p:nvPr/>
        </p:nvSpPr>
        <p:spPr>
          <a:xfrm>
            <a:off x="6444208" y="2355108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0701630"/>
      </p:ext>
    </p:extLst>
  </p:cSld>
  <p:clrMapOvr>
    <a:masterClrMapping/>
  </p:clrMapOvr>
  <p:transition/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</a:rPr>
              <a:t>       Application </a:t>
            </a:r>
            <a:endParaRPr lang="en-US" sz="1400" baseline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19" name="Ellipse 18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kern="0" baseline="0" dirty="0">
                <a:solidFill>
                  <a:srgbClr val="F4F4F4"/>
                </a:solidFill>
              </a:rPr>
              <a:t>Stories Teaser Banner Component </a:t>
            </a:r>
          </a:p>
        </p:txBody>
      </p:sp>
      <p:sp>
        <p:nvSpPr>
          <p:cNvPr id="24" name="Ellipse 2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90</a:t>
            </a:r>
          </a:p>
        </p:txBody>
      </p:sp>
      <p:pic>
        <p:nvPicPr>
          <p:cNvPr id="21" name="Image 2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46CA1725-89A3-4AB6-B379-58F42C5BC1C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1412776"/>
            <a:ext cx="3790476" cy="53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7159723"/>
      </p:ext>
    </p:extLst>
  </p:cSld>
  <p:clrMapOvr>
    <a:masterClrMapping/>
  </p:clrMapOvr>
  <p:transition/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</a:rPr>
              <a:t>       Component format and mapping </a:t>
            </a:r>
            <a:endParaRPr lang="en-US" sz="1400" baseline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19" name="Ellipse 18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kern="0" baseline="0" dirty="0">
                <a:solidFill>
                  <a:srgbClr val="F4F4F4"/>
                </a:solidFill>
              </a:rPr>
              <a:t>Stories Teaser Banner Component </a:t>
            </a:r>
          </a:p>
        </p:txBody>
      </p:sp>
      <p:sp>
        <p:nvSpPr>
          <p:cNvPr id="24" name="Ellipse 2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90</a:t>
            </a:r>
          </a:p>
        </p:txBody>
      </p:sp>
      <p:pic>
        <p:nvPicPr>
          <p:cNvPr id="21" name="Image 2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0" name="Ellipse 9">
            <a:extLst>
              <a:ext uri="{FF2B5EF4-FFF2-40B4-BE49-F238E27FC236}">
                <a16:creationId xmlns:a16="http://schemas.microsoft.com/office/drawing/2014/main" id="{590B0F35-B64D-4048-9346-6C7B67AD6E33}"/>
              </a:ext>
            </a:extLst>
          </p:cNvPr>
          <p:cNvSpPr/>
          <p:nvPr/>
        </p:nvSpPr>
        <p:spPr>
          <a:xfrm>
            <a:off x="77664" y="5149589"/>
            <a:ext cx="252000" cy="252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2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CB026806-20AC-4FFE-B703-D8D24C37072D}"/>
              </a:ext>
            </a:extLst>
          </p:cNvPr>
          <p:cNvSpPr/>
          <p:nvPr/>
        </p:nvSpPr>
        <p:spPr>
          <a:xfrm>
            <a:off x="77664" y="4030442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20" name="Ellipse 19">
            <a:extLst>
              <a:ext uri="{FF2B5EF4-FFF2-40B4-BE49-F238E27FC236}">
                <a16:creationId xmlns:a16="http://schemas.microsoft.com/office/drawing/2014/main" id="{004E87E4-3EB8-4E75-B2E5-0327A474352F}"/>
              </a:ext>
            </a:extLst>
          </p:cNvPr>
          <p:cNvSpPr/>
          <p:nvPr/>
        </p:nvSpPr>
        <p:spPr>
          <a:xfrm>
            <a:off x="4781517" y="1483451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27" name="Ellipse 26">
            <a:extLst>
              <a:ext uri="{FF2B5EF4-FFF2-40B4-BE49-F238E27FC236}">
                <a16:creationId xmlns:a16="http://schemas.microsoft.com/office/drawing/2014/main" id="{49F677BB-505B-4615-917F-EF58C17A7820}"/>
              </a:ext>
            </a:extLst>
          </p:cNvPr>
          <p:cNvSpPr/>
          <p:nvPr/>
        </p:nvSpPr>
        <p:spPr>
          <a:xfrm>
            <a:off x="4806806" y="1938345"/>
            <a:ext cx="252000" cy="252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2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90BDC3A3-F3A0-47D2-ADF4-6CF1E3966B3E}"/>
              </a:ext>
            </a:extLst>
          </p:cNvPr>
          <p:cNvSpPr/>
          <p:nvPr/>
        </p:nvSpPr>
        <p:spPr>
          <a:xfrm>
            <a:off x="87547" y="5517232"/>
            <a:ext cx="252000" cy="252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3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90BDC3A3-F3A0-47D2-ADF4-6CF1E3966B3E}"/>
              </a:ext>
            </a:extLst>
          </p:cNvPr>
          <p:cNvSpPr/>
          <p:nvPr/>
        </p:nvSpPr>
        <p:spPr>
          <a:xfrm>
            <a:off x="4804136" y="2581794"/>
            <a:ext cx="252000" cy="252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3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16" name="ZoneTexte 15"/>
          <p:cNvSpPr txBox="1"/>
          <p:nvPr/>
        </p:nvSpPr>
        <p:spPr>
          <a:xfrm>
            <a:off x="5085244" y="1412776"/>
            <a:ext cx="187220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MA" sz="1600" b="1" u="sng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Headline: 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The headline of the component.</a:t>
            </a:r>
          </a:p>
          <a:p>
            <a:pPr algn="l"/>
            <a:endParaRPr lang="fr-MA" sz="1600" dirty="0">
              <a:solidFill>
                <a:schemeClr val="tx2">
                  <a:lumMod val="65000"/>
                  <a:lumOff val="35000"/>
                </a:schemeClr>
              </a:solidFill>
              <a:latin typeface="+mn-lt"/>
              <a:ea typeface="+mn-ea"/>
            </a:endParaRPr>
          </a:p>
          <a:p>
            <a:pPr algn="l"/>
            <a:r>
              <a:rPr lang="fr-MA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Link:</a:t>
            </a:r>
            <a:r>
              <a:rPr lang="fr-MA" sz="1600" b="1" u="sng" baseline="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 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The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link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displayed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 in the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bottom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 of the component.</a:t>
            </a:r>
          </a:p>
          <a:p>
            <a:pPr algn="l"/>
            <a:endParaRPr lang="fr-MA" sz="1600" dirty="0">
              <a:solidFill>
                <a:schemeClr val="tx2">
                  <a:lumMod val="65000"/>
                  <a:lumOff val="35000"/>
                </a:schemeClr>
              </a:solidFill>
              <a:latin typeface="+mn-lt"/>
              <a:ea typeface="+mn-ea"/>
            </a:endParaRPr>
          </a:p>
          <a:p>
            <a:pPr algn="l"/>
            <a:r>
              <a:rPr lang="fr-MA" sz="1600" b="1" dirty="0">
                <a:solidFill>
                  <a:schemeClr val="tx2">
                    <a:lumMod val="65000"/>
                    <a:lumOff val="35000"/>
                  </a:schemeClr>
                </a:solidFill>
              </a:rPr>
              <a:t>Media</a:t>
            </a:r>
            <a:r>
              <a:rPr lang="fr-MA" sz="1600" b="1" u="sng" dirty="0">
                <a:solidFill>
                  <a:schemeClr val="tx2">
                    <a:lumMod val="65000"/>
                    <a:lumOff val="35000"/>
                  </a:schemeClr>
                </a:solidFill>
              </a:rPr>
              <a:t>: 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</a:rPr>
              <a:t>The media of the component.</a:t>
            </a:r>
            <a:endParaRPr lang="fr-FR" sz="16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  <a:p>
            <a:pPr algn="l"/>
            <a:endParaRPr lang="fr-FR" sz="1600" dirty="0">
              <a:solidFill>
                <a:schemeClr val="tx2">
                  <a:lumMod val="65000"/>
                  <a:lumOff val="35000"/>
                </a:schemeClr>
              </a:solidFill>
              <a:latin typeface="+mn-lt"/>
              <a:ea typeface="+mn-ea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C87B7BC0-6A94-488B-ABC9-27E428A0EF9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027" y="2097006"/>
            <a:ext cx="4187973" cy="3761905"/>
          </a:xfrm>
          <a:prstGeom prst="rect">
            <a:avLst/>
          </a:prstGeom>
        </p:spPr>
      </p:pic>
      <p:pic>
        <p:nvPicPr>
          <p:cNvPr id="25" name="Image 24">
            <a:extLst>
              <a:ext uri="{FF2B5EF4-FFF2-40B4-BE49-F238E27FC236}">
                <a16:creationId xmlns:a16="http://schemas.microsoft.com/office/drawing/2014/main" id="{6C88E3B0-20CE-4929-A3C2-A83A907D865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9286" y="3099243"/>
            <a:ext cx="2604225" cy="3651150"/>
          </a:xfrm>
          <a:prstGeom prst="rect">
            <a:avLst/>
          </a:prstGeom>
        </p:spPr>
      </p:pic>
      <p:sp>
        <p:nvSpPr>
          <p:cNvPr id="18" name="Ellipse 17">
            <a:extLst>
              <a:ext uri="{FF2B5EF4-FFF2-40B4-BE49-F238E27FC236}">
                <a16:creationId xmlns:a16="http://schemas.microsoft.com/office/drawing/2014/main" id="{7B8531D7-CCE4-4063-B80B-C61C39C8F23B}"/>
              </a:ext>
            </a:extLst>
          </p:cNvPr>
          <p:cNvSpPr/>
          <p:nvPr/>
        </p:nvSpPr>
        <p:spPr>
          <a:xfrm>
            <a:off x="7578344" y="6021288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32" name="Ellipse 31">
            <a:extLst>
              <a:ext uri="{FF2B5EF4-FFF2-40B4-BE49-F238E27FC236}">
                <a16:creationId xmlns:a16="http://schemas.microsoft.com/office/drawing/2014/main" id="{3EC0BF20-3769-4D74-B0AF-793F42855B59}"/>
              </a:ext>
            </a:extLst>
          </p:cNvPr>
          <p:cNvSpPr/>
          <p:nvPr/>
        </p:nvSpPr>
        <p:spPr>
          <a:xfrm>
            <a:off x="6509719" y="6399343"/>
            <a:ext cx="252000" cy="252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2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23" name="Ellipse 22">
            <a:extLst>
              <a:ext uri="{FF2B5EF4-FFF2-40B4-BE49-F238E27FC236}">
                <a16:creationId xmlns:a16="http://schemas.microsoft.com/office/drawing/2014/main" id="{90BDC3A3-F3A0-47D2-ADF4-6CF1E3966B3E}"/>
              </a:ext>
            </a:extLst>
          </p:cNvPr>
          <p:cNvSpPr/>
          <p:nvPr/>
        </p:nvSpPr>
        <p:spPr>
          <a:xfrm>
            <a:off x="7092280" y="3356992"/>
            <a:ext cx="252000" cy="252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3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4230161"/>
      </p:ext>
    </p:extLst>
  </p:cSld>
  <p:clrMapOvr>
    <a:masterClrMapping/>
  </p:clrMapOvr>
  <p:transition/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</a:rPr>
              <a:t>       Application </a:t>
            </a:r>
            <a:endParaRPr lang="en-US" sz="1400" baseline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19" name="Ellipse 18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kern="0" baseline="0" dirty="0">
                <a:solidFill>
                  <a:srgbClr val="F4F4F4"/>
                </a:solidFill>
              </a:rPr>
              <a:t>Rotating 360 Module Component </a:t>
            </a:r>
          </a:p>
        </p:txBody>
      </p:sp>
      <p:sp>
        <p:nvSpPr>
          <p:cNvPr id="24" name="Ellipse 2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91</a:t>
            </a:r>
          </a:p>
        </p:txBody>
      </p:sp>
      <p:pic>
        <p:nvPicPr>
          <p:cNvPr id="21" name="Image 2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37A081B-4B30-460D-B4F3-7342FE6AA7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3443" y="1556792"/>
            <a:ext cx="6954840" cy="5175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4504645"/>
      </p:ext>
    </p:extLst>
  </p:cSld>
  <p:clrMapOvr>
    <a:masterClrMapping/>
  </p:clrMapOvr>
  <p:transition/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</a:rPr>
              <a:t>       Component format and mapping </a:t>
            </a:r>
            <a:endParaRPr lang="en-US" sz="1400" baseline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19" name="Ellipse 18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kern="0" baseline="0" dirty="0">
                <a:solidFill>
                  <a:srgbClr val="F4F4F4"/>
                </a:solidFill>
              </a:rPr>
              <a:t>Rotating 360 Module Component </a:t>
            </a:r>
          </a:p>
        </p:txBody>
      </p:sp>
      <p:sp>
        <p:nvSpPr>
          <p:cNvPr id="24" name="Ellipse 2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91</a:t>
            </a:r>
          </a:p>
        </p:txBody>
      </p:sp>
      <p:pic>
        <p:nvPicPr>
          <p:cNvPr id="21" name="Image 2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0" name="Ellipse 9">
            <a:extLst>
              <a:ext uri="{FF2B5EF4-FFF2-40B4-BE49-F238E27FC236}">
                <a16:creationId xmlns:a16="http://schemas.microsoft.com/office/drawing/2014/main" id="{590B0F35-B64D-4048-9346-6C7B67AD6E33}"/>
              </a:ext>
            </a:extLst>
          </p:cNvPr>
          <p:cNvSpPr/>
          <p:nvPr/>
        </p:nvSpPr>
        <p:spPr>
          <a:xfrm>
            <a:off x="106357" y="2780928"/>
            <a:ext cx="252000" cy="252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2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CB026806-20AC-4FFE-B703-D8D24C37072D}"/>
              </a:ext>
            </a:extLst>
          </p:cNvPr>
          <p:cNvSpPr/>
          <p:nvPr/>
        </p:nvSpPr>
        <p:spPr>
          <a:xfrm>
            <a:off x="106357" y="1988840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90BDC3A3-F3A0-47D2-ADF4-6CF1E3966B3E}"/>
              </a:ext>
            </a:extLst>
          </p:cNvPr>
          <p:cNvSpPr/>
          <p:nvPr/>
        </p:nvSpPr>
        <p:spPr>
          <a:xfrm>
            <a:off x="149932" y="3571174"/>
            <a:ext cx="252000" cy="252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3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CE7ED7EA-837D-43B9-B8DF-94F9D297855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506" y="1427616"/>
            <a:ext cx="4126494" cy="5430384"/>
          </a:xfrm>
          <a:prstGeom prst="rect">
            <a:avLst/>
          </a:prstGeom>
        </p:spPr>
      </p:pic>
      <p:sp>
        <p:nvSpPr>
          <p:cNvPr id="18" name="Ellipse 17">
            <a:extLst>
              <a:ext uri="{FF2B5EF4-FFF2-40B4-BE49-F238E27FC236}">
                <a16:creationId xmlns:a16="http://schemas.microsoft.com/office/drawing/2014/main" id="{1E4138F2-FCE4-420F-AE98-5E7670EA0793}"/>
              </a:ext>
            </a:extLst>
          </p:cNvPr>
          <p:cNvSpPr/>
          <p:nvPr/>
        </p:nvSpPr>
        <p:spPr>
          <a:xfrm>
            <a:off x="149932" y="4491161"/>
            <a:ext cx="252000" cy="252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4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953C07-7013-40F1-9143-F6DDE5625213}"/>
              </a:ext>
            </a:extLst>
          </p:cNvPr>
          <p:cNvSpPr/>
          <p:nvPr/>
        </p:nvSpPr>
        <p:spPr>
          <a:xfrm>
            <a:off x="4932040" y="1556792"/>
            <a:ext cx="2965877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l"/>
            <a:r>
              <a:rPr lang="fr-MA" sz="1600" b="1" u="sng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Headline: </a:t>
            </a:r>
            <a:r>
              <a:rPr lang="fr-MA" sz="160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The headline of the component.</a:t>
            </a:r>
          </a:p>
          <a:p>
            <a:pPr lvl="0" algn="l"/>
            <a:endParaRPr lang="fr-MA" sz="1600" dirty="0">
              <a:solidFill>
                <a:srgbClr val="000000">
                  <a:lumMod val="65000"/>
                  <a:lumOff val="35000"/>
                </a:srgbClr>
              </a:solidFill>
              <a:latin typeface="Arial"/>
            </a:endParaRPr>
          </a:p>
          <a:p>
            <a:pPr algn="l"/>
            <a:r>
              <a:rPr lang="fr-MA" sz="1600" b="1" u="sng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Subline</a:t>
            </a:r>
            <a:r>
              <a:rPr lang="fr-MA" sz="1600" b="1" u="sng" dirty="0">
                <a:solidFill>
                  <a:schemeClr val="tx2">
                    <a:lumMod val="65000"/>
                    <a:lumOff val="35000"/>
                  </a:schemeClr>
                </a:solidFill>
              </a:rPr>
              <a:t>: 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</a:rPr>
              <a:t>The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subline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</a:rPr>
              <a:t> of the component.</a:t>
            </a:r>
          </a:p>
          <a:p>
            <a:pPr algn="l"/>
            <a:endParaRPr lang="fr-MA" sz="16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  <a:p>
            <a:pPr algn="l"/>
            <a:r>
              <a:rPr lang="fr-MA" sz="1600" b="1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Video</a:t>
            </a:r>
            <a:r>
              <a:rPr lang="fr-MA" sz="1600" b="1" dirty="0">
                <a:solidFill>
                  <a:schemeClr val="tx2">
                    <a:lumMod val="65000"/>
                    <a:lumOff val="35000"/>
                  </a:schemeClr>
                </a:solidFill>
              </a:rPr>
              <a:t>: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</a:rPr>
              <a:t>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Video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</a:rPr>
              <a:t> of the component</a:t>
            </a:r>
          </a:p>
          <a:p>
            <a:pPr algn="l"/>
            <a:endParaRPr lang="fr-MA" sz="16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  <a:p>
            <a:pPr algn="l"/>
            <a:r>
              <a:rPr lang="fr-MA" sz="1600" b="1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Sequences</a:t>
            </a:r>
            <a:r>
              <a:rPr lang="fr-MA" sz="1600" b="1" dirty="0">
                <a:solidFill>
                  <a:schemeClr val="tx2">
                    <a:lumMod val="65000"/>
                    <a:lumOff val="35000"/>
                  </a:schemeClr>
                </a:solidFill>
              </a:rPr>
              <a:t>: 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</a:rPr>
              <a:t>The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sequences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</a:rPr>
              <a:t> of the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video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</a:rPr>
              <a:t>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that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</a:rPr>
              <a:t> </a:t>
            </a:r>
          </a:p>
          <a:p>
            <a:pPr algn="l"/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</a:rPr>
              <a:t>                   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represent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</a:rPr>
              <a:t> the rotation phases</a:t>
            </a:r>
            <a:endParaRPr lang="fr-MA" sz="1600" b="1" dirty="0">
              <a:solidFill>
                <a:schemeClr val="tx2">
                  <a:lumMod val="65000"/>
                  <a:lumOff val="35000"/>
                </a:schemeClr>
              </a:solidFill>
            </a:endParaRPr>
          </a:p>
          <a:p>
            <a:pPr lvl="0" algn="l"/>
            <a:endParaRPr lang="fr-MA" sz="1600" dirty="0">
              <a:solidFill>
                <a:srgbClr val="000000">
                  <a:lumMod val="65000"/>
                  <a:lumOff val="35000"/>
                </a:srgbClr>
              </a:solidFill>
              <a:latin typeface="Arial"/>
            </a:endParaRPr>
          </a:p>
        </p:txBody>
      </p:sp>
      <p:sp>
        <p:nvSpPr>
          <p:cNvPr id="25" name="Ellipse 24">
            <a:extLst>
              <a:ext uri="{FF2B5EF4-FFF2-40B4-BE49-F238E27FC236}">
                <a16:creationId xmlns:a16="http://schemas.microsoft.com/office/drawing/2014/main" id="{70793493-63E3-4691-81F8-3A82B6C56546}"/>
              </a:ext>
            </a:extLst>
          </p:cNvPr>
          <p:cNvSpPr/>
          <p:nvPr/>
        </p:nvSpPr>
        <p:spPr>
          <a:xfrm>
            <a:off x="4693095" y="1870623"/>
            <a:ext cx="252000" cy="252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2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26" name="Ellipse 25">
            <a:extLst>
              <a:ext uri="{FF2B5EF4-FFF2-40B4-BE49-F238E27FC236}">
                <a16:creationId xmlns:a16="http://schemas.microsoft.com/office/drawing/2014/main" id="{BA06C41E-1C9F-4C3C-9E64-4FA5DACEE729}"/>
              </a:ext>
            </a:extLst>
          </p:cNvPr>
          <p:cNvSpPr/>
          <p:nvPr/>
        </p:nvSpPr>
        <p:spPr>
          <a:xfrm>
            <a:off x="4680040" y="1532604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28" name="Ellipse 27">
            <a:extLst>
              <a:ext uri="{FF2B5EF4-FFF2-40B4-BE49-F238E27FC236}">
                <a16:creationId xmlns:a16="http://schemas.microsoft.com/office/drawing/2014/main" id="{F91FD160-EA03-48D5-AD22-D71934B909E3}"/>
              </a:ext>
            </a:extLst>
          </p:cNvPr>
          <p:cNvSpPr/>
          <p:nvPr/>
        </p:nvSpPr>
        <p:spPr>
          <a:xfrm>
            <a:off x="4706150" y="2208643"/>
            <a:ext cx="252000" cy="252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3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29" name="Ellipse 28">
            <a:extLst>
              <a:ext uri="{FF2B5EF4-FFF2-40B4-BE49-F238E27FC236}">
                <a16:creationId xmlns:a16="http://schemas.microsoft.com/office/drawing/2014/main" id="{E5742EFD-A3C3-414E-8E0D-8E9F04CA3776}"/>
              </a:ext>
            </a:extLst>
          </p:cNvPr>
          <p:cNvSpPr/>
          <p:nvPr/>
        </p:nvSpPr>
        <p:spPr>
          <a:xfrm>
            <a:off x="4706150" y="2522474"/>
            <a:ext cx="252000" cy="252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4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pic>
        <p:nvPicPr>
          <p:cNvPr id="30" name="Image 29">
            <a:extLst>
              <a:ext uri="{FF2B5EF4-FFF2-40B4-BE49-F238E27FC236}">
                <a16:creationId xmlns:a16="http://schemas.microsoft.com/office/drawing/2014/main" id="{D3715DF9-945A-4D6E-8A3A-FF9D5CCBD6A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6040" y="3293991"/>
            <a:ext cx="4148451" cy="3087337"/>
          </a:xfrm>
          <a:prstGeom prst="rect">
            <a:avLst/>
          </a:prstGeom>
        </p:spPr>
      </p:pic>
      <p:sp>
        <p:nvSpPr>
          <p:cNvPr id="31" name="Ellipse 30">
            <a:extLst>
              <a:ext uri="{FF2B5EF4-FFF2-40B4-BE49-F238E27FC236}">
                <a16:creationId xmlns:a16="http://schemas.microsoft.com/office/drawing/2014/main" id="{2E6567C8-1BDD-4E13-A61A-6ECD99F35CF0}"/>
              </a:ext>
            </a:extLst>
          </p:cNvPr>
          <p:cNvSpPr/>
          <p:nvPr/>
        </p:nvSpPr>
        <p:spPr>
          <a:xfrm>
            <a:off x="7897917" y="3697174"/>
            <a:ext cx="252000" cy="252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2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33" name="Ellipse 32">
            <a:extLst>
              <a:ext uri="{FF2B5EF4-FFF2-40B4-BE49-F238E27FC236}">
                <a16:creationId xmlns:a16="http://schemas.microsoft.com/office/drawing/2014/main" id="{776B6C59-CA2B-43C7-BD1E-60323D918AD0}"/>
              </a:ext>
            </a:extLst>
          </p:cNvPr>
          <p:cNvSpPr/>
          <p:nvPr/>
        </p:nvSpPr>
        <p:spPr>
          <a:xfrm>
            <a:off x="7308304" y="3325011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34" name="Ellipse 33">
            <a:extLst>
              <a:ext uri="{FF2B5EF4-FFF2-40B4-BE49-F238E27FC236}">
                <a16:creationId xmlns:a16="http://schemas.microsoft.com/office/drawing/2014/main" id="{858EE7B6-3648-4B49-97EB-0A3E7BE868AF}"/>
              </a:ext>
            </a:extLst>
          </p:cNvPr>
          <p:cNvSpPr/>
          <p:nvPr/>
        </p:nvSpPr>
        <p:spPr>
          <a:xfrm>
            <a:off x="8073302" y="4365161"/>
            <a:ext cx="252000" cy="252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3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35" name="Ellipse 34">
            <a:extLst>
              <a:ext uri="{FF2B5EF4-FFF2-40B4-BE49-F238E27FC236}">
                <a16:creationId xmlns:a16="http://schemas.microsoft.com/office/drawing/2014/main" id="{F5F5D447-B247-47D6-A2B0-B1510A578628}"/>
              </a:ext>
            </a:extLst>
          </p:cNvPr>
          <p:cNvSpPr/>
          <p:nvPr/>
        </p:nvSpPr>
        <p:spPr>
          <a:xfrm>
            <a:off x="7542344" y="5604470"/>
            <a:ext cx="252000" cy="252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4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8221121"/>
      </p:ext>
    </p:extLst>
  </p:cSld>
  <p:clrMapOvr>
    <a:masterClrMapping/>
  </p:clrMapOvr>
  <p:transition/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</a:rPr>
              <a:t>       Application </a:t>
            </a:r>
            <a:endParaRPr lang="en-US" sz="1400" baseline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19" name="Ellipse 18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kern="0" baseline="0" dirty="0">
                <a:solidFill>
                  <a:srgbClr val="F4F4F4"/>
                </a:solidFill>
              </a:rPr>
              <a:t>Rotating 360 Sequence Component </a:t>
            </a:r>
          </a:p>
        </p:txBody>
      </p:sp>
      <p:sp>
        <p:nvSpPr>
          <p:cNvPr id="24" name="Ellipse 2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92</a:t>
            </a:r>
          </a:p>
        </p:txBody>
      </p:sp>
      <p:pic>
        <p:nvPicPr>
          <p:cNvPr id="21" name="Image 2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A4D2FF92-42D3-4386-8D88-5FCB5BC93E3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1729" y="1556792"/>
            <a:ext cx="6566793" cy="5122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021878"/>
      </p:ext>
    </p:extLst>
  </p:cSld>
  <p:clrMapOvr>
    <a:masterClrMapping/>
  </p:clrMapOvr>
  <p:transition/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</a:rPr>
              <a:t>       Component format and mapping </a:t>
            </a:r>
            <a:endParaRPr lang="en-US" sz="1400" baseline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19" name="Ellipse 18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kern="0" baseline="0" dirty="0">
                <a:solidFill>
                  <a:srgbClr val="F4F4F4"/>
                </a:solidFill>
              </a:rPr>
              <a:t>Rotating 360 Sequence Component </a:t>
            </a:r>
          </a:p>
        </p:txBody>
      </p:sp>
      <p:sp>
        <p:nvSpPr>
          <p:cNvPr id="24" name="Ellipse 2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92</a:t>
            </a:r>
          </a:p>
        </p:txBody>
      </p:sp>
      <p:pic>
        <p:nvPicPr>
          <p:cNvPr id="21" name="Image 2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0" name="Ellipse 9">
            <a:extLst>
              <a:ext uri="{FF2B5EF4-FFF2-40B4-BE49-F238E27FC236}">
                <a16:creationId xmlns:a16="http://schemas.microsoft.com/office/drawing/2014/main" id="{590B0F35-B64D-4048-9346-6C7B67AD6E33}"/>
              </a:ext>
            </a:extLst>
          </p:cNvPr>
          <p:cNvSpPr/>
          <p:nvPr/>
        </p:nvSpPr>
        <p:spPr>
          <a:xfrm>
            <a:off x="103822" y="3303000"/>
            <a:ext cx="252000" cy="252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2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CB026806-20AC-4FFE-B703-D8D24C37072D}"/>
              </a:ext>
            </a:extLst>
          </p:cNvPr>
          <p:cNvSpPr/>
          <p:nvPr/>
        </p:nvSpPr>
        <p:spPr>
          <a:xfrm>
            <a:off x="103822" y="3002104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90BDC3A3-F3A0-47D2-ADF4-6CF1E3966B3E}"/>
              </a:ext>
            </a:extLst>
          </p:cNvPr>
          <p:cNvSpPr/>
          <p:nvPr/>
        </p:nvSpPr>
        <p:spPr>
          <a:xfrm>
            <a:off x="103822" y="3688715"/>
            <a:ext cx="252000" cy="252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3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D71F1275-DE58-4004-91AC-0458CF68C5D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7616" y="3757254"/>
            <a:ext cx="3792562" cy="2958199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0B2D3221-2A33-4193-8B8A-2D76C33DC16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621" y="1475596"/>
            <a:ext cx="4860452" cy="4905732"/>
          </a:xfrm>
          <a:prstGeom prst="rect">
            <a:avLst/>
          </a:prstGeom>
        </p:spPr>
      </p:pic>
      <p:sp>
        <p:nvSpPr>
          <p:cNvPr id="25" name="Ellipse 24">
            <a:extLst>
              <a:ext uri="{FF2B5EF4-FFF2-40B4-BE49-F238E27FC236}">
                <a16:creationId xmlns:a16="http://schemas.microsoft.com/office/drawing/2014/main" id="{C050555B-3AE2-4FC6-9103-26E59E574586}"/>
              </a:ext>
            </a:extLst>
          </p:cNvPr>
          <p:cNvSpPr/>
          <p:nvPr/>
        </p:nvSpPr>
        <p:spPr>
          <a:xfrm>
            <a:off x="101996" y="4036978"/>
            <a:ext cx="252000" cy="252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4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26" name="Ellipse 25">
            <a:extLst>
              <a:ext uri="{FF2B5EF4-FFF2-40B4-BE49-F238E27FC236}">
                <a16:creationId xmlns:a16="http://schemas.microsoft.com/office/drawing/2014/main" id="{34EF7E35-9893-4F32-9576-2E1EDCEDFB54}"/>
              </a:ext>
            </a:extLst>
          </p:cNvPr>
          <p:cNvSpPr/>
          <p:nvPr/>
        </p:nvSpPr>
        <p:spPr>
          <a:xfrm>
            <a:off x="101996" y="4384815"/>
            <a:ext cx="252000" cy="252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5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28" name="Ellipse 27">
            <a:extLst>
              <a:ext uri="{FF2B5EF4-FFF2-40B4-BE49-F238E27FC236}">
                <a16:creationId xmlns:a16="http://schemas.microsoft.com/office/drawing/2014/main" id="{CFEC8E84-0E4F-46DB-A43E-7A78D7E490ED}"/>
              </a:ext>
            </a:extLst>
          </p:cNvPr>
          <p:cNvSpPr/>
          <p:nvPr/>
        </p:nvSpPr>
        <p:spPr>
          <a:xfrm>
            <a:off x="101996" y="4776246"/>
            <a:ext cx="252000" cy="252000"/>
          </a:xfrm>
          <a:prstGeom prst="ellipse">
            <a:avLst/>
          </a:prstGeom>
          <a:solidFill>
            <a:srgbClr val="156103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6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29" name="Ellipse 28">
            <a:extLst>
              <a:ext uri="{FF2B5EF4-FFF2-40B4-BE49-F238E27FC236}">
                <a16:creationId xmlns:a16="http://schemas.microsoft.com/office/drawing/2014/main" id="{20A426B4-A16D-41DA-922F-BD2070F47BC3}"/>
              </a:ext>
            </a:extLst>
          </p:cNvPr>
          <p:cNvSpPr/>
          <p:nvPr/>
        </p:nvSpPr>
        <p:spPr>
          <a:xfrm>
            <a:off x="101996" y="5132114"/>
            <a:ext cx="252000" cy="252000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7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FA9A1626-9CE0-40BA-808B-3108A2A333E3}"/>
              </a:ext>
            </a:extLst>
          </p:cNvPr>
          <p:cNvSpPr/>
          <p:nvPr/>
        </p:nvSpPr>
        <p:spPr>
          <a:xfrm>
            <a:off x="5547755" y="1466341"/>
            <a:ext cx="3496470" cy="2390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l"/>
            <a:r>
              <a:rPr lang="fr-MA" sz="1600" b="1" u="sng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ID: </a:t>
            </a:r>
            <a:r>
              <a:rPr lang="fr-MA" sz="160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The identifier of the </a:t>
            </a:r>
            <a:r>
              <a:rPr lang="fr-MA" sz="1600" dirty="0" err="1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sequence</a:t>
            </a:r>
            <a:r>
              <a:rPr lang="fr-MA" sz="160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.</a:t>
            </a:r>
          </a:p>
          <a:p>
            <a:pPr lvl="0" algn="l"/>
            <a:endParaRPr lang="fr-MA" sz="1600" dirty="0">
              <a:solidFill>
                <a:srgbClr val="000000">
                  <a:lumMod val="65000"/>
                  <a:lumOff val="35000"/>
                </a:srgbClr>
              </a:solidFill>
              <a:latin typeface="Arial"/>
            </a:endParaRPr>
          </a:p>
          <a:p>
            <a:pPr algn="l"/>
            <a:r>
              <a:rPr lang="fr-MA" sz="1600" b="1" u="sng" dirty="0">
                <a:solidFill>
                  <a:schemeClr val="tx2">
                    <a:lumMod val="65000"/>
                    <a:lumOff val="35000"/>
                  </a:schemeClr>
                </a:solidFill>
              </a:rPr>
              <a:t>Start: 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</a:rPr>
              <a:t>The start time of the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sequence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</a:rPr>
              <a:t>.</a:t>
            </a:r>
          </a:p>
          <a:p>
            <a:pPr algn="l"/>
            <a:endParaRPr lang="fr-MA" sz="16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  <a:p>
            <a:pPr algn="l"/>
            <a:r>
              <a:rPr lang="fr-MA" sz="1600" b="1" dirty="0">
                <a:solidFill>
                  <a:schemeClr val="tx2">
                    <a:lumMod val="65000"/>
                    <a:lumOff val="35000"/>
                  </a:schemeClr>
                </a:solidFill>
              </a:rPr>
              <a:t>Duration: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</a:rPr>
              <a:t>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Duration’s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</a:rPr>
              <a:t> time of the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sequnece</a:t>
            </a:r>
            <a:endParaRPr lang="fr-MA" sz="16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  <a:p>
            <a:pPr algn="l"/>
            <a:endParaRPr lang="fr-MA" sz="16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  <a:p>
            <a:pPr algn="l"/>
            <a:r>
              <a:rPr lang="fr-MA" sz="1600" b="1" dirty="0">
                <a:solidFill>
                  <a:schemeClr val="tx2">
                    <a:lumMod val="65000"/>
                    <a:lumOff val="35000"/>
                  </a:schemeClr>
                </a:solidFill>
              </a:rPr>
              <a:t>Next </a:t>
            </a:r>
            <a:r>
              <a:rPr lang="fr-MA" sz="1600" b="1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Sequence</a:t>
            </a:r>
            <a:r>
              <a:rPr lang="fr-MA" sz="1600" b="1" dirty="0">
                <a:solidFill>
                  <a:schemeClr val="tx2">
                    <a:lumMod val="65000"/>
                    <a:lumOff val="35000"/>
                  </a:schemeClr>
                </a:solidFill>
              </a:rPr>
              <a:t>: 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</a:rPr>
              <a:t>The ID of the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next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</a:rPr>
              <a:t>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sequence</a:t>
            </a:r>
            <a:endParaRPr lang="fr-MA" sz="16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  <a:p>
            <a:pPr algn="l"/>
            <a:endParaRPr lang="fr-MA" sz="1600" b="1" dirty="0">
              <a:solidFill>
                <a:schemeClr val="tx2">
                  <a:lumMod val="65000"/>
                  <a:lumOff val="35000"/>
                </a:schemeClr>
              </a:solidFill>
            </a:endParaRPr>
          </a:p>
          <a:p>
            <a:pPr algn="l"/>
            <a:r>
              <a:rPr lang="fr-MA" sz="1600" b="1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Previous</a:t>
            </a:r>
            <a:r>
              <a:rPr lang="fr-MA" sz="1600" b="1" dirty="0">
                <a:solidFill>
                  <a:schemeClr val="tx2">
                    <a:lumMod val="65000"/>
                    <a:lumOff val="35000"/>
                  </a:schemeClr>
                </a:solidFill>
              </a:rPr>
              <a:t> </a:t>
            </a:r>
            <a:r>
              <a:rPr lang="fr-MA" sz="1600" b="1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Sequence</a:t>
            </a:r>
            <a:r>
              <a:rPr lang="fr-MA" sz="1600" b="1" dirty="0">
                <a:solidFill>
                  <a:schemeClr val="tx2">
                    <a:lumMod val="65000"/>
                    <a:lumOff val="35000"/>
                  </a:schemeClr>
                </a:solidFill>
              </a:rPr>
              <a:t>: 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</a:rPr>
              <a:t>The ID of the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previous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</a:rPr>
              <a:t>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sequence</a:t>
            </a:r>
            <a:endParaRPr lang="fr-MA" sz="16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  <a:p>
            <a:pPr algn="l"/>
            <a:endParaRPr lang="fr-MA" sz="16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  <a:p>
            <a:pPr algn="l"/>
            <a:r>
              <a:rPr lang="fr-MA" sz="1600" b="1" dirty="0">
                <a:solidFill>
                  <a:schemeClr val="tx2">
                    <a:lumMod val="65000"/>
                    <a:lumOff val="35000"/>
                  </a:schemeClr>
                </a:solidFill>
              </a:rPr>
              <a:t>Headline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</a:rPr>
              <a:t>: Headline of the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sequence</a:t>
            </a:r>
            <a:endParaRPr lang="fr-MA" sz="16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  <a:p>
            <a:pPr algn="l"/>
            <a:endParaRPr lang="fr-MA" sz="16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  <a:p>
            <a:pPr algn="l"/>
            <a:r>
              <a:rPr lang="fr-MA" sz="1600" b="1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mobileVideo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</a:rPr>
              <a:t>: the mobile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videos</a:t>
            </a:r>
            <a:endParaRPr lang="fr-MA" sz="16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  <a:p>
            <a:pPr lvl="0" algn="l"/>
            <a:endParaRPr lang="fr-MA" sz="1600" dirty="0">
              <a:solidFill>
                <a:srgbClr val="000000">
                  <a:lumMod val="65000"/>
                  <a:lumOff val="35000"/>
                </a:srgbClr>
              </a:solidFill>
              <a:latin typeface="Arial"/>
            </a:endParaRPr>
          </a:p>
        </p:txBody>
      </p:sp>
      <p:sp>
        <p:nvSpPr>
          <p:cNvPr id="31" name="Ellipse 30">
            <a:extLst>
              <a:ext uri="{FF2B5EF4-FFF2-40B4-BE49-F238E27FC236}">
                <a16:creationId xmlns:a16="http://schemas.microsoft.com/office/drawing/2014/main" id="{1073878B-E010-49E7-B1CE-27E0133FB2D3}"/>
              </a:ext>
            </a:extLst>
          </p:cNvPr>
          <p:cNvSpPr/>
          <p:nvPr/>
        </p:nvSpPr>
        <p:spPr>
          <a:xfrm>
            <a:off x="5356456" y="1650492"/>
            <a:ext cx="252000" cy="252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2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33" name="Ellipse 32">
            <a:extLst>
              <a:ext uri="{FF2B5EF4-FFF2-40B4-BE49-F238E27FC236}">
                <a16:creationId xmlns:a16="http://schemas.microsoft.com/office/drawing/2014/main" id="{39BE2E8F-5C87-4DEC-9442-3332D381A61C}"/>
              </a:ext>
            </a:extLst>
          </p:cNvPr>
          <p:cNvSpPr/>
          <p:nvPr/>
        </p:nvSpPr>
        <p:spPr>
          <a:xfrm>
            <a:off x="5356456" y="1349596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34" name="Ellipse 33">
            <a:extLst>
              <a:ext uri="{FF2B5EF4-FFF2-40B4-BE49-F238E27FC236}">
                <a16:creationId xmlns:a16="http://schemas.microsoft.com/office/drawing/2014/main" id="{D6E706F6-E95C-4C10-AD62-597B627CC038}"/>
              </a:ext>
            </a:extLst>
          </p:cNvPr>
          <p:cNvSpPr/>
          <p:nvPr/>
        </p:nvSpPr>
        <p:spPr>
          <a:xfrm>
            <a:off x="5356456" y="2036207"/>
            <a:ext cx="252000" cy="252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3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35" name="Ellipse 34">
            <a:extLst>
              <a:ext uri="{FF2B5EF4-FFF2-40B4-BE49-F238E27FC236}">
                <a16:creationId xmlns:a16="http://schemas.microsoft.com/office/drawing/2014/main" id="{016DD03B-3D20-440B-A1C5-7EF57EE29E93}"/>
              </a:ext>
            </a:extLst>
          </p:cNvPr>
          <p:cNvSpPr/>
          <p:nvPr/>
        </p:nvSpPr>
        <p:spPr>
          <a:xfrm>
            <a:off x="5354630" y="2384470"/>
            <a:ext cx="252000" cy="252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4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36" name="Ellipse 35">
            <a:extLst>
              <a:ext uri="{FF2B5EF4-FFF2-40B4-BE49-F238E27FC236}">
                <a16:creationId xmlns:a16="http://schemas.microsoft.com/office/drawing/2014/main" id="{D64DA953-A23C-4E46-9D51-6A1651F6A927}"/>
              </a:ext>
            </a:extLst>
          </p:cNvPr>
          <p:cNvSpPr/>
          <p:nvPr/>
        </p:nvSpPr>
        <p:spPr>
          <a:xfrm>
            <a:off x="5354630" y="2732307"/>
            <a:ext cx="252000" cy="252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5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37" name="Ellipse 36">
            <a:extLst>
              <a:ext uri="{FF2B5EF4-FFF2-40B4-BE49-F238E27FC236}">
                <a16:creationId xmlns:a16="http://schemas.microsoft.com/office/drawing/2014/main" id="{38E577F7-356E-4A39-89BF-F21ED083DD6B}"/>
              </a:ext>
            </a:extLst>
          </p:cNvPr>
          <p:cNvSpPr/>
          <p:nvPr/>
        </p:nvSpPr>
        <p:spPr>
          <a:xfrm>
            <a:off x="5354630" y="3034475"/>
            <a:ext cx="252000" cy="252000"/>
          </a:xfrm>
          <a:prstGeom prst="ellipse">
            <a:avLst/>
          </a:prstGeom>
          <a:solidFill>
            <a:srgbClr val="156103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6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38" name="Ellipse 37">
            <a:extLst>
              <a:ext uri="{FF2B5EF4-FFF2-40B4-BE49-F238E27FC236}">
                <a16:creationId xmlns:a16="http://schemas.microsoft.com/office/drawing/2014/main" id="{3A04DC3A-2EF3-4A43-BA34-A24D2CF5D3AA}"/>
              </a:ext>
            </a:extLst>
          </p:cNvPr>
          <p:cNvSpPr/>
          <p:nvPr/>
        </p:nvSpPr>
        <p:spPr>
          <a:xfrm>
            <a:off x="5354630" y="3376393"/>
            <a:ext cx="252000" cy="252000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7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39" name="Ellipse 38">
            <a:extLst>
              <a:ext uri="{FF2B5EF4-FFF2-40B4-BE49-F238E27FC236}">
                <a16:creationId xmlns:a16="http://schemas.microsoft.com/office/drawing/2014/main" id="{13368E1A-260B-4CF6-BCE1-25E584CD7E23}"/>
              </a:ext>
            </a:extLst>
          </p:cNvPr>
          <p:cNvSpPr/>
          <p:nvPr/>
        </p:nvSpPr>
        <p:spPr>
          <a:xfrm>
            <a:off x="7866344" y="6468690"/>
            <a:ext cx="252000" cy="252000"/>
          </a:xfrm>
          <a:prstGeom prst="ellipse">
            <a:avLst/>
          </a:prstGeom>
          <a:solidFill>
            <a:srgbClr val="156103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6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3741434"/>
      </p:ext>
    </p:extLst>
  </p:cSld>
  <p:clrMapOvr>
    <a:masterClrMapping/>
  </p:clrMapOvr>
  <p:transition/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</a:rPr>
              <a:t>       Application </a:t>
            </a:r>
            <a:endParaRPr lang="en-US" sz="1400" baseline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19" name="Ellipse 18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kern="0" baseline="0" dirty="0">
                <a:solidFill>
                  <a:srgbClr val="F4F4F4"/>
                </a:solidFill>
              </a:rPr>
              <a:t>Combination Product Banner Component </a:t>
            </a:r>
          </a:p>
        </p:txBody>
      </p:sp>
      <p:sp>
        <p:nvSpPr>
          <p:cNvPr id="24" name="Ellipse 2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93</a:t>
            </a:r>
          </a:p>
        </p:txBody>
      </p:sp>
      <p:pic>
        <p:nvPicPr>
          <p:cNvPr id="21" name="Image 2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1429CDD7-1BAA-4655-9A1A-A57307E1BF6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277" y="1455949"/>
            <a:ext cx="8063880" cy="5053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1273714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2276872"/>
            <a:ext cx="4910808" cy="3931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ZoneTexte 13"/>
          <p:cNvSpPr txBox="1"/>
          <p:nvPr/>
        </p:nvSpPr>
        <p:spPr>
          <a:xfrm>
            <a:off x="1763688" y="1845985"/>
            <a:ext cx="619268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/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Once in the live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edit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perspective and once the page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found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click on ‘</a:t>
            </a:r>
            <a:r>
              <a:rPr lang="fr-FR" sz="1100" b="1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quick </a:t>
            </a:r>
            <a:r>
              <a:rPr lang="fr-FR" sz="1100" b="1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edit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’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button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</a:p>
          <a:p>
            <a:pPr marL="342900" indent="-342900" algn="l"/>
            <a:r>
              <a:rPr lang="en-US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All editable content slots of the website  will be framed in green.</a:t>
            </a:r>
            <a:endParaRPr lang="fr-FR" sz="1100" baseline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23" name="Connecteur droit avec flèche 22"/>
          <p:cNvCxnSpPr>
            <a:endCxn id="28" idx="3"/>
          </p:cNvCxnSpPr>
          <p:nvPr/>
        </p:nvCxnSpPr>
        <p:spPr bwMode="auto">
          <a:xfrm flipH="1">
            <a:off x="4572000" y="2060848"/>
            <a:ext cx="1656184" cy="252028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/>
          </a:ln>
          <a:effectLst/>
        </p:spPr>
      </p:cxnSp>
      <p:pic>
        <p:nvPicPr>
          <p:cNvPr id="194563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68144" y="3933056"/>
            <a:ext cx="2670232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4" name="Connecteur droit avec flèche 23"/>
          <p:cNvCxnSpPr/>
          <p:nvPr/>
        </p:nvCxnSpPr>
        <p:spPr bwMode="auto">
          <a:xfrm flipH="1">
            <a:off x="4139952" y="2924944"/>
            <a:ext cx="2448272" cy="1584176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6" name="ZoneTexte 25"/>
          <p:cNvSpPr txBox="1"/>
          <p:nvPr/>
        </p:nvSpPr>
        <p:spPr>
          <a:xfrm>
            <a:off x="6588224" y="2731567"/>
            <a:ext cx="18805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/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Click on the content</a:t>
            </a:r>
          </a:p>
          <a:p>
            <a:pPr marL="342900" indent="-342900" algn="l"/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slot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you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wish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to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modify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  <a:p>
            <a:pPr marL="342900" indent="-342900" algn="l"/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-&gt;open the </a:t>
            </a:r>
            <a:r>
              <a:rPr lang="fr-FR" sz="1100" b="1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content editor</a:t>
            </a:r>
          </a:p>
          <a:p>
            <a:pPr marL="342900" indent="-342900" algn="l"/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in a pop-up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window</a:t>
            </a:r>
            <a:endParaRPr lang="fr-FR" sz="1100" baseline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7" name="ZoneTexte 26"/>
          <p:cNvSpPr txBox="1"/>
          <p:nvPr/>
        </p:nvSpPr>
        <p:spPr>
          <a:xfrm>
            <a:off x="2339752" y="6309320"/>
            <a:ext cx="655272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/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Click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again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on ‘</a:t>
            </a:r>
            <a:r>
              <a:rPr lang="fr-FR" sz="1100" b="1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quick </a:t>
            </a:r>
            <a:r>
              <a:rPr lang="fr-FR" sz="1100" b="1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edit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’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button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to close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edit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mode. </a:t>
            </a:r>
            <a:r>
              <a:rPr lang="en-US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The main area goes back to the browser mode.</a:t>
            </a:r>
            <a:endParaRPr lang="fr-FR" sz="1100" baseline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8" name="Rectangle 27"/>
          <p:cNvSpPr/>
          <p:nvPr/>
        </p:nvSpPr>
        <p:spPr bwMode="auto">
          <a:xfrm>
            <a:off x="4139952" y="2204864"/>
            <a:ext cx="432048" cy="216024"/>
          </a:xfrm>
          <a:prstGeom prst="rect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90000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>
                <a:solidFill>
                  <a:srgbClr val="FFFFFF"/>
                </a:solidFill>
                <a:latin typeface="+mj-lt"/>
                <a:ea typeface="+mn-ea"/>
              </a:rPr>
              <a:t>Content Management Process</a:t>
            </a:r>
            <a:endParaRPr lang="en-US" sz="14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20" name="Rectangle 2"/>
          <p:cNvSpPr>
            <a:spLocks noGrp="1" noChangeArrowheads="1"/>
          </p:cNvSpPr>
          <p:nvPr>
            <p:ph type="title"/>
          </p:nvPr>
        </p:nvSpPr>
        <p:spPr>
          <a:xfrm>
            <a:off x="1259632" y="341784"/>
            <a:ext cx="7344816" cy="566936"/>
          </a:xfrm>
        </p:spPr>
        <p:txBody>
          <a:bodyPr/>
          <a:lstStyle/>
          <a:p>
            <a:pPr lvl="1"/>
            <a:r>
              <a:rPr lang="en-US" sz="3200" dirty="0">
                <a:solidFill>
                  <a:srgbClr val="FFFFFF"/>
                </a:solidFill>
              </a:rPr>
              <a:t> Introduction</a:t>
            </a:r>
          </a:p>
        </p:txBody>
      </p:sp>
      <p:pic>
        <p:nvPicPr>
          <p:cNvPr id="22" name="Image 21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1864271" y="1453374"/>
            <a:ext cx="6505104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  <a:ea typeface="+mn-ea"/>
              </a:rPr>
              <a:t>   </a:t>
            </a: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Edit the page and the section to modify : using Live edit</a:t>
            </a:r>
          </a:p>
        </p:txBody>
      </p:sp>
      <p:sp>
        <p:nvSpPr>
          <p:cNvPr id="18" name="Ellipse 17"/>
          <p:cNvSpPr/>
          <p:nvPr/>
        </p:nvSpPr>
        <p:spPr>
          <a:xfrm>
            <a:off x="1548000" y="1412776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5</a:t>
            </a:r>
          </a:p>
        </p:txBody>
      </p:sp>
    </p:spTree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</a:rPr>
              <a:t>       Component format and mapping </a:t>
            </a:r>
            <a:endParaRPr lang="en-US" sz="1400" baseline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19" name="Ellipse 18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kern="0" baseline="0" dirty="0">
                <a:solidFill>
                  <a:srgbClr val="F4F4F4"/>
                </a:solidFill>
              </a:rPr>
              <a:t>Combination Product Banner Component </a:t>
            </a:r>
          </a:p>
        </p:txBody>
      </p:sp>
      <p:sp>
        <p:nvSpPr>
          <p:cNvPr id="24" name="Ellipse 2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93</a:t>
            </a:r>
          </a:p>
        </p:txBody>
      </p:sp>
      <p:pic>
        <p:nvPicPr>
          <p:cNvPr id="21" name="Image 2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0" name="Ellipse 9">
            <a:extLst>
              <a:ext uri="{FF2B5EF4-FFF2-40B4-BE49-F238E27FC236}">
                <a16:creationId xmlns:a16="http://schemas.microsoft.com/office/drawing/2014/main" id="{590B0F35-B64D-4048-9346-6C7B67AD6E33}"/>
              </a:ext>
            </a:extLst>
          </p:cNvPr>
          <p:cNvSpPr/>
          <p:nvPr/>
        </p:nvSpPr>
        <p:spPr>
          <a:xfrm>
            <a:off x="101996" y="4349094"/>
            <a:ext cx="252000" cy="252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2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CB026806-20AC-4FFE-B703-D8D24C37072D}"/>
              </a:ext>
            </a:extLst>
          </p:cNvPr>
          <p:cNvSpPr/>
          <p:nvPr/>
        </p:nvSpPr>
        <p:spPr>
          <a:xfrm>
            <a:off x="101996" y="3247844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20" name="Ellipse 19">
            <a:extLst>
              <a:ext uri="{FF2B5EF4-FFF2-40B4-BE49-F238E27FC236}">
                <a16:creationId xmlns:a16="http://schemas.microsoft.com/office/drawing/2014/main" id="{004E87E4-3EB8-4E75-B2E5-0327A474352F}"/>
              </a:ext>
            </a:extLst>
          </p:cNvPr>
          <p:cNvSpPr/>
          <p:nvPr/>
        </p:nvSpPr>
        <p:spPr>
          <a:xfrm>
            <a:off x="4655517" y="1946041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27" name="Ellipse 26">
            <a:extLst>
              <a:ext uri="{FF2B5EF4-FFF2-40B4-BE49-F238E27FC236}">
                <a16:creationId xmlns:a16="http://schemas.microsoft.com/office/drawing/2014/main" id="{49F677BB-505B-4615-917F-EF58C17A7820}"/>
              </a:ext>
            </a:extLst>
          </p:cNvPr>
          <p:cNvSpPr/>
          <p:nvPr/>
        </p:nvSpPr>
        <p:spPr>
          <a:xfrm>
            <a:off x="4655517" y="2591912"/>
            <a:ext cx="252000" cy="252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2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90BDC3A3-F3A0-47D2-ADF4-6CF1E3966B3E}"/>
              </a:ext>
            </a:extLst>
          </p:cNvPr>
          <p:cNvSpPr/>
          <p:nvPr/>
        </p:nvSpPr>
        <p:spPr>
          <a:xfrm>
            <a:off x="101996" y="5448265"/>
            <a:ext cx="252000" cy="252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3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90BDC3A3-F3A0-47D2-ADF4-6CF1E3966B3E}"/>
              </a:ext>
            </a:extLst>
          </p:cNvPr>
          <p:cNvSpPr/>
          <p:nvPr/>
        </p:nvSpPr>
        <p:spPr>
          <a:xfrm>
            <a:off x="4655517" y="3237783"/>
            <a:ext cx="252000" cy="252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3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16" name="ZoneTexte 15"/>
          <p:cNvSpPr txBox="1"/>
          <p:nvPr/>
        </p:nvSpPr>
        <p:spPr>
          <a:xfrm>
            <a:off x="5333760" y="1443493"/>
            <a:ext cx="1872208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MA" sz="1600" b="1" u="sng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Headline: 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The headline of the component</a:t>
            </a:r>
          </a:p>
          <a:p>
            <a:pPr algn="l"/>
            <a:r>
              <a:rPr lang="fr-MA" sz="1600" b="1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Subline</a:t>
            </a:r>
            <a:r>
              <a:rPr lang="fr-MA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:</a:t>
            </a:r>
            <a:r>
              <a:rPr lang="fr-MA" sz="1600" b="1" baseline="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 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The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subline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 of the component.</a:t>
            </a:r>
          </a:p>
          <a:p>
            <a:pPr algn="l"/>
            <a:endParaRPr lang="fr-MA" sz="1600" dirty="0">
              <a:solidFill>
                <a:schemeClr val="tx2">
                  <a:lumMod val="65000"/>
                  <a:lumOff val="35000"/>
                </a:schemeClr>
              </a:solidFill>
              <a:latin typeface="+mn-lt"/>
              <a:ea typeface="+mn-ea"/>
            </a:endParaRPr>
          </a:p>
          <a:p>
            <a:pPr algn="l"/>
            <a:r>
              <a:rPr lang="fr-MA" sz="1600" b="1" dirty="0">
                <a:solidFill>
                  <a:schemeClr val="tx2">
                    <a:lumMod val="65000"/>
                    <a:lumOff val="35000"/>
                  </a:schemeClr>
                </a:solidFill>
              </a:rPr>
              <a:t>Product: 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</a:rPr>
              <a:t>The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product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</a:rPr>
              <a:t>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attached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</a:rPr>
              <a:t> to the component.</a:t>
            </a:r>
          </a:p>
          <a:p>
            <a:pPr algn="l"/>
            <a:endParaRPr lang="fr-MA" sz="16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  <a:p>
            <a:pPr algn="l"/>
            <a:r>
              <a:rPr lang="fr-MA" sz="1600" b="1" dirty="0">
                <a:solidFill>
                  <a:schemeClr val="tx2">
                    <a:lumMod val="65000"/>
                    <a:lumOff val="35000"/>
                  </a:schemeClr>
                </a:solidFill>
              </a:rPr>
              <a:t>Link: 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</a:rPr>
              <a:t>The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link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</a:rPr>
              <a:t> of the component</a:t>
            </a:r>
          </a:p>
          <a:p>
            <a:pPr algn="l"/>
            <a:endParaRPr lang="fr-MA" sz="16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  <a:p>
            <a:pPr algn="l"/>
            <a:r>
              <a:rPr lang="fr-MA" sz="1600" b="1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Landscape</a:t>
            </a:r>
            <a:r>
              <a:rPr lang="fr-MA" sz="1600" b="1" dirty="0">
                <a:solidFill>
                  <a:schemeClr val="tx2">
                    <a:lumMod val="65000"/>
                    <a:lumOff val="35000"/>
                  </a:schemeClr>
                </a:solidFill>
              </a:rPr>
              <a:t> image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</a:rPr>
              <a:t>: The first image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below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</a:rPr>
              <a:t> the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subline</a:t>
            </a:r>
            <a:endParaRPr lang="fr-MA" sz="16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  <a:p>
            <a:pPr algn="l"/>
            <a:endParaRPr lang="fr-MA" sz="16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  <a:p>
            <a:pPr algn="l"/>
            <a:r>
              <a:rPr lang="fr-MA" sz="1600" b="1" dirty="0">
                <a:solidFill>
                  <a:schemeClr val="tx2">
                    <a:lumMod val="65000"/>
                    <a:lumOff val="35000"/>
                  </a:schemeClr>
                </a:solidFill>
              </a:rPr>
              <a:t>Portrait Image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</a:rPr>
              <a:t>: The image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below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</a:rPr>
              <a:t> the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product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</a:rPr>
              <a:t> information</a:t>
            </a:r>
            <a:endParaRPr lang="fr-FR" sz="16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  <a:p>
            <a:pPr algn="l"/>
            <a:endParaRPr lang="fr-FR" sz="1600" dirty="0">
              <a:solidFill>
                <a:schemeClr val="tx2">
                  <a:lumMod val="65000"/>
                  <a:lumOff val="35000"/>
                </a:schemeClr>
              </a:solidFill>
              <a:latin typeface="+mn-lt"/>
              <a:ea typeface="+mn-ea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8E775B0-45B4-4B26-BBB9-82509B9B990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46" y="1453807"/>
            <a:ext cx="4590627" cy="5334049"/>
          </a:xfrm>
          <a:prstGeom prst="rect">
            <a:avLst/>
          </a:prstGeom>
        </p:spPr>
      </p:pic>
      <p:sp>
        <p:nvSpPr>
          <p:cNvPr id="25" name="Ellipse 24">
            <a:extLst>
              <a:ext uri="{FF2B5EF4-FFF2-40B4-BE49-F238E27FC236}">
                <a16:creationId xmlns:a16="http://schemas.microsoft.com/office/drawing/2014/main" id="{31B35834-E3E5-469C-B42E-5F7A02508A5C}"/>
              </a:ext>
            </a:extLst>
          </p:cNvPr>
          <p:cNvSpPr/>
          <p:nvPr/>
        </p:nvSpPr>
        <p:spPr>
          <a:xfrm>
            <a:off x="94002" y="5737631"/>
            <a:ext cx="252000" cy="252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4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26" name="Ellipse 25">
            <a:extLst>
              <a:ext uri="{FF2B5EF4-FFF2-40B4-BE49-F238E27FC236}">
                <a16:creationId xmlns:a16="http://schemas.microsoft.com/office/drawing/2014/main" id="{32919399-F2E6-402E-AAEF-55C945F5659A}"/>
              </a:ext>
            </a:extLst>
          </p:cNvPr>
          <p:cNvSpPr/>
          <p:nvPr/>
        </p:nvSpPr>
        <p:spPr>
          <a:xfrm>
            <a:off x="94002" y="6061373"/>
            <a:ext cx="252000" cy="252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5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28" name="Ellipse 27">
            <a:extLst>
              <a:ext uri="{FF2B5EF4-FFF2-40B4-BE49-F238E27FC236}">
                <a16:creationId xmlns:a16="http://schemas.microsoft.com/office/drawing/2014/main" id="{00B496E9-C596-4328-8426-A506A91E5A91}"/>
              </a:ext>
            </a:extLst>
          </p:cNvPr>
          <p:cNvSpPr/>
          <p:nvPr/>
        </p:nvSpPr>
        <p:spPr>
          <a:xfrm>
            <a:off x="101996" y="6421436"/>
            <a:ext cx="252000" cy="252000"/>
          </a:xfrm>
          <a:prstGeom prst="ellipse">
            <a:avLst/>
          </a:prstGeom>
          <a:solidFill>
            <a:srgbClr val="156103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6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29" name="Ellipse 28">
            <a:extLst>
              <a:ext uri="{FF2B5EF4-FFF2-40B4-BE49-F238E27FC236}">
                <a16:creationId xmlns:a16="http://schemas.microsoft.com/office/drawing/2014/main" id="{F7C67BEA-35BB-4524-9CCE-3E4B6C7F9274}"/>
              </a:ext>
            </a:extLst>
          </p:cNvPr>
          <p:cNvSpPr/>
          <p:nvPr/>
        </p:nvSpPr>
        <p:spPr>
          <a:xfrm>
            <a:off x="5136380" y="1401604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30" name="Ellipse 29">
            <a:extLst>
              <a:ext uri="{FF2B5EF4-FFF2-40B4-BE49-F238E27FC236}">
                <a16:creationId xmlns:a16="http://schemas.microsoft.com/office/drawing/2014/main" id="{C396C40F-8A15-4578-B276-B84189C5F027}"/>
              </a:ext>
            </a:extLst>
          </p:cNvPr>
          <p:cNvSpPr/>
          <p:nvPr/>
        </p:nvSpPr>
        <p:spPr>
          <a:xfrm>
            <a:off x="5133314" y="1790857"/>
            <a:ext cx="252000" cy="252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2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33" name="Ellipse 32">
            <a:extLst>
              <a:ext uri="{FF2B5EF4-FFF2-40B4-BE49-F238E27FC236}">
                <a16:creationId xmlns:a16="http://schemas.microsoft.com/office/drawing/2014/main" id="{E0B91099-575A-4A90-8CB3-FBCDB8D74179}"/>
              </a:ext>
            </a:extLst>
          </p:cNvPr>
          <p:cNvSpPr/>
          <p:nvPr/>
        </p:nvSpPr>
        <p:spPr>
          <a:xfrm>
            <a:off x="5123209" y="2283667"/>
            <a:ext cx="252000" cy="252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3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5111C2F4-48AE-45BE-AAE5-2366F99FC10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4657" y="4451251"/>
            <a:ext cx="3857136" cy="2336605"/>
          </a:xfrm>
          <a:prstGeom prst="rect">
            <a:avLst/>
          </a:prstGeom>
        </p:spPr>
      </p:pic>
      <p:sp>
        <p:nvSpPr>
          <p:cNvPr id="31" name="Ellipse 30">
            <a:extLst>
              <a:ext uri="{FF2B5EF4-FFF2-40B4-BE49-F238E27FC236}">
                <a16:creationId xmlns:a16="http://schemas.microsoft.com/office/drawing/2014/main" id="{7A10D212-EAAC-4659-90A0-C69897E49357}"/>
              </a:ext>
            </a:extLst>
          </p:cNvPr>
          <p:cNvSpPr/>
          <p:nvPr/>
        </p:nvSpPr>
        <p:spPr>
          <a:xfrm>
            <a:off x="5207760" y="5854684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32" name="Ellipse 31">
            <a:extLst>
              <a:ext uri="{FF2B5EF4-FFF2-40B4-BE49-F238E27FC236}">
                <a16:creationId xmlns:a16="http://schemas.microsoft.com/office/drawing/2014/main" id="{3EC0BF20-3769-4D74-B0AF-793F42855B59}"/>
              </a:ext>
            </a:extLst>
          </p:cNvPr>
          <p:cNvSpPr/>
          <p:nvPr/>
        </p:nvSpPr>
        <p:spPr>
          <a:xfrm>
            <a:off x="6841225" y="6061373"/>
            <a:ext cx="252000" cy="252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2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23" name="Ellipse 22">
            <a:extLst>
              <a:ext uri="{FF2B5EF4-FFF2-40B4-BE49-F238E27FC236}">
                <a16:creationId xmlns:a16="http://schemas.microsoft.com/office/drawing/2014/main" id="{90BDC3A3-F3A0-47D2-ADF4-6CF1E3966B3E}"/>
              </a:ext>
            </a:extLst>
          </p:cNvPr>
          <p:cNvSpPr/>
          <p:nvPr/>
        </p:nvSpPr>
        <p:spPr>
          <a:xfrm>
            <a:off x="8011409" y="6547436"/>
            <a:ext cx="252000" cy="252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3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34" name="Ellipse 33">
            <a:extLst>
              <a:ext uri="{FF2B5EF4-FFF2-40B4-BE49-F238E27FC236}">
                <a16:creationId xmlns:a16="http://schemas.microsoft.com/office/drawing/2014/main" id="{00D462AA-AE55-48E5-8F28-F94DCD5DA4DE}"/>
              </a:ext>
            </a:extLst>
          </p:cNvPr>
          <p:cNvSpPr/>
          <p:nvPr/>
        </p:nvSpPr>
        <p:spPr>
          <a:xfrm>
            <a:off x="5133314" y="2771586"/>
            <a:ext cx="252000" cy="252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4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35" name="Ellipse 34">
            <a:extLst>
              <a:ext uri="{FF2B5EF4-FFF2-40B4-BE49-F238E27FC236}">
                <a16:creationId xmlns:a16="http://schemas.microsoft.com/office/drawing/2014/main" id="{A61B4F46-14F6-4EF0-B36D-3742CCFA2023}"/>
              </a:ext>
            </a:extLst>
          </p:cNvPr>
          <p:cNvSpPr/>
          <p:nvPr/>
        </p:nvSpPr>
        <p:spPr>
          <a:xfrm>
            <a:off x="5281220" y="6600995"/>
            <a:ext cx="252000" cy="252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4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36" name="Ellipse 35">
            <a:extLst>
              <a:ext uri="{FF2B5EF4-FFF2-40B4-BE49-F238E27FC236}">
                <a16:creationId xmlns:a16="http://schemas.microsoft.com/office/drawing/2014/main" id="{FE346F4F-9CB3-418A-A0C3-540AD4A7D125}"/>
              </a:ext>
            </a:extLst>
          </p:cNvPr>
          <p:cNvSpPr/>
          <p:nvPr/>
        </p:nvSpPr>
        <p:spPr>
          <a:xfrm>
            <a:off x="5133314" y="3268987"/>
            <a:ext cx="252000" cy="252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5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37" name="Ellipse 36">
            <a:extLst>
              <a:ext uri="{FF2B5EF4-FFF2-40B4-BE49-F238E27FC236}">
                <a16:creationId xmlns:a16="http://schemas.microsoft.com/office/drawing/2014/main" id="{67470844-D1F4-4BDA-9140-230B367063E0}"/>
              </a:ext>
            </a:extLst>
          </p:cNvPr>
          <p:cNvSpPr/>
          <p:nvPr/>
        </p:nvSpPr>
        <p:spPr>
          <a:xfrm>
            <a:off x="7290519" y="4590700"/>
            <a:ext cx="252000" cy="252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5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38" name="Ellipse 37">
            <a:extLst>
              <a:ext uri="{FF2B5EF4-FFF2-40B4-BE49-F238E27FC236}">
                <a16:creationId xmlns:a16="http://schemas.microsoft.com/office/drawing/2014/main" id="{58BF4760-2EB9-48E4-8040-3C56819649F5}"/>
              </a:ext>
            </a:extLst>
          </p:cNvPr>
          <p:cNvSpPr/>
          <p:nvPr/>
        </p:nvSpPr>
        <p:spPr>
          <a:xfrm>
            <a:off x="5150865" y="3889298"/>
            <a:ext cx="252000" cy="252000"/>
          </a:xfrm>
          <a:prstGeom prst="ellipse">
            <a:avLst/>
          </a:prstGeom>
          <a:solidFill>
            <a:srgbClr val="156103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6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39" name="Ellipse 38">
            <a:extLst>
              <a:ext uri="{FF2B5EF4-FFF2-40B4-BE49-F238E27FC236}">
                <a16:creationId xmlns:a16="http://schemas.microsoft.com/office/drawing/2014/main" id="{1B7CF46B-665B-4FB5-A944-87198CF3AE55}"/>
              </a:ext>
            </a:extLst>
          </p:cNvPr>
          <p:cNvSpPr/>
          <p:nvPr/>
        </p:nvSpPr>
        <p:spPr>
          <a:xfrm>
            <a:off x="8532440" y="5013176"/>
            <a:ext cx="252000" cy="252000"/>
          </a:xfrm>
          <a:prstGeom prst="ellipse">
            <a:avLst/>
          </a:prstGeom>
          <a:solidFill>
            <a:srgbClr val="156103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6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7941561"/>
      </p:ext>
    </p:extLst>
  </p:cSld>
  <p:clrMapOvr>
    <a:masterClrMapping/>
  </p:clrMapOvr>
  <p:transition/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</a:rPr>
              <a:t>       Application </a:t>
            </a:r>
            <a:endParaRPr lang="en-US" sz="1400" baseline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19" name="Ellipse 18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kern="0" baseline="0" dirty="0">
                <a:solidFill>
                  <a:srgbClr val="F4F4F4"/>
                </a:solidFill>
              </a:rPr>
              <a:t>Split Brand Sales Banner Component </a:t>
            </a:r>
          </a:p>
        </p:txBody>
      </p:sp>
      <p:sp>
        <p:nvSpPr>
          <p:cNvPr id="24" name="Ellipse 2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94</a:t>
            </a:r>
          </a:p>
        </p:txBody>
      </p:sp>
      <p:pic>
        <p:nvPicPr>
          <p:cNvPr id="21" name="Image 2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92485D17-C8AA-4642-B301-706C6048CA1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555358"/>
            <a:ext cx="8339266" cy="5102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6191537"/>
      </p:ext>
    </p:extLst>
  </p:cSld>
  <p:clrMapOvr>
    <a:masterClrMapping/>
  </p:clrMapOvr>
  <p:transition/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</a:rPr>
              <a:t>       Component format and mapping </a:t>
            </a:r>
            <a:endParaRPr lang="en-US" sz="1400" baseline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19" name="Ellipse 18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kern="0" baseline="0" dirty="0">
                <a:solidFill>
                  <a:srgbClr val="F4F4F4"/>
                </a:solidFill>
              </a:rPr>
              <a:t>Split Brand Sales Banner Component </a:t>
            </a:r>
          </a:p>
        </p:txBody>
      </p:sp>
      <p:sp>
        <p:nvSpPr>
          <p:cNvPr id="24" name="Ellipse 2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94</a:t>
            </a:r>
          </a:p>
        </p:txBody>
      </p:sp>
      <p:pic>
        <p:nvPicPr>
          <p:cNvPr id="21" name="Image 2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0" name="Ellipse 9">
            <a:extLst>
              <a:ext uri="{FF2B5EF4-FFF2-40B4-BE49-F238E27FC236}">
                <a16:creationId xmlns:a16="http://schemas.microsoft.com/office/drawing/2014/main" id="{590B0F35-B64D-4048-9346-6C7B67AD6E33}"/>
              </a:ext>
            </a:extLst>
          </p:cNvPr>
          <p:cNvSpPr/>
          <p:nvPr/>
        </p:nvSpPr>
        <p:spPr>
          <a:xfrm>
            <a:off x="74489" y="4588027"/>
            <a:ext cx="252000" cy="252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2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CB026806-20AC-4FFE-B703-D8D24C37072D}"/>
              </a:ext>
            </a:extLst>
          </p:cNvPr>
          <p:cNvSpPr/>
          <p:nvPr/>
        </p:nvSpPr>
        <p:spPr>
          <a:xfrm>
            <a:off x="74489" y="3474677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20" name="Ellipse 19">
            <a:extLst>
              <a:ext uri="{FF2B5EF4-FFF2-40B4-BE49-F238E27FC236}">
                <a16:creationId xmlns:a16="http://schemas.microsoft.com/office/drawing/2014/main" id="{004E87E4-3EB8-4E75-B2E5-0327A474352F}"/>
              </a:ext>
            </a:extLst>
          </p:cNvPr>
          <p:cNvSpPr/>
          <p:nvPr/>
        </p:nvSpPr>
        <p:spPr>
          <a:xfrm>
            <a:off x="4655517" y="1428592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27" name="Ellipse 26">
            <a:extLst>
              <a:ext uri="{FF2B5EF4-FFF2-40B4-BE49-F238E27FC236}">
                <a16:creationId xmlns:a16="http://schemas.microsoft.com/office/drawing/2014/main" id="{49F677BB-505B-4615-917F-EF58C17A7820}"/>
              </a:ext>
            </a:extLst>
          </p:cNvPr>
          <p:cNvSpPr/>
          <p:nvPr/>
        </p:nvSpPr>
        <p:spPr>
          <a:xfrm>
            <a:off x="4657736" y="1774423"/>
            <a:ext cx="252000" cy="252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2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90BDC3A3-F3A0-47D2-ADF4-6CF1E3966B3E}"/>
              </a:ext>
            </a:extLst>
          </p:cNvPr>
          <p:cNvSpPr/>
          <p:nvPr/>
        </p:nvSpPr>
        <p:spPr>
          <a:xfrm>
            <a:off x="74489" y="4873420"/>
            <a:ext cx="252000" cy="252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3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90BDC3A3-F3A0-47D2-ADF4-6CF1E3966B3E}"/>
              </a:ext>
            </a:extLst>
          </p:cNvPr>
          <p:cNvSpPr/>
          <p:nvPr/>
        </p:nvSpPr>
        <p:spPr>
          <a:xfrm>
            <a:off x="4657200" y="2130435"/>
            <a:ext cx="252000" cy="252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3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16" name="ZoneTexte 15"/>
          <p:cNvSpPr txBox="1"/>
          <p:nvPr/>
        </p:nvSpPr>
        <p:spPr>
          <a:xfrm>
            <a:off x="4907210" y="1428592"/>
            <a:ext cx="1872208" cy="21441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MA" sz="1600" b="1" u="sng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Headline: 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The headline of the component</a:t>
            </a:r>
          </a:p>
          <a:p>
            <a:pPr algn="l"/>
            <a:r>
              <a:rPr lang="fr-MA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Link:</a:t>
            </a:r>
            <a:r>
              <a:rPr lang="fr-MA" sz="1600" b="1" baseline="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 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the first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link</a:t>
            </a:r>
            <a:endParaRPr lang="fr-MA" sz="1600" dirty="0">
              <a:solidFill>
                <a:schemeClr val="tx2">
                  <a:lumMod val="65000"/>
                  <a:lumOff val="35000"/>
                </a:schemeClr>
              </a:solidFill>
              <a:latin typeface="+mn-lt"/>
              <a:ea typeface="+mn-ea"/>
            </a:endParaRPr>
          </a:p>
          <a:p>
            <a:pPr algn="l"/>
            <a:endParaRPr lang="fr-MA" sz="1600" dirty="0">
              <a:solidFill>
                <a:schemeClr val="tx2">
                  <a:lumMod val="65000"/>
                  <a:lumOff val="35000"/>
                </a:schemeClr>
              </a:solidFill>
              <a:latin typeface="+mn-lt"/>
              <a:ea typeface="+mn-ea"/>
            </a:endParaRPr>
          </a:p>
          <a:p>
            <a:pPr algn="l"/>
            <a:r>
              <a:rPr lang="fr-MA" sz="1600" b="1" dirty="0">
                <a:solidFill>
                  <a:schemeClr val="tx2">
                    <a:lumMod val="65000"/>
                    <a:lumOff val="35000"/>
                  </a:schemeClr>
                </a:solidFill>
              </a:rPr>
              <a:t>Link2: 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</a:rPr>
              <a:t>The second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link</a:t>
            </a:r>
            <a:endParaRPr lang="fr-MA" sz="16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  <a:p>
            <a:pPr algn="l"/>
            <a:endParaRPr lang="fr-MA" sz="16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  <a:p>
            <a:pPr algn="l"/>
            <a:r>
              <a:rPr lang="fr-MA" sz="1600" b="1" dirty="0">
                <a:solidFill>
                  <a:schemeClr val="tx2">
                    <a:lumMod val="65000"/>
                    <a:lumOff val="35000"/>
                  </a:schemeClr>
                </a:solidFill>
              </a:rPr>
              <a:t>Product: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</a:rPr>
              <a:t> The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product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</a:rPr>
              <a:t>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attached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</a:rPr>
              <a:t> to the component</a:t>
            </a:r>
          </a:p>
          <a:p>
            <a:pPr algn="l"/>
            <a:endParaRPr lang="fr-MA" sz="16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  <a:p>
            <a:pPr algn="l"/>
            <a:r>
              <a:rPr lang="fr-MA" sz="1600" b="1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Landscape</a:t>
            </a:r>
            <a:r>
              <a:rPr lang="fr-MA" sz="1600" b="1" dirty="0">
                <a:solidFill>
                  <a:schemeClr val="tx2">
                    <a:lumMod val="65000"/>
                    <a:lumOff val="35000"/>
                  </a:schemeClr>
                </a:solidFill>
              </a:rPr>
              <a:t> Image: 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</a:rPr>
              <a:t>Media of the component</a:t>
            </a:r>
            <a:endParaRPr lang="fr-FR" sz="16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  <a:p>
            <a:pPr algn="l"/>
            <a:endParaRPr lang="fr-FR" sz="1600" dirty="0">
              <a:solidFill>
                <a:schemeClr val="tx2">
                  <a:lumMod val="65000"/>
                  <a:lumOff val="35000"/>
                </a:schemeClr>
              </a:solidFill>
              <a:latin typeface="+mn-lt"/>
              <a:ea typeface="+mn-ea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54176663-211C-4647-A5D9-73EFCDD762B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5160" y="3564696"/>
            <a:ext cx="3999740" cy="2447406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AD62994E-0936-4F40-B2E7-FF05382F80C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09" y="1612236"/>
            <a:ext cx="3873034" cy="4295238"/>
          </a:xfrm>
          <a:prstGeom prst="rect">
            <a:avLst/>
          </a:prstGeom>
        </p:spPr>
      </p:pic>
      <p:sp>
        <p:nvSpPr>
          <p:cNvPr id="25" name="Ellipse 24">
            <a:extLst>
              <a:ext uri="{FF2B5EF4-FFF2-40B4-BE49-F238E27FC236}">
                <a16:creationId xmlns:a16="http://schemas.microsoft.com/office/drawing/2014/main" id="{1A7C4B88-B181-497C-AFD9-496600461F74}"/>
              </a:ext>
            </a:extLst>
          </p:cNvPr>
          <p:cNvSpPr/>
          <p:nvPr/>
        </p:nvSpPr>
        <p:spPr>
          <a:xfrm>
            <a:off x="74489" y="5251635"/>
            <a:ext cx="252000" cy="252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4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26" name="Ellipse 25">
            <a:extLst>
              <a:ext uri="{FF2B5EF4-FFF2-40B4-BE49-F238E27FC236}">
                <a16:creationId xmlns:a16="http://schemas.microsoft.com/office/drawing/2014/main" id="{DF6560EE-41BF-4F9F-B90D-796741BF9CC3}"/>
              </a:ext>
            </a:extLst>
          </p:cNvPr>
          <p:cNvSpPr/>
          <p:nvPr/>
        </p:nvSpPr>
        <p:spPr>
          <a:xfrm>
            <a:off x="74489" y="5575377"/>
            <a:ext cx="252000" cy="252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5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28" name="Ellipse 27">
            <a:extLst>
              <a:ext uri="{FF2B5EF4-FFF2-40B4-BE49-F238E27FC236}">
                <a16:creationId xmlns:a16="http://schemas.microsoft.com/office/drawing/2014/main" id="{0EC2A95E-36F0-407C-95F7-D065EB11FCCE}"/>
              </a:ext>
            </a:extLst>
          </p:cNvPr>
          <p:cNvSpPr/>
          <p:nvPr/>
        </p:nvSpPr>
        <p:spPr>
          <a:xfrm>
            <a:off x="4655517" y="2421596"/>
            <a:ext cx="252000" cy="252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4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29" name="Ellipse 28">
            <a:extLst>
              <a:ext uri="{FF2B5EF4-FFF2-40B4-BE49-F238E27FC236}">
                <a16:creationId xmlns:a16="http://schemas.microsoft.com/office/drawing/2014/main" id="{FA8EBB32-4A39-4F28-B6D1-93F7962215E6}"/>
              </a:ext>
            </a:extLst>
          </p:cNvPr>
          <p:cNvSpPr/>
          <p:nvPr/>
        </p:nvSpPr>
        <p:spPr>
          <a:xfrm>
            <a:off x="4666966" y="2936926"/>
            <a:ext cx="252000" cy="252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5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30" name="Ellipse 29">
            <a:extLst>
              <a:ext uri="{FF2B5EF4-FFF2-40B4-BE49-F238E27FC236}">
                <a16:creationId xmlns:a16="http://schemas.microsoft.com/office/drawing/2014/main" id="{35024879-AE7A-4E1C-A4FC-D8788CF3C16D}"/>
              </a:ext>
            </a:extLst>
          </p:cNvPr>
          <p:cNvSpPr/>
          <p:nvPr/>
        </p:nvSpPr>
        <p:spPr>
          <a:xfrm>
            <a:off x="7542344" y="3789040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32" name="Ellipse 31">
            <a:extLst>
              <a:ext uri="{FF2B5EF4-FFF2-40B4-BE49-F238E27FC236}">
                <a16:creationId xmlns:a16="http://schemas.microsoft.com/office/drawing/2014/main" id="{3EC0BF20-3769-4D74-B0AF-793F42855B59}"/>
              </a:ext>
            </a:extLst>
          </p:cNvPr>
          <p:cNvSpPr/>
          <p:nvPr/>
        </p:nvSpPr>
        <p:spPr>
          <a:xfrm>
            <a:off x="4446000" y="5985620"/>
            <a:ext cx="252000" cy="252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2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23" name="Ellipse 22">
            <a:extLst>
              <a:ext uri="{FF2B5EF4-FFF2-40B4-BE49-F238E27FC236}">
                <a16:creationId xmlns:a16="http://schemas.microsoft.com/office/drawing/2014/main" id="{90BDC3A3-F3A0-47D2-ADF4-6CF1E3966B3E}"/>
              </a:ext>
            </a:extLst>
          </p:cNvPr>
          <p:cNvSpPr/>
          <p:nvPr/>
        </p:nvSpPr>
        <p:spPr>
          <a:xfrm>
            <a:off x="7866344" y="4221088"/>
            <a:ext cx="252000" cy="252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3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31" name="Ellipse 30">
            <a:extLst>
              <a:ext uri="{FF2B5EF4-FFF2-40B4-BE49-F238E27FC236}">
                <a16:creationId xmlns:a16="http://schemas.microsoft.com/office/drawing/2014/main" id="{15148B3C-B334-4CA4-9D72-5862FA7EF3FD}"/>
              </a:ext>
            </a:extLst>
          </p:cNvPr>
          <p:cNvSpPr/>
          <p:nvPr/>
        </p:nvSpPr>
        <p:spPr>
          <a:xfrm>
            <a:off x="6507894" y="4588027"/>
            <a:ext cx="252000" cy="252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4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33" name="Ellipse 32">
            <a:extLst>
              <a:ext uri="{FF2B5EF4-FFF2-40B4-BE49-F238E27FC236}">
                <a16:creationId xmlns:a16="http://schemas.microsoft.com/office/drawing/2014/main" id="{D4E5AF2A-8011-4F65-A068-AFE6E1D15F16}"/>
              </a:ext>
            </a:extLst>
          </p:cNvPr>
          <p:cNvSpPr/>
          <p:nvPr/>
        </p:nvSpPr>
        <p:spPr>
          <a:xfrm>
            <a:off x="6084168" y="3663040"/>
            <a:ext cx="252000" cy="252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5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8661984"/>
      </p:ext>
    </p:extLst>
  </p:cSld>
  <p:clrMapOvr>
    <a:masterClrMapping/>
  </p:clrMapOvr>
  <p:transition/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</a:rPr>
              <a:t>       Application </a:t>
            </a:r>
            <a:endParaRPr lang="en-US" sz="1400" baseline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19" name="Ellipse 18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kern="0" baseline="0" dirty="0">
                <a:solidFill>
                  <a:srgbClr val="F4F4F4"/>
                </a:solidFill>
              </a:rPr>
              <a:t>Combination Link Banner Component </a:t>
            </a:r>
          </a:p>
        </p:txBody>
      </p:sp>
      <p:sp>
        <p:nvSpPr>
          <p:cNvPr id="24" name="Ellipse 2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95</a:t>
            </a:r>
          </a:p>
        </p:txBody>
      </p:sp>
      <p:pic>
        <p:nvPicPr>
          <p:cNvPr id="21" name="Image 2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EDB1C5CC-46A3-4950-A370-38A79B2D9D0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493023"/>
            <a:ext cx="8028384" cy="4954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221020"/>
      </p:ext>
    </p:extLst>
  </p:cSld>
  <p:clrMapOvr>
    <a:masterClrMapping/>
  </p:clrMapOvr>
  <p:transition/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</a:rPr>
              <a:t>       Component format and mapping </a:t>
            </a:r>
            <a:endParaRPr lang="en-US" sz="1400" baseline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19" name="Ellipse 18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kern="0" baseline="0" dirty="0">
                <a:solidFill>
                  <a:srgbClr val="F4F4F4"/>
                </a:solidFill>
              </a:rPr>
              <a:t>Combination Link Banner Component </a:t>
            </a:r>
          </a:p>
        </p:txBody>
      </p:sp>
      <p:sp>
        <p:nvSpPr>
          <p:cNvPr id="24" name="Ellipse 2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95</a:t>
            </a:r>
          </a:p>
        </p:txBody>
      </p:sp>
      <p:pic>
        <p:nvPicPr>
          <p:cNvPr id="21" name="Image 2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0" name="Ellipse 9">
            <a:extLst>
              <a:ext uri="{FF2B5EF4-FFF2-40B4-BE49-F238E27FC236}">
                <a16:creationId xmlns:a16="http://schemas.microsoft.com/office/drawing/2014/main" id="{590B0F35-B64D-4048-9346-6C7B67AD6E33}"/>
              </a:ext>
            </a:extLst>
          </p:cNvPr>
          <p:cNvSpPr/>
          <p:nvPr/>
        </p:nvSpPr>
        <p:spPr>
          <a:xfrm>
            <a:off x="208124" y="3967375"/>
            <a:ext cx="252000" cy="252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2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CB026806-20AC-4FFE-B703-D8D24C37072D}"/>
              </a:ext>
            </a:extLst>
          </p:cNvPr>
          <p:cNvSpPr/>
          <p:nvPr/>
        </p:nvSpPr>
        <p:spPr>
          <a:xfrm>
            <a:off x="232357" y="3001180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20" name="Ellipse 19">
            <a:extLst>
              <a:ext uri="{FF2B5EF4-FFF2-40B4-BE49-F238E27FC236}">
                <a16:creationId xmlns:a16="http://schemas.microsoft.com/office/drawing/2014/main" id="{004E87E4-3EB8-4E75-B2E5-0327A474352F}"/>
              </a:ext>
            </a:extLst>
          </p:cNvPr>
          <p:cNvSpPr/>
          <p:nvPr/>
        </p:nvSpPr>
        <p:spPr>
          <a:xfrm>
            <a:off x="4815256" y="1340768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27" name="Ellipse 26">
            <a:extLst>
              <a:ext uri="{FF2B5EF4-FFF2-40B4-BE49-F238E27FC236}">
                <a16:creationId xmlns:a16="http://schemas.microsoft.com/office/drawing/2014/main" id="{49F677BB-505B-4615-917F-EF58C17A7820}"/>
              </a:ext>
            </a:extLst>
          </p:cNvPr>
          <p:cNvSpPr/>
          <p:nvPr/>
        </p:nvSpPr>
        <p:spPr>
          <a:xfrm>
            <a:off x="4815256" y="1744677"/>
            <a:ext cx="252000" cy="252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2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90BDC3A3-F3A0-47D2-ADF4-6CF1E3966B3E}"/>
              </a:ext>
            </a:extLst>
          </p:cNvPr>
          <p:cNvSpPr/>
          <p:nvPr/>
        </p:nvSpPr>
        <p:spPr>
          <a:xfrm>
            <a:off x="208124" y="4898172"/>
            <a:ext cx="252000" cy="252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3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90BDC3A3-F3A0-47D2-ADF4-6CF1E3966B3E}"/>
              </a:ext>
            </a:extLst>
          </p:cNvPr>
          <p:cNvSpPr/>
          <p:nvPr/>
        </p:nvSpPr>
        <p:spPr>
          <a:xfrm>
            <a:off x="4806040" y="2348880"/>
            <a:ext cx="252000" cy="252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3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16" name="ZoneTexte 15"/>
          <p:cNvSpPr txBox="1"/>
          <p:nvPr/>
        </p:nvSpPr>
        <p:spPr>
          <a:xfrm>
            <a:off x="5085244" y="1380494"/>
            <a:ext cx="187220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MA" sz="1600" b="1" u="sng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Headline: 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The headline of the component</a:t>
            </a:r>
          </a:p>
          <a:p>
            <a:pPr algn="l"/>
            <a:endParaRPr lang="fr-MA" sz="1600" dirty="0">
              <a:solidFill>
                <a:schemeClr val="tx2">
                  <a:lumMod val="65000"/>
                  <a:lumOff val="35000"/>
                </a:schemeClr>
              </a:solidFill>
              <a:latin typeface="+mn-lt"/>
              <a:ea typeface="+mn-ea"/>
            </a:endParaRPr>
          </a:p>
          <a:p>
            <a:pPr algn="l"/>
            <a:r>
              <a:rPr lang="fr-MA" sz="1600" b="1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Subline</a:t>
            </a:r>
            <a:r>
              <a:rPr lang="fr-MA" sz="1600" b="1" u="sng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: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The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subline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 of the component</a:t>
            </a:r>
          </a:p>
          <a:p>
            <a:pPr algn="l"/>
            <a:endParaRPr lang="fr-MA" sz="1600" dirty="0">
              <a:solidFill>
                <a:schemeClr val="tx2">
                  <a:lumMod val="65000"/>
                  <a:lumOff val="35000"/>
                </a:schemeClr>
              </a:solidFill>
              <a:latin typeface="+mn-lt"/>
              <a:ea typeface="+mn-ea"/>
            </a:endParaRPr>
          </a:p>
          <a:p>
            <a:pPr algn="l"/>
            <a:r>
              <a:rPr lang="fr-MA" sz="1600" b="1" u="sng" dirty="0">
                <a:solidFill>
                  <a:schemeClr val="tx2">
                    <a:lumMod val="65000"/>
                    <a:lumOff val="35000"/>
                  </a:schemeClr>
                </a:solidFill>
              </a:rPr>
              <a:t>Link: 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</a:rPr>
              <a:t>Link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that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</a:rPr>
              <a:t>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redirects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</a:rPr>
              <a:t> to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another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</a:rPr>
              <a:t> page.</a:t>
            </a:r>
          </a:p>
          <a:p>
            <a:pPr algn="l"/>
            <a:endParaRPr lang="fr-MA" sz="1600" b="1" u="sng" dirty="0">
              <a:solidFill>
                <a:schemeClr val="tx2">
                  <a:lumMod val="65000"/>
                  <a:lumOff val="35000"/>
                </a:schemeClr>
              </a:solidFill>
            </a:endParaRPr>
          </a:p>
          <a:p>
            <a:pPr algn="l"/>
            <a:r>
              <a:rPr lang="fr-MA" sz="1600" b="1" u="sng" dirty="0">
                <a:solidFill>
                  <a:schemeClr val="tx2">
                    <a:lumMod val="65000"/>
                    <a:lumOff val="35000"/>
                  </a:schemeClr>
                </a:solidFill>
              </a:rPr>
              <a:t>Media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</a:rPr>
              <a:t>: The media of the component</a:t>
            </a:r>
          </a:p>
          <a:p>
            <a:pPr algn="l"/>
            <a:endParaRPr lang="fr-MA" sz="16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  <a:p>
            <a:pPr algn="l"/>
            <a:r>
              <a:rPr lang="fr-MA" sz="1600" b="1" u="sng" dirty="0">
                <a:solidFill>
                  <a:schemeClr val="tx2">
                    <a:lumMod val="65000"/>
                    <a:lumOff val="35000"/>
                  </a:schemeClr>
                </a:solidFill>
              </a:rPr>
              <a:t>Picto: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</a:rPr>
              <a:t> The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icon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</a:rPr>
              <a:t> in the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bottom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</a:rPr>
              <a:t> of the component</a:t>
            </a:r>
            <a:endParaRPr lang="fr-FR" sz="16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  <a:p>
            <a:pPr algn="l"/>
            <a:endParaRPr lang="fr-FR" sz="1600" dirty="0">
              <a:solidFill>
                <a:schemeClr val="tx2">
                  <a:lumMod val="65000"/>
                  <a:lumOff val="35000"/>
                </a:schemeClr>
              </a:solidFill>
              <a:latin typeface="+mn-lt"/>
              <a:ea typeface="+mn-ea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AFA9EA9-A7AA-400E-8C20-9076D12AB10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1" y="1420089"/>
            <a:ext cx="4036539" cy="5346573"/>
          </a:xfrm>
          <a:prstGeom prst="rect">
            <a:avLst/>
          </a:prstGeom>
        </p:spPr>
      </p:pic>
      <p:sp>
        <p:nvSpPr>
          <p:cNvPr id="25" name="Ellipse 24">
            <a:extLst>
              <a:ext uri="{FF2B5EF4-FFF2-40B4-BE49-F238E27FC236}">
                <a16:creationId xmlns:a16="http://schemas.microsoft.com/office/drawing/2014/main" id="{06E20B13-79B0-4162-ACBC-EA5D84F509B8}"/>
              </a:ext>
            </a:extLst>
          </p:cNvPr>
          <p:cNvSpPr/>
          <p:nvPr/>
        </p:nvSpPr>
        <p:spPr>
          <a:xfrm>
            <a:off x="208124" y="5252877"/>
            <a:ext cx="252000" cy="252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4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26" name="Ellipse 25">
            <a:extLst>
              <a:ext uri="{FF2B5EF4-FFF2-40B4-BE49-F238E27FC236}">
                <a16:creationId xmlns:a16="http://schemas.microsoft.com/office/drawing/2014/main" id="{43F3D9AA-C60F-43BE-9E86-545704DB794E}"/>
              </a:ext>
            </a:extLst>
          </p:cNvPr>
          <p:cNvSpPr/>
          <p:nvPr/>
        </p:nvSpPr>
        <p:spPr>
          <a:xfrm>
            <a:off x="194002" y="6514662"/>
            <a:ext cx="252000" cy="252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5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28" name="Ellipse 27">
            <a:extLst>
              <a:ext uri="{FF2B5EF4-FFF2-40B4-BE49-F238E27FC236}">
                <a16:creationId xmlns:a16="http://schemas.microsoft.com/office/drawing/2014/main" id="{70EFBA34-1797-4974-BFB5-FCFC21459EBB}"/>
              </a:ext>
            </a:extLst>
          </p:cNvPr>
          <p:cNvSpPr/>
          <p:nvPr/>
        </p:nvSpPr>
        <p:spPr>
          <a:xfrm>
            <a:off x="4806040" y="2793387"/>
            <a:ext cx="252000" cy="252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4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31" name="Ellipse 30">
            <a:extLst>
              <a:ext uri="{FF2B5EF4-FFF2-40B4-BE49-F238E27FC236}">
                <a16:creationId xmlns:a16="http://schemas.microsoft.com/office/drawing/2014/main" id="{1D63C48E-BB22-4462-B331-97F6527D2534}"/>
              </a:ext>
            </a:extLst>
          </p:cNvPr>
          <p:cNvSpPr/>
          <p:nvPr/>
        </p:nvSpPr>
        <p:spPr>
          <a:xfrm>
            <a:off x="4817912" y="3253180"/>
            <a:ext cx="252000" cy="252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5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9843BBEF-2290-4E62-8C12-3A451D718D9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6028" y="3918255"/>
            <a:ext cx="4293248" cy="2628016"/>
          </a:xfrm>
          <a:prstGeom prst="rect">
            <a:avLst/>
          </a:prstGeom>
        </p:spPr>
      </p:pic>
      <p:sp>
        <p:nvSpPr>
          <p:cNvPr id="30" name="Ellipse 29">
            <a:extLst>
              <a:ext uri="{FF2B5EF4-FFF2-40B4-BE49-F238E27FC236}">
                <a16:creationId xmlns:a16="http://schemas.microsoft.com/office/drawing/2014/main" id="{BBCB1C24-B10A-4F70-8C00-FA1D81BDDB7D}"/>
              </a:ext>
            </a:extLst>
          </p:cNvPr>
          <p:cNvSpPr/>
          <p:nvPr/>
        </p:nvSpPr>
        <p:spPr>
          <a:xfrm>
            <a:off x="5436096" y="4348114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32" name="Ellipse 31">
            <a:extLst>
              <a:ext uri="{FF2B5EF4-FFF2-40B4-BE49-F238E27FC236}">
                <a16:creationId xmlns:a16="http://schemas.microsoft.com/office/drawing/2014/main" id="{3EC0BF20-3769-4D74-B0AF-793F42855B59}"/>
              </a:ext>
            </a:extLst>
          </p:cNvPr>
          <p:cNvSpPr/>
          <p:nvPr/>
        </p:nvSpPr>
        <p:spPr>
          <a:xfrm>
            <a:off x="4655517" y="4598357"/>
            <a:ext cx="252000" cy="252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2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23" name="Ellipse 22">
            <a:extLst>
              <a:ext uri="{FF2B5EF4-FFF2-40B4-BE49-F238E27FC236}">
                <a16:creationId xmlns:a16="http://schemas.microsoft.com/office/drawing/2014/main" id="{90BDC3A3-F3A0-47D2-ADF4-6CF1E3966B3E}"/>
              </a:ext>
            </a:extLst>
          </p:cNvPr>
          <p:cNvSpPr/>
          <p:nvPr/>
        </p:nvSpPr>
        <p:spPr>
          <a:xfrm>
            <a:off x="5895348" y="5252877"/>
            <a:ext cx="252000" cy="252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3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29" name="Ellipse 28">
            <a:extLst>
              <a:ext uri="{FF2B5EF4-FFF2-40B4-BE49-F238E27FC236}">
                <a16:creationId xmlns:a16="http://schemas.microsoft.com/office/drawing/2014/main" id="{EBA91DC9-CEF6-4A46-956C-532BD4320759}"/>
              </a:ext>
            </a:extLst>
          </p:cNvPr>
          <p:cNvSpPr/>
          <p:nvPr/>
        </p:nvSpPr>
        <p:spPr>
          <a:xfrm>
            <a:off x="8525082" y="4093375"/>
            <a:ext cx="252000" cy="252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4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33" name="Ellipse 32">
            <a:extLst>
              <a:ext uri="{FF2B5EF4-FFF2-40B4-BE49-F238E27FC236}">
                <a16:creationId xmlns:a16="http://schemas.microsoft.com/office/drawing/2014/main" id="{68EFE230-BF47-4A14-A048-6A3D8A7783E6}"/>
              </a:ext>
            </a:extLst>
          </p:cNvPr>
          <p:cNvSpPr/>
          <p:nvPr/>
        </p:nvSpPr>
        <p:spPr>
          <a:xfrm>
            <a:off x="6090672" y="5915791"/>
            <a:ext cx="252000" cy="252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5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7856006"/>
      </p:ext>
    </p:extLst>
  </p:cSld>
  <p:clrMapOvr>
    <a:masterClrMapping/>
  </p:clrMapOvr>
  <p:transition/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</a:rPr>
              <a:t>       Application </a:t>
            </a:r>
            <a:endParaRPr lang="en-US" sz="1400" baseline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19" name="Ellipse 18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kern="0" baseline="0" dirty="0">
                <a:solidFill>
                  <a:srgbClr val="F4F4F4"/>
                </a:solidFill>
              </a:rPr>
              <a:t>Quotation Module Component </a:t>
            </a:r>
          </a:p>
        </p:txBody>
      </p:sp>
      <p:sp>
        <p:nvSpPr>
          <p:cNvPr id="24" name="Ellipse 2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96</a:t>
            </a:r>
          </a:p>
        </p:txBody>
      </p:sp>
      <p:pic>
        <p:nvPicPr>
          <p:cNvPr id="21" name="Image 2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2357320C-20C7-4EB5-8C7F-A90DDD7B585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40" y="2204864"/>
            <a:ext cx="7740400" cy="3078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460450"/>
      </p:ext>
    </p:extLst>
  </p:cSld>
  <p:clrMapOvr>
    <a:masterClrMapping/>
  </p:clrMapOvr>
  <p:transition/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</a:rPr>
              <a:t>       Component format and mapping </a:t>
            </a:r>
            <a:endParaRPr lang="en-US" sz="1400" baseline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19" name="Ellipse 18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kern="0" baseline="0" dirty="0">
                <a:solidFill>
                  <a:srgbClr val="F4F4F4"/>
                </a:solidFill>
              </a:rPr>
              <a:t>Quotation Module Component </a:t>
            </a:r>
          </a:p>
        </p:txBody>
      </p:sp>
      <p:sp>
        <p:nvSpPr>
          <p:cNvPr id="24" name="Ellipse 2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96</a:t>
            </a:r>
          </a:p>
        </p:txBody>
      </p:sp>
      <p:pic>
        <p:nvPicPr>
          <p:cNvPr id="21" name="Image 2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0" name="Ellipse 9">
            <a:extLst>
              <a:ext uri="{FF2B5EF4-FFF2-40B4-BE49-F238E27FC236}">
                <a16:creationId xmlns:a16="http://schemas.microsoft.com/office/drawing/2014/main" id="{590B0F35-B64D-4048-9346-6C7B67AD6E33}"/>
              </a:ext>
            </a:extLst>
          </p:cNvPr>
          <p:cNvSpPr/>
          <p:nvPr/>
        </p:nvSpPr>
        <p:spPr>
          <a:xfrm>
            <a:off x="253944" y="4856862"/>
            <a:ext cx="252000" cy="252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2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CB026806-20AC-4FFE-B703-D8D24C37072D}"/>
              </a:ext>
            </a:extLst>
          </p:cNvPr>
          <p:cNvSpPr/>
          <p:nvPr/>
        </p:nvSpPr>
        <p:spPr>
          <a:xfrm>
            <a:off x="239440" y="3759205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20" name="Ellipse 19">
            <a:extLst>
              <a:ext uri="{FF2B5EF4-FFF2-40B4-BE49-F238E27FC236}">
                <a16:creationId xmlns:a16="http://schemas.microsoft.com/office/drawing/2014/main" id="{004E87E4-3EB8-4E75-B2E5-0327A474352F}"/>
              </a:ext>
            </a:extLst>
          </p:cNvPr>
          <p:cNvSpPr/>
          <p:nvPr/>
        </p:nvSpPr>
        <p:spPr>
          <a:xfrm>
            <a:off x="4655517" y="1946041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27" name="Ellipse 26">
            <a:extLst>
              <a:ext uri="{FF2B5EF4-FFF2-40B4-BE49-F238E27FC236}">
                <a16:creationId xmlns:a16="http://schemas.microsoft.com/office/drawing/2014/main" id="{49F677BB-505B-4615-917F-EF58C17A7820}"/>
              </a:ext>
            </a:extLst>
          </p:cNvPr>
          <p:cNvSpPr/>
          <p:nvPr/>
        </p:nvSpPr>
        <p:spPr>
          <a:xfrm>
            <a:off x="4655517" y="2591912"/>
            <a:ext cx="252000" cy="252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2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90BDC3A3-F3A0-47D2-ADF4-6CF1E3966B3E}"/>
              </a:ext>
            </a:extLst>
          </p:cNvPr>
          <p:cNvSpPr/>
          <p:nvPr/>
        </p:nvSpPr>
        <p:spPr>
          <a:xfrm>
            <a:off x="232357" y="5954520"/>
            <a:ext cx="252000" cy="252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3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90BDC3A3-F3A0-47D2-ADF4-6CF1E3966B3E}"/>
              </a:ext>
            </a:extLst>
          </p:cNvPr>
          <p:cNvSpPr/>
          <p:nvPr/>
        </p:nvSpPr>
        <p:spPr>
          <a:xfrm>
            <a:off x="4655517" y="3237783"/>
            <a:ext cx="252000" cy="252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3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16" name="ZoneTexte 15"/>
          <p:cNvSpPr txBox="1"/>
          <p:nvPr/>
        </p:nvSpPr>
        <p:spPr>
          <a:xfrm>
            <a:off x="4932040" y="1935847"/>
            <a:ext cx="187220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MA" sz="1600" b="1" u="sng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Headline: 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The headline of the component  </a:t>
            </a:r>
          </a:p>
          <a:p>
            <a:pPr algn="l"/>
            <a:endParaRPr lang="fr-MA" sz="1600" dirty="0">
              <a:solidFill>
                <a:schemeClr val="tx2">
                  <a:lumMod val="65000"/>
                  <a:lumOff val="35000"/>
                </a:schemeClr>
              </a:solidFill>
              <a:latin typeface="+mn-lt"/>
              <a:ea typeface="+mn-ea"/>
            </a:endParaRPr>
          </a:p>
          <a:p>
            <a:pPr algn="l"/>
            <a:r>
              <a:rPr lang="fr-MA" sz="1600" b="1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Subline</a:t>
            </a:r>
            <a:r>
              <a:rPr lang="fr-MA" sz="1600" b="1" u="sng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:</a:t>
            </a:r>
            <a:r>
              <a:rPr lang="fr-MA" sz="1600" b="1" u="sng" baseline="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 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The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subline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 of the component</a:t>
            </a:r>
          </a:p>
          <a:p>
            <a:pPr algn="l"/>
            <a:endParaRPr lang="fr-MA" sz="1600" dirty="0">
              <a:solidFill>
                <a:schemeClr val="tx2">
                  <a:lumMod val="65000"/>
                  <a:lumOff val="35000"/>
                </a:schemeClr>
              </a:solidFill>
              <a:latin typeface="+mn-lt"/>
              <a:ea typeface="+mn-ea"/>
            </a:endParaRPr>
          </a:p>
          <a:p>
            <a:pPr algn="l"/>
            <a:r>
              <a:rPr lang="fr-MA" sz="1600" b="1" dirty="0">
                <a:solidFill>
                  <a:schemeClr val="tx2">
                    <a:lumMod val="65000"/>
                    <a:lumOff val="35000"/>
                  </a:schemeClr>
                </a:solidFill>
              </a:rPr>
              <a:t>Media</a:t>
            </a:r>
            <a:r>
              <a:rPr lang="fr-MA" sz="1600" b="1" u="sng" dirty="0">
                <a:solidFill>
                  <a:schemeClr val="tx2">
                    <a:lumMod val="65000"/>
                    <a:lumOff val="35000"/>
                  </a:schemeClr>
                </a:solidFill>
              </a:rPr>
              <a:t>: 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</a:rPr>
              <a:t>The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icon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</a:rPr>
              <a:t>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displayed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</a:rPr>
              <a:t> on the top of the component.</a:t>
            </a:r>
            <a:endParaRPr lang="fr-FR" sz="16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  <a:p>
            <a:pPr algn="l"/>
            <a:endParaRPr lang="fr-FR" sz="1600" dirty="0">
              <a:solidFill>
                <a:schemeClr val="tx2">
                  <a:lumMod val="65000"/>
                  <a:lumOff val="35000"/>
                </a:schemeClr>
              </a:solidFill>
              <a:latin typeface="+mn-lt"/>
              <a:ea typeface="+mn-ea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E0A65B99-FB73-4B87-A226-A59A37E13F8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531" y="1906262"/>
            <a:ext cx="3960953" cy="4409524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9260EC88-214D-44BB-B420-51B61A53BA4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4257738"/>
            <a:ext cx="4266088" cy="1696782"/>
          </a:xfrm>
          <a:prstGeom prst="rect">
            <a:avLst/>
          </a:prstGeom>
        </p:spPr>
      </p:pic>
      <p:sp>
        <p:nvSpPr>
          <p:cNvPr id="32" name="Ellipse 31">
            <a:extLst>
              <a:ext uri="{FF2B5EF4-FFF2-40B4-BE49-F238E27FC236}">
                <a16:creationId xmlns:a16="http://schemas.microsoft.com/office/drawing/2014/main" id="{3EC0BF20-3769-4D74-B0AF-793F42855B59}"/>
              </a:ext>
            </a:extLst>
          </p:cNvPr>
          <p:cNvSpPr/>
          <p:nvPr/>
        </p:nvSpPr>
        <p:spPr>
          <a:xfrm>
            <a:off x="8424504" y="5647160"/>
            <a:ext cx="252000" cy="252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2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23" name="Ellipse 22">
            <a:extLst>
              <a:ext uri="{FF2B5EF4-FFF2-40B4-BE49-F238E27FC236}">
                <a16:creationId xmlns:a16="http://schemas.microsoft.com/office/drawing/2014/main" id="{90BDC3A3-F3A0-47D2-ADF4-6CF1E3966B3E}"/>
              </a:ext>
            </a:extLst>
          </p:cNvPr>
          <p:cNvSpPr/>
          <p:nvPr/>
        </p:nvSpPr>
        <p:spPr>
          <a:xfrm>
            <a:off x="6948264" y="4397187"/>
            <a:ext cx="252000" cy="252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3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25" name="Ellipse 24">
            <a:extLst>
              <a:ext uri="{FF2B5EF4-FFF2-40B4-BE49-F238E27FC236}">
                <a16:creationId xmlns:a16="http://schemas.microsoft.com/office/drawing/2014/main" id="{C35A6443-F2AA-4E49-BD47-1BDD0B11A51D}"/>
              </a:ext>
            </a:extLst>
          </p:cNvPr>
          <p:cNvSpPr/>
          <p:nvPr/>
        </p:nvSpPr>
        <p:spPr>
          <a:xfrm>
            <a:off x="4833244" y="4777609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8299327"/>
      </p:ext>
    </p:extLst>
  </p:cSld>
  <p:clrMapOvr>
    <a:masterClrMapping/>
  </p:clrMapOvr>
  <p:transition/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</a:rPr>
              <a:t>       Application </a:t>
            </a:r>
            <a:endParaRPr lang="en-US" sz="1400" baseline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19" name="Ellipse 18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kern="0" baseline="0" dirty="0">
                <a:solidFill>
                  <a:srgbClr val="F4F4F4"/>
                </a:solidFill>
              </a:rPr>
              <a:t>Category navigation Component </a:t>
            </a:r>
          </a:p>
        </p:txBody>
      </p:sp>
      <p:sp>
        <p:nvSpPr>
          <p:cNvPr id="24" name="Ellipse 2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97</a:t>
            </a:r>
          </a:p>
        </p:txBody>
      </p:sp>
      <p:pic>
        <p:nvPicPr>
          <p:cNvPr id="21" name="Image 2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86FC15BC-9670-4EE9-B9AD-BDE60DACBE0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4250" y="1345687"/>
            <a:ext cx="6340945" cy="2889508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6E3D561A-8694-4194-8E33-ACFBDC71A1C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5" y="3206128"/>
            <a:ext cx="9144000" cy="360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255016"/>
      </p:ext>
    </p:extLst>
  </p:cSld>
  <p:clrMapOvr>
    <a:masterClrMapping/>
  </p:clrMapOvr>
  <p:transition/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</a:rPr>
              <a:t>       Component format and mapping – part 1</a:t>
            </a:r>
            <a:endParaRPr lang="en-US" sz="1400" baseline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19" name="Ellipse 18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kern="0" baseline="0" dirty="0">
                <a:solidFill>
                  <a:srgbClr val="F4F4F4"/>
                </a:solidFill>
              </a:rPr>
              <a:t>Category navigation Component </a:t>
            </a:r>
          </a:p>
        </p:txBody>
      </p:sp>
      <p:sp>
        <p:nvSpPr>
          <p:cNvPr id="24" name="Ellipse 2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97</a:t>
            </a:r>
          </a:p>
        </p:txBody>
      </p:sp>
      <p:pic>
        <p:nvPicPr>
          <p:cNvPr id="21" name="Image 2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1" name="Ellipse 10">
            <a:extLst>
              <a:ext uri="{FF2B5EF4-FFF2-40B4-BE49-F238E27FC236}">
                <a16:creationId xmlns:a16="http://schemas.microsoft.com/office/drawing/2014/main" id="{CB026806-20AC-4FFE-B703-D8D24C37072D}"/>
              </a:ext>
            </a:extLst>
          </p:cNvPr>
          <p:cNvSpPr/>
          <p:nvPr/>
        </p:nvSpPr>
        <p:spPr>
          <a:xfrm>
            <a:off x="47964" y="3745183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38F6A34E-F0E2-4C1E-B089-FC969E66FDB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422" y="1581428"/>
            <a:ext cx="3015980" cy="2396121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8484C833-7D9A-41E6-B41C-C6EF82B47EC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4077568"/>
            <a:ext cx="3050176" cy="278043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C1DD8237-5688-43D4-BD5F-2F1EB1402DD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8230" y="1988840"/>
            <a:ext cx="3175360" cy="3045754"/>
          </a:xfrm>
          <a:prstGeom prst="rect">
            <a:avLst/>
          </a:prstGeom>
        </p:spPr>
      </p:pic>
      <p:cxnSp>
        <p:nvCxnSpPr>
          <p:cNvPr id="20" name="Connecteur droit avec flèche 19">
            <a:extLst>
              <a:ext uri="{FF2B5EF4-FFF2-40B4-BE49-F238E27FC236}">
                <a16:creationId xmlns:a16="http://schemas.microsoft.com/office/drawing/2014/main" id="{CAFF6912-103A-4C0A-B8C4-812BE0860558}"/>
              </a:ext>
            </a:extLst>
          </p:cNvPr>
          <p:cNvCxnSpPr>
            <a:cxnSpLocks/>
            <a:endCxn id="28" idx="1"/>
          </p:cNvCxnSpPr>
          <p:nvPr/>
        </p:nvCxnSpPr>
        <p:spPr bwMode="auto">
          <a:xfrm>
            <a:off x="1189980" y="4043412"/>
            <a:ext cx="1120877" cy="1317486"/>
          </a:xfrm>
          <a:prstGeom prst="straightConnector1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5" name="Rectangle 24">
            <a:extLst>
              <a:ext uri="{FF2B5EF4-FFF2-40B4-BE49-F238E27FC236}">
                <a16:creationId xmlns:a16="http://schemas.microsoft.com/office/drawing/2014/main" id="{0BC82143-3CBA-4FA3-B2FC-ABC2C4A9C8D1}"/>
              </a:ext>
            </a:extLst>
          </p:cNvPr>
          <p:cNvSpPr/>
          <p:nvPr/>
        </p:nvSpPr>
        <p:spPr bwMode="auto">
          <a:xfrm>
            <a:off x="299964" y="3663438"/>
            <a:ext cx="3050176" cy="374343"/>
          </a:xfrm>
          <a:prstGeom prst="rect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MA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cxnSp>
        <p:nvCxnSpPr>
          <p:cNvPr id="30" name="Connecteur droit avec flèche 29">
            <a:extLst>
              <a:ext uri="{FF2B5EF4-FFF2-40B4-BE49-F238E27FC236}">
                <a16:creationId xmlns:a16="http://schemas.microsoft.com/office/drawing/2014/main" id="{763024F9-72C3-4E4B-AAD8-DCF2FDC716E5}"/>
              </a:ext>
            </a:extLst>
          </p:cNvPr>
          <p:cNvCxnSpPr>
            <a:cxnSpLocks/>
            <a:stCxn id="28" idx="3"/>
          </p:cNvCxnSpPr>
          <p:nvPr/>
        </p:nvCxnSpPr>
        <p:spPr bwMode="auto">
          <a:xfrm flipV="1">
            <a:off x="5461936" y="3534334"/>
            <a:ext cx="557766" cy="1826564"/>
          </a:xfrm>
          <a:prstGeom prst="straightConnector1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4" name="Rectangle 33">
            <a:extLst>
              <a:ext uri="{FF2B5EF4-FFF2-40B4-BE49-F238E27FC236}">
                <a16:creationId xmlns:a16="http://schemas.microsoft.com/office/drawing/2014/main" id="{7279E21A-CDCD-41F8-8EBF-EE5A9FDECDBE}"/>
              </a:ext>
            </a:extLst>
          </p:cNvPr>
          <p:cNvSpPr/>
          <p:nvPr/>
        </p:nvSpPr>
        <p:spPr bwMode="auto">
          <a:xfrm>
            <a:off x="2310857" y="5276572"/>
            <a:ext cx="3151079" cy="843219"/>
          </a:xfrm>
          <a:prstGeom prst="rect">
            <a:avLst/>
          </a:prstGeom>
          <a:noFill/>
          <a:ln w="2540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MA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50A75950-4D29-40DE-8F73-B421EC85392B}"/>
              </a:ext>
            </a:extLst>
          </p:cNvPr>
          <p:cNvSpPr/>
          <p:nvPr/>
        </p:nvSpPr>
        <p:spPr bwMode="auto">
          <a:xfrm>
            <a:off x="2310857" y="5276572"/>
            <a:ext cx="3151079" cy="168652"/>
          </a:xfrm>
          <a:prstGeom prst="rect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MA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CAFD4D92-62BC-4876-AC4C-057A66E7C0B0}"/>
              </a:ext>
            </a:extLst>
          </p:cNvPr>
          <p:cNvSpPr/>
          <p:nvPr/>
        </p:nvSpPr>
        <p:spPr bwMode="auto">
          <a:xfrm>
            <a:off x="6012160" y="3429000"/>
            <a:ext cx="3083876" cy="1368152"/>
          </a:xfrm>
          <a:prstGeom prst="rect">
            <a:avLst/>
          </a:prstGeom>
          <a:noFill/>
          <a:ln w="2540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MA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3858A4D-319D-45BD-9927-F124D9B7EF13}"/>
              </a:ext>
            </a:extLst>
          </p:cNvPr>
          <p:cNvSpPr/>
          <p:nvPr/>
        </p:nvSpPr>
        <p:spPr bwMode="auto">
          <a:xfrm>
            <a:off x="6012160" y="3429000"/>
            <a:ext cx="3096344" cy="144016"/>
          </a:xfrm>
          <a:prstGeom prst="rect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MA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02020423"/>
      </p:ext>
    </p:extLst>
  </p:cSld>
  <p:clrMapOvr>
    <a:masterClrMapping/>
  </p:clrMapOvr>
  <p:transition/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</a:rPr>
              <a:t>       Component format and mapping – part 2</a:t>
            </a:r>
            <a:endParaRPr lang="en-US" sz="1400" baseline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19" name="Ellipse 18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kern="0" baseline="0" dirty="0">
                <a:solidFill>
                  <a:srgbClr val="F4F4F4"/>
                </a:solidFill>
              </a:rPr>
              <a:t>Category navigation Component </a:t>
            </a:r>
          </a:p>
        </p:txBody>
      </p:sp>
      <p:sp>
        <p:nvSpPr>
          <p:cNvPr id="24" name="Ellipse 2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97</a:t>
            </a:r>
          </a:p>
        </p:txBody>
      </p:sp>
      <p:pic>
        <p:nvPicPr>
          <p:cNvPr id="21" name="Image 2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BF864911-282B-4D1A-A458-92AC62ED3D4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884430"/>
            <a:ext cx="3330457" cy="3155763"/>
          </a:xfrm>
          <a:prstGeom prst="rect">
            <a:avLst/>
          </a:prstGeom>
        </p:spPr>
      </p:pic>
      <p:cxnSp>
        <p:nvCxnSpPr>
          <p:cNvPr id="20" name="Connecteur droit avec flèche 19">
            <a:extLst>
              <a:ext uri="{FF2B5EF4-FFF2-40B4-BE49-F238E27FC236}">
                <a16:creationId xmlns:a16="http://schemas.microsoft.com/office/drawing/2014/main" id="{CAFF6912-103A-4C0A-B8C4-812BE0860558}"/>
              </a:ext>
            </a:extLst>
          </p:cNvPr>
          <p:cNvCxnSpPr>
            <a:cxnSpLocks/>
            <a:endCxn id="28" idx="1"/>
          </p:cNvCxnSpPr>
          <p:nvPr/>
        </p:nvCxnSpPr>
        <p:spPr bwMode="auto">
          <a:xfrm>
            <a:off x="367068" y="3429000"/>
            <a:ext cx="622212" cy="548880"/>
          </a:xfrm>
          <a:prstGeom prst="straightConnector1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0" name="Connecteur droit avec flèche 29">
            <a:extLst>
              <a:ext uri="{FF2B5EF4-FFF2-40B4-BE49-F238E27FC236}">
                <a16:creationId xmlns:a16="http://schemas.microsoft.com/office/drawing/2014/main" id="{763024F9-72C3-4E4B-AAD8-DCF2FDC716E5}"/>
              </a:ext>
            </a:extLst>
          </p:cNvPr>
          <p:cNvCxnSpPr>
            <a:cxnSpLocks/>
          </p:cNvCxnSpPr>
          <p:nvPr/>
        </p:nvCxnSpPr>
        <p:spPr bwMode="auto">
          <a:xfrm>
            <a:off x="4140359" y="3998113"/>
            <a:ext cx="791681" cy="0"/>
          </a:xfrm>
          <a:prstGeom prst="straightConnector1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4" name="Rectangle 33">
            <a:extLst>
              <a:ext uri="{FF2B5EF4-FFF2-40B4-BE49-F238E27FC236}">
                <a16:creationId xmlns:a16="http://schemas.microsoft.com/office/drawing/2014/main" id="{7279E21A-CDCD-41F8-8EBF-EE5A9FDECDBE}"/>
              </a:ext>
            </a:extLst>
          </p:cNvPr>
          <p:cNvSpPr/>
          <p:nvPr/>
        </p:nvSpPr>
        <p:spPr bwMode="auto">
          <a:xfrm>
            <a:off x="989280" y="3893554"/>
            <a:ext cx="3151079" cy="843219"/>
          </a:xfrm>
          <a:prstGeom prst="rect">
            <a:avLst/>
          </a:prstGeom>
          <a:noFill/>
          <a:ln w="2540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MA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50A75950-4D29-40DE-8F73-B421EC85392B}"/>
              </a:ext>
            </a:extLst>
          </p:cNvPr>
          <p:cNvSpPr/>
          <p:nvPr/>
        </p:nvSpPr>
        <p:spPr bwMode="auto">
          <a:xfrm>
            <a:off x="989280" y="3893554"/>
            <a:ext cx="3151079" cy="168652"/>
          </a:xfrm>
          <a:prstGeom prst="rect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MA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E5F82509-8331-4AA0-841A-32566E0D771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5238" y="1914807"/>
            <a:ext cx="3330457" cy="3172401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0BC82143-3CBA-4FA3-B2FC-ABC2C4A9C8D1}"/>
              </a:ext>
            </a:extLst>
          </p:cNvPr>
          <p:cNvSpPr/>
          <p:nvPr/>
        </p:nvSpPr>
        <p:spPr bwMode="auto">
          <a:xfrm>
            <a:off x="5108381" y="3658254"/>
            <a:ext cx="3050176" cy="374343"/>
          </a:xfrm>
          <a:prstGeom prst="rect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MA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26" name="Ellipse 25">
            <a:extLst>
              <a:ext uri="{FF2B5EF4-FFF2-40B4-BE49-F238E27FC236}">
                <a16:creationId xmlns:a16="http://schemas.microsoft.com/office/drawing/2014/main" id="{E9C5B82F-B247-4C4A-8985-B916D645476D}"/>
              </a:ext>
            </a:extLst>
          </p:cNvPr>
          <p:cNvSpPr/>
          <p:nvPr/>
        </p:nvSpPr>
        <p:spPr>
          <a:xfrm>
            <a:off x="4716016" y="3717032"/>
            <a:ext cx="265227" cy="232701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629481956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ZoneTexte 14"/>
          <p:cNvSpPr txBox="1"/>
          <p:nvPr/>
        </p:nvSpPr>
        <p:spPr>
          <a:xfrm>
            <a:off x="1187624" y="2132856"/>
            <a:ext cx="674970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/>
            <a:r>
              <a:rPr lang="fr-FR" sz="1100" b="1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‘How to manage </a:t>
            </a:r>
            <a:r>
              <a:rPr lang="fr-FR" sz="1100" b="1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editorial</a:t>
            </a:r>
            <a:r>
              <a:rPr lang="fr-FR" sz="1100" b="1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content?’ 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are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detailed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throughout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the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rest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of the document in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different</a:t>
            </a:r>
            <a:endParaRPr lang="fr-FR" sz="1100" baseline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 algn="l"/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sections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depending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on the component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you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wish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to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modify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</p:txBody>
      </p:sp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1619672" y="90000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>
                <a:solidFill>
                  <a:srgbClr val="FFFFFF"/>
                </a:solidFill>
                <a:latin typeface="+mj-lt"/>
                <a:ea typeface="+mn-ea"/>
              </a:rPr>
              <a:t>Content Management Process</a:t>
            </a:r>
            <a:endParaRPr lang="en-US" sz="14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14" name="Rectangle 2"/>
          <p:cNvSpPr>
            <a:spLocks noGrp="1" noChangeArrowheads="1"/>
          </p:cNvSpPr>
          <p:nvPr>
            <p:ph type="title"/>
          </p:nvPr>
        </p:nvSpPr>
        <p:spPr>
          <a:xfrm>
            <a:off x="1259632" y="341784"/>
            <a:ext cx="7344816" cy="566936"/>
          </a:xfrm>
        </p:spPr>
        <p:txBody>
          <a:bodyPr/>
          <a:lstStyle/>
          <a:p>
            <a:pPr lvl="1"/>
            <a:r>
              <a:rPr lang="en-US" sz="3200" dirty="0">
                <a:solidFill>
                  <a:srgbClr val="FFFFFF"/>
                </a:solidFill>
              </a:rPr>
              <a:t> Introduction</a:t>
            </a:r>
          </a:p>
        </p:txBody>
      </p:sp>
      <p:pic>
        <p:nvPicPr>
          <p:cNvPr id="17" name="Image 16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864271" y="1453374"/>
            <a:ext cx="6505104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  <a:ea typeface="+mn-ea"/>
              </a:rPr>
              <a:t>   </a:t>
            </a:r>
            <a:r>
              <a:rPr lang="en-US" sz="1600" baseline="0" dirty="0">
                <a:solidFill>
                  <a:srgbClr val="FFFFFF"/>
                </a:solidFill>
              </a:rPr>
              <a:t>Make the changes </a:t>
            </a:r>
            <a:r>
              <a:rPr lang="en-US" sz="1400" baseline="0" dirty="0">
                <a:solidFill>
                  <a:srgbClr val="FFFFFF"/>
                </a:solidFill>
              </a:rPr>
              <a:t>(see next processes related to the changes to make)</a:t>
            </a:r>
          </a:p>
        </p:txBody>
      </p:sp>
      <p:sp>
        <p:nvSpPr>
          <p:cNvPr id="11" name="Ellipse 10"/>
          <p:cNvSpPr/>
          <p:nvPr/>
        </p:nvSpPr>
        <p:spPr>
          <a:xfrm>
            <a:off x="1548000" y="1412776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6</a:t>
            </a:r>
          </a:p>
        </p:txBody>
      </p:sp>
      <p:sp>
        <p:nvSpPr>
          <p:cNvPr id="8" name="Rectangle 7"/>
          <p:cNvSpPr/>
          <p:nvPr/>
        </p:nvSpPr>
        <p:spPr>
          <a:xfrm>
            <a:off x="1070087" y="2787608"/>
            <a:ext cx="6984776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ja-JP" b="1" dirty="0">
                <a:solidFill>
                  <a:srgbClr val="FF0000"/>
                </a:solidFill>
              </a:rPr>
              <a:t>NB </a:t>
            </a:r>
            <a:r>
              <a:rPr lang="en-US" altLang="ja-JP" dirty="0">
                <a:solidFill>
                  <a:srgbClr val="FF0000"/>
                </a:solidFill>
              </a:rPr>
              <a:t>: </a:t>
            </a:r>
          </a:p>
          <a:p>
            <a:pPr algn="l"/>
            <a:endParaRPr lang="en-US" altLang="ja-JP" b="1" dirty="0">
              <a:solidFill>
                <a:schemeClr val="bg1">
                  <a:lumMod val="50000"/>
                </a:schemeClr>
              </a:solidFill>
            </a:endParaRPr>
          </a:p>
          <a:p>
            <a:pPr algn="l"/>
            <a:endParaRPr lang="en-US" altLang="ja-JP" b="1" dirty="0">
              <a:solidFill>
                <a:schemeClr val="bg1">
                  <a:lumMod val="50000"/>
                </a:schemeClr>
              </a:solidFill>
            </a:endParaRPr>
          </a:p>
          <a:p>
            <a:pPr algn="l"/>
            <a:endParaRPr lang="en-US" altLang="ja-JP" b="1" dirty="0">
              <a:solidFill>
                <a:schemeClr val="bg1">
                  <a:lumMod val="50000"/>
                </a:schemeClr>
              </a:solidFill>
            </a:endParaRPr>
          </a:p>
          <a:p>
            <a:pPr algn="l"/>
            <a:endParaRPr lang="fr-FR" altLang="ja-JP" b="1" dirty="0">
              <a:solidFill>
                <a:schemeClr val="bg1">
                  <a:lumMod val="50000"/>
                </a:schemeClr>
              </a:solidFill>
            </a:endParaRPr>
          </a:p>
          <a:p>
            <a:pPr algn="l"/>
            <a:endParaRPr lang="fr-FR" altLang="ja-JP" b="1" dirty="0">
              <a:solidFill>
                <a:schemeClr val="bg1">
                  <a:lumMod val="50000"/>
                </a:schemeClr>
              </a:solidFill>
            </a:endParaRPr>
          </a:p>
          <a:p>
            <a:pPr algn="l"/>
            <a:endParaRPr lang="en-US" altLang="ja-JP" b="1" dirty="0">
              <a:solidFill>
                <a:schemeClr val="bg1">
                  <a:lumMod val="50000"/>
                </a:schemeClr>
              </a:solidFill>
            </a:endParaRPr>
          </a:p>
          <a:p>
            <a:pPr algn="l"/>
            <a:endParaRPr lang="en-US" altLang="ja-JP" b="1" dirty="0">
              <a:solidFill>
                <a:schemeClr val="bg1">
                  <a:lumMod val="50000"/>
                </a:schemeClr>
              </a:solidFill>
            </a:endParaRPr>
          </a:p>
          <a:p>
            <a:pPr algn="l"/>
            <a:endParaRPr lang="en-US" altLang="ja-JP" b="1" dirty="0">
              <a:solidFill>
                <a:schemeClr val="bg1">
                  <a:lumMod val="50000"/>
                </a:schemeClr>
              </a:solidFill>
            </a:endParaRPr>
          </a:p>
          <a:p>
            <a:pPr algn="l"/>
            <a:endParaRPr lang="en-US" altLang="ja-JP" b="1" dirty="0">
              <a:solidFill>
                <a:schemeClr val="bg1">
                  <a:lumMod val="50000"/>
                </a:schemeClr>
              </a:solidFill>
            </a:endParaRPr>
          </a:p>
          <a:p>
            <a:pPr algn="l"/>
            <a:endParaRPr lang="en-US" altLang="ja-JP" b="1" dirty="0">
              <a:solidFill>
                <a:schemeClr val="bg1">
                  <a:lumMod val="50000"/>
                </a:schemeClr>
              </a:solidFill>
            </a:endParaRPr>
          </a:p>
          <a:p>
            <a:pPr algn="l"/>
            <a:endParaRPr lang="en-US" altLang="ja-JP" b="1" dirty="0">
              <a:solidFill>
                <a:schemeClr val="bg1">
                  <a:lumMod val="50000"/>
                </a:schemeClr>
              </a:solidFill>
            </a:endParaRPr>
          </a:p>
          <a:p>
            <a:pPr algn="l"/>
            <a:endParaRPr lang="en-US" altLang="ja-JP" sz="1400" b="1" baseline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/>
            <a:endParaRPr lang="en-US" altLang="ja-JP" sz="1400" b="1" baseline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aphicFrame>
        <p:nvGraphicFramePr>
          <p:cNvPr id="9" name="Tableau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0413371"/>
              </p:ext>
            </p:extLst>
          </p:nvPr>
        </p:nvGraphicFramePr>
        <p:xfrm>
          <a:off x="1187624" y="2883185"/>
          <a:ext cx="3660068" cy="39007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00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3003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0073">
                <a:tc>
                  <a:txBody>
                    <a:bodyPr/>
                    <a:lstStyle/>
                    <a:p>
                      <a:r>
                        <a:rPr lang="fr-FR" dirty="0" err="1">
                          <a:solidFill>
                            <a:schemeClr val="tx1"/>
                          </a:solidFill>
                        </a:rPr>
                        <a:t>Website</a:t>
                      </a:r>
                      <a:endParaRPr lang="fr-FR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>
                          <a:solidFill>
                            <a:schemeClr val="tx1"/>
                          </a:solidFill>
                        </a:rPr>
                        <a:t>Responsive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0073">
                <a:tc>
                  <a:txBody>
                    <a:bodyPr/>
                    <a:lstStyle/>
                    <a:p>
                      <a:r>
                        <a:rPr lang="fr-FR" dirty="0"/>
                        <a:t>TEFAL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NO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0073">
                <a:tc>
                  <a:txBody>
                    <a:bodyPr/>
                    <a:lstStyle/>
                    <a:p>
                      <a:r>
                        <a:rPr lang="fr-FR" dirty="0"/>
                        <a:t>MOULINEX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YES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0073">
                <a:tc>
                  <a:txBody>
                    <a:bodyPr/>
                    <a:lstStyle/>
                    <a:p>
                      <a:r>
                        <a:rPr lang="fr-FR" dirty="0"/>
                        <a:t>ROWENTA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YES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0073">
                <a:tc>
                  <a:txBody>
                    <a:bodyPr/>
                    <a:lstStyle/>
                    <a:p>
                      <a:r>
                        <a:rPr lang="fr-FR" dirty="0"/>
                        <a:t>ALL-CLAD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YES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0073">
                <a:tc>
                  <a:txBody>
                    <a:bodyPr/>
                    <a:lstStyle/>
                    <a:p>
                      <a:r>
                        <a:rPr lang="fr-FR" dirty="0"/>
                        <a:t>SEB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YES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0073">
                <a:tc>
                  <a:txBody>
                    <a:bodyPr/>
                    <a:lstStyle/>
                    <a:p>
                      <a:r>
                        <a:rPr lang="fr-FR" dirty="0"/>
                        <a:t>KRUPS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YES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60715237"/>
                  </a:ext>
                </a:extLst>
              </a:tr>
              <a:tr h="390073">
                <a:tc>
                  <a:txBody>
                    <a:bodyPr/>
                    <a:lstStyle/>
                    <a:p>
                      <a:r>
                        <a:rPr lang="fr-FR" dirty="0"/>
                        <a:t>CALOR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YES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076616"/>
                  </a:ext>
                </a:extLst>
              </a:tr>
              <a:tr h="390073">
                <a:tc>
                  <a:txBody>
                    <a:bodyPr/>
                    <a:lstStyle/>
                    <a:p>
                      <a:r>
                        <a:rPr lang="fr-FR" dirty="0"/>
                        <a:t>LAGOSTINA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YES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0930215"/>
                  </a:ext>
                </a:extLst>
              </a:tr>
              <a:tr h="390073">
                <a:tc>
                  <a:txBody>
                    <a:bodyPr/>
                    <a:lstStyle/>
                    <a:p>
                      <a:r>
                        <a:rPr lang="fr-FR" dirty="0"/>
                        <a:t>WMF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YES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24078921"/>
                  </a:ext>
                </a:extLst>
              </a:tr>
            </a:tbl>
          </a:graphicData>
        </a:graphic>
      </p:graphicFrame>
      <p:sp>
        <p:nvSpPr>
          <p:cNvPr id="2" name="Rectangle 1">
            <a:extLst>
              <a:ext uri="{FF2B5EF4-FFF2-40B4-BE49-F238E27FC236}">
                <a16:creationId xmlns:a16="http://schemas.microsoft.com/office/drawing/2014/main" id="{7532C6D7-4693-4EF3-A6C1-2D9EC3825621}"/>
              </a:ext>
            </a:extLst>
          </p:cNvPr>
          <p:cNvSpPr/>
          <p:nvPr/>
        </p:nvSpPr>
        <p:spPr>
          <a:xfrm>
            <a:off x="5340170" y="3037550"/>
            <a:ext cx="326427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ja-JP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For </a:t>
            </a:r>
            <a:r>
              <a:rPr lang="en-US" altLang="ja-JP" sz="1100" b="1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non-responsive website</a:t>
            </a:r>
            <a:r>
              <a:rPr lang="en-US" altLang="ja-JP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you have </a:t>
            </a:r>
            <a:r>
              <a:rPr lang="en-US" altLang="ja-JP" sz="1100" b="1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components</a:t>
            </a:r>
            <a:r>
              <a:rPr lang="en-US" altLang="ja-JP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for desktop and others for mobile (if needed). The display on front-end is managed by </a:t>
            </a:r>
            <a:r>
              <a:rPr lang="en-US" altLang="ja-JP" sz="1100" b="1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restrictions. </a:t>
            </a:r>
            <a:r>
              <a:rPr lang="en-US" altLang="ja-JP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We have two restrictions types to use : </a:t>
            </a:r>
          </a:p>
          <a:p>
            <a:pPr algn="l"/>
            <a:r>
              <a:rPr lang="en-US" altLang="ja-JP" sz="1100" b="1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Only_desktop</a:t>
            </a:r>
            <a:r>
              <a:rPr lang="en-US" altLang="ja-JP" sz="1100" b="1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or </a:t>
            </a:r>
            <a:r>
              <a:rPr lang="en-US" altLang="ja-JP" sz="1100" b="1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Only_mobile</a:t>
            </a:r>
            <a:endParaRPr lang="en-US" sz="1100" dirty="0"/>
          </a:p>
        </p:txBody>
      </p:sp>
    </p:spTree>
  </p:cSld>
  <p:clrMapOvr>
    <a:masterClrMapping/>
  </p:clrMapOvr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</a:rPr>
              <a:t>       Application </a:t>
            </a:r>
            <a:endParaRPr lang="en-US" sz="1400" baseline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19" name="Ellipse 18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kern="0" baseline="0" dirty="0">
                <a:solidFill>
                  <a:srgbClr val="F4F4F4"/>
                </a:solidFill>
              </a:rPr>
              <a:t>Footer Component </a:t>
            </a:r>
          </a:p>
        </p:txBody>
      </p:sp>
      <p:sp>
        <p:nvSpPr>
          <p:cNvPr id="24" name="Ellipse 2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98</a:t>
            </a:r>
          </a:p>
        </p:txBody>
      </p:sp>
      <p:pic>
        <p:nvPicPr>
          <p:cNvPr id="21" name="Image 2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87624" y="1628800"/>
            <a:ext cx="6890588" cy="3637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2118829"/>
      </p:ext>
    </p:extLst>
  </p:cSld>
  <p:clrMapOvr>
    <a:masterClrMapping/>
  </p:clrMapOvr>
  <p:transition/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</a:rPr>
              <a:t>       Component format and mapping </a:t>
            </a:r>
            <a:endParaRPr lang="en-US" sz="1400" baseline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19" name="Ellipse 18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kern="0" baseline="0" dirty="0">
                <a:solidFill>
                  <a:srgbClr val="F4F4F4"/>
                </a:solidFill>
              </a:rPr>
              <a:t>Footer Component </a:t>
            </a:r>
          </a:p>
        </p:txBody>
      </p:sp>
      <p:sp>
        <p:nvSpPr>
          <p:cNvPr id="24" name="Ellipse 2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98</a:t>
            </a:r>
          </a:p>
        </p:txBody>
      </p:sp>
      <p:pic>
        <p:nvPicPr>
          <p:cNvPr id="21" name="Image 2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20" name="Ellipse 19">
            <a:extLst>
              <a:ext uri="{FF2B5EF4-FFF2-40B4-BE49-F238E27FC236}">
                <a16:creationId xmlns:a16="http://schemas.microsoft.com/office/drawing/2014/main" id="{004E87E4-3EB8-4E75-B2E5-0327A474352F}"/>
              </a:ext>
            </a:extLst>
          </p:cNvPr>
          <p:cNvSpPr/>
          <p:nvPr/>
        </p:nvSpPr>
        <p:spPr>
          <a:xfrm>
            <a:off x="4655517" y="1946041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16" name="ZoneTexte 15"/>
          <p:cNvSpPr txBox="1"/>
          <p:nvPr/>
        </p:nvSpPr>
        <p:spPr>
          <a:xfrm>
            <a:off x="4932040" y="1935847"/>
            <a:ext cx="1872208" cy="10977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MA" sz="1600" b="1" u="sng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Navigation </a:t>
            </a:r>
            <a:r>
              <a:rPr lang="fr-MA" sz="1600" b="1" u="sng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nodes</a:t>
            </a:r>
            <a:r>
              <a:rPr lang="fr-MA" sz="1600" b="1" u="sng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:</a:t>
            </a:r>
            <a:r>
              <a:rPr lang="fr-MA" sz="1600" b="1" u="sng" baseline="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 </a:t>
            </a:r>
            <a:r>
              <a:rPr lang="fr-MA" sz="1400" baseline="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The </a:t>
            </a:r>
            <a:r>
              <a:rPr lang="fr-MA" sz="1400" baseline="0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list</a:t>
            </a:r>
            <a:r>
              <a:rPr lang="fr-MA" sz="1400" baseline="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 of links on the </a:t>
            </a:r>
            <a:r>
              <a:rPr lang="fr-MA" sz="1400" baseline="0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footer</a:t>
            </a:r>
            <a:r>
              <a:rPr lang="fr-MA" sz="1400" baseline="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.</a:t>
            </a:r>
            <a:endParaRPr lang="fr-MA" sz="1400" dirty="0">
              <a:solidFill>
                <a:schemeClr val="tx2">
                  <a:lumMod val="65000"/>
                  <a:lumOff val="35000"/>
                </a:schemeClr>
              </a:solidFill>
              <a:latin typeface="+mn-lt"/>
              <a:ea typeface="+mn-ea"/>
            </a:endParaRPr>
          </a:p>
          <a:p>
            <a:pPr algn="l"/>
            <a:endParaRPr lang="fr-MA" sz="1600" dirty="0">
              <a:solidFill>
                <a:schemeClr val="tx2">
                  <a:lumMod val="65000"/>
                  <a:lumOff val="35000"/>
                </a:schemeClr>
              </a:solidFill>
              <a:latin typeface="+mn-lt"/>
              <a:ea typeface="+mn-ea"/>
            </a:endParaRPr>
          </a:p>
          <a:p>
            <a:pPr algn="l"/>
            <a:endParaRPr lang="fr-FR" sz="1600" dirty="0">
              <a:solidFill>
                <a:schemeClr val="tx2">
                  <a:lumMod val="65000"/>
                  <a:lumOff val="35000"/>
                </a:schemeClr>
              </a:solidFill>
              <a:latin typeface="+mn-lt"/>
              <a:ea typeface="+mn-ea"/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24430" y="4221088"/>
            <a:ext cx="4952074" cy="1027147"/>
          </a:xfrm>
          <a:prstGeom prst="rect">
            <a:avLst/>
          </a:prstGeom>
        </p:spPr>
      </p:pic>
      <p:sp>
        <p:nvSpPr>
          <p:cNvPr id="28" name="Ellipse 27">
            <a:extLst>
              <a:ext uri="{FF2B5EF4-FFF2-40B4-BE49-F238E27FC236}">
                <a16:creationId xmlns:a16="http://schemas.microsoft.com/office/drawing/2014/main" id="{004E87E4-3EB8-4E75-B2E5-0327A474352F}"/>
              </a:ext>
            </a:extLst>
          </p:cNvPr>
          <p:cNvSpPr/>
          <p:nvPr/>
        </p:nvSpPr>
        <p:spPr>
          <a:xfrm>
            <a:off x="3598430" y="4335849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9778" y="1475596"/>
            <a:ext cx="2117971" cy="2992363"/>
          </a:xfrm>
          <a:prstGeom prst="rect">
            <a:avLst/>
          </a:prstGeom>
        </p:spPr>
      </p:pic>
      <p:sp>
        <p:nvSpPr>
          <p:cNvPr id="29" name="Ellipse 28">
            <a:extLst>
              <a:ext uri="{FF2B5EF4-FFF2-40B4-BE49-F238E27FC236}">
                <a16:creationId xmlns:a16="http://schemas.microsoft.com/office/drawing/2014/main" id="{CB026806-20AC-4FFE-B703-D8D24C37072D}"/>
              </a:ext>
            </a:extLst>
          </p:cNvPr>
          <p:cNvSpPr/>
          <p:nvPr/>
        </p:nvSpPr>
        <p:spPr>
          <a:xfrm>
            <a:off x="883778" y="2845777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489443"/>
      </p:ext>
    </p:extLst>
  </p:cSld>
  <p:clrMapOvr>
    <a:masterClrMapping/>
  </p:clrMapOvr>
  <p:transition/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</a:rPr>
              <a:t>       Application </a:t>
            </a:r>
            <a:endParaRPr lang="en-US" sz="1400" baseline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19" name="Ellipse 18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kern="0" baseline="0" dirty="0">
                <a:solidFill>
                  <a:srgbClr val="F4F4F4"/>
                </a:solidFill>
              </a:rPr>
              <a:t>Category Lister Component </a:t>
            </a:r>
          </a:p>
        </p:txBody>
      </p:sp>
      <p:sp>
        <p:nvSpPr>
          <p:cNvPr id="24" name="Ellipse 2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99</a:t>
            </a:r>
          </a:p>
        </p:txBody>
      </p:sp>
      <p:pic>
        <p:nvPicPr>
          <p:cNvPr id="21" name="Image 2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3608" y="1844824"/>
            <a:ext cx="7236768" cy="3485286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5796136" y="2879581"/>
            <a:ext cx="23762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MA" dirty="0">
                <a:solidFill>
                  <a:srgbClr val="FF0000"/>
                </a:solidFill>
              </a:rPr>
              <a:t>The content </a:t>
            </a:r>
            <a:r>
              <a:rPr lang="fr-MA" dirty="0" err="1">
                <a:solidFill>
                  <a:srgbClr val="FF0000"/>
                </a:solidFill>
              </a:rPr>
              <a:t>is</a:t>
            </a:r>
            <a:r>
              <a:rPr lang="fr-MA" dirty="0">
                <a:solidFill>
                  <a:srgbClr val="FF0000"/>
                </a:solidFill>
              </a:rPr>
              <a:t> </a:t>
            </a:r>
            <a:r>
              <a:rPr lang="fr-MA" dirty="0" err="1">
                <a:solidFill>
                  <a:srgbClr val="FF0000"/>
                </a:solidFill>
              </a:rPr>
              <a:t>retrieved</a:t>
            </a:r>
            <a:r>
              <a:rPr lang="fr-MA" dirty="0">
                <a:solidFill>
                  <a:srgbClr val="FF0000"/>
                </a:solidFill>
              </a:rPr>
              <a:t> </a:t>
            </a:r>
            <a:r>
              <a:rPr lang="fr-MA" dirty="0" err="1">
                <a:solidFill>
                  <a:srgbClr val="FF0000"/>
                </a:solidFill>
              </a:rPr>
              <a:t>dynamically</a:t>
            </a:r>
            <a:r>
              <a:rPr lang="fr-MA" baseline="0" dirty="0">
                <a:solidFill>
                  <a:srgbClr val="FF0000"/>
                </a:solidFill>
              </a:rPr>
              <a:t> </a:t>
            </a:r>
            <a:r>
              <a:rPr lang="fr-MA" dirty="0" err="1">
                <a:solidFill>
                  <a:srgbClr val="FF0000"/>
                </a:solidFill>
              </a:rPr>
              <a:t>from</a:t>
            </a:r>
            <a:r>
              <a:rPr lang="fr-MA" dirty="0">
                <a:solidFill>
                  <a:srgbClr val="FF0000"/>
                </a:solidFill>
              </a:rPr>
              <a:t> SOLR</a:t>
            </a:r>
            <a:endParaRPr lang="fr-F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9041086"/>
      </p:ext>
    </p:extLst>
  </p:cSld>
  <p:clrMapOvr>
    <a:masterClrMapping/>
  </p:clrMapOvr>
  <p:transition/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</a:rPr>
              <a:t>       Application </a:t>
            </a:r>
            <a:endParaRPr lang="en-US" sz="1400" baseline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19" name="Ellipse 18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kern="0" baseline="0" dirty="0">
                <a:solidFill>
                  <a:srgbClr val="F4F4F4"/>
                </a:solidFill>
              </a:rPr>
              <a:t>Buying Guide Component </a:t>
            </a:r>
          </a:p>
        </p:txBody>
      </p:sp>
      <p:sp>
        <p:nvSpPr>
          <p:cNvPr id="24" name="Ellipse 23"/>
          <p:cNvSpPr/>
          <p:nvPr/>
        </p:nvSpPr>
        <p:spPr>
          <a:xfrm>
            <a:off x="7668344" y="476672"/>
            <a:ext cx="504056" cy="288032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100</a:t>
            </a:r>
          </a:p>
        </p:txBody>
      </p:sp>
      <p:pic>
        <p:nvPicPr>
          <p:cNvPr id="21" name="Image 2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5968" y="1877650"/>
            <a:ext cx="8207534" cy="3088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630588"/>
      </p:ext>
    </p:extLst>
  </p:cSld>
  <p:clrMapOvr>
    <a:masterClrMapping/>
  </p:clrMapOvr>
  <p:transition/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</a:rPr>
              <a:t>       Component format and mapping </a:t>
            </a:r>
            <a:endParaRPr lang="en-US" sz="1400" baseline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19" name="Ellipse 18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kern="0" baseline="0" dirty="0">
                <a:solidFill>
                  <a:srgbClr val="F4F4F4"/>
                </a:solidFill>
              </a:rPr>
              <a:t>Buying Guide Component </a:t>
            </a:r>
          </a:p>
        </p:txBody>
      </p:sp>
      <p:sp>
        <p:nvSpPr>
          <p:cNvPr id="24" name="Ellipse 23"/>
          <p:cNvSpPr/>
          <p:nvPr/>
        </p:nvSpPr>
        <p:spPr>
          <a:xfrm>
            <a:off x="7668344" y="476672"/>
            <a:ext cx="504056" cy="288032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100</a:t>
            </a:r>
          </a:p>
        </p:txBody>
      </p:sp>
      <p:pic>
        <p:nvPicPr>
          <p:cNvPr id="21" name="Image 2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20" name="Ellipse 19">
            <a:extLst>
              <a:ext uri="{FF2B5EF4-FFF2-40B4-BE49-F238E27FC236}">
                <a16:creationId xmlns:a16="http://schemas.microsoft.com/office/drawing/2014/main" id="{004E87E4-3EB8-4E75-B2E5-0327A474352F}"/>
              </a:ext>
            </a:extLst>
          </p:cNvPr>
          <p:cNvSpPr/>
          <p:nvPr/>
        </p:nvSpPr>
        <p:spPr>
          <a:xfrm>
            <a:off x="4658593" y="1860386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16" name="ZoneTexte 15"/>
          <p:cNvSpPr txBox="1"/>
          <p:nvPr/>
        </p:nvSpPr>
        <p:spPr>
          <a:xfrm>
            <a:off x="4932040" y="1935847"/>
            <a:ext cx="187220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MA" sz="1600" b="1" u="sng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Headline: 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The headline</a:t>
            </a:r>
          </a:p>
          <a:p>
            <a:pPr algn="l"/>
            <a:endParaRPr lang="fr-MA" sz="1600" dirty="0">
              <a:solidFill>
                <a:schemeClr val="tx2">
                  <a:lumMod val="65000"/>
                  <a:lumOff val="35000"/>
                </a:schemeClr>
              </a:solidFill>
              <a:latin typeface="+mn-lt"/>
              <a:ea typeface="+mn-ea"/>
            </a:endParaRPr>
          </a:p>
          <a:p>
            <a:pPr algn="l"/>
            <a:r>
              <a:rPr lang="fr-MA" sz="1600" b="1" u="sng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Subline</a:t>
            </a:r>
            <a:r>
              <a:rPr lang="fr-MA" sz="1600" b="1" u="sng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: 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The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subline</a:t>
            </a:r>
            <a:endParaRPr lang="fr-MA" sz="1600" dirty="0">
              <a:solidFill>
                <a:schemeClr val="tx2">
                  <a:lumMod val="65000"/>
                  <a:lumOff val="35000"/>
                </a:schemeClr>
              </a:solidFill>
              <a:latin typeface="+mn-lt"/>
              <a:ea typeface="+mn-ea"/>
            </a:endParaRPr>
          </a:p>
          <a:p>
            <a:pPr algn="l"/>
            <a:endParaRPr lang="fr-MA" sz="1600" dirty="0">
              <a:solidFill>
                <a:schemeClr val="tx2">
                  <a:lumMod val="65000"/>
                  <a:lumOff val="35000"/>
                </a:schemeClr>
              </a:solidFill>
              <a:latin typeface="+mn-lt"/>
              <a:ea typeface="+mn-ea"/>
            </a:endParaRPr>
          </a:p>
          <a:p>
            <a:pPr algn="l"/>
            <a:r>
              <a:rPr lang="fr-MA" sz="1600" b="1" u="sng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Media: 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The image</a:t>
            </a:r>
          </a:p>
          <a:p>
            <a:pPr algn="l"/>
            <a:endParaRPr lang="fr-FR" sz="1600" dirty="0">
              <a:solidFill>
                <a:schemeClr val="tx2">
                  <a:lumMod val="65000"/>
                  <a:lumOff val="3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9" name="Ellipse 28">
            <a:extLst>
              <a:ext uri="{FF2B5EF4-FFF2-40B4-BE49-F238E27FC236}">
                <a16:creationId xmlns:a16="http://schemas.microsoft.com/office/drawing/2014/main" id="{CB026806-20AC-4FFE-B703-D8D24C37072D}"/>
              </a:ext>
            </a:extLst>
          </p:cNvPr>
          <p:cNvSpPr/>
          <p:nvPr/>
        </p:nvSpPr>
        <p:spPr>
          <a:xfrm>
            <a:off x="883778" y="2845777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54508" y="1392015"/>
            <a:ext cx="2280922" cy="3411523"/>
          </a:xfrm>
          <a:prstGeom prst="rect">
            <a:avLst/>
          </a:prstGeom>
        </p:spPr>
      </p:pic>
      <p:sp>
        <p:nvSpPr>
          <p:cNvPr id="14" name="Ellipse 13">
            <a:extLst>
              <a:ext uri="{FF2B5EF4-FFF2-40B4-BE49-F238E27FC236}">
                <a16:creationId xmlns:a16="http://schemas.microsoft.com/office/drawing/2014/main" id="{590B0F35-B64D-4048-9346-6C7B67AD6E33}"/>
              </a:ext>
            </a:extLst>
          </p:cNvPr>
          <p:cNvSpPr/>
          <p:nvPr/>
        </p:nvSpPr>
        <p:spPr>
          <a:xfrm>
            <a:off x="883778" y="3509161"/>
            <a:ext cx="252000" cy="252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2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90BDC3A3-F3A0-47D2-ADF4-6CF1E3966B3E}"/>
              </a:ext>
            </a:extLst>
          </p:cNvPr>
          <p:cNvSpPr/>
          <p:nvPr/>
        </p:nvSpPr>
        <p:spPr>
          <a:xfrm>
            <a:off x="883778" y="4172546"/>
            <a:ext cx="252000" cy="252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3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pic>
        <p:nvPicPr>
          <p:cNvPr id="18" name="Image 1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38213" y="3049044"/>
            <a:ext cx="4072016" cy="1532413"/>
          </a:xfrm>
          <a:prstGeom prst="rect">
            <a:avLst/>
          </a:prstGeom>
        </p:spPr>
      </p:pic>
      <p:sp>
        <p:nvSpPr>
          <p:cNvPr id="23" name="Ellipse 22">
            <a:extLst>
              <a:ext uri="{FF2B5EF4-FFF2-40B4-BE49-F238E27FC236}">
                <a16:creationId xmlns:a16="http://schemas.microsoft.com/office/drawing/2014/main" id="{004E87E4-3EB8-4E75-B2E5-0327A474352F}"/>
              </a:ext>
            </a:extLst>
          </p:cNvPr>
          <p:cNvSpPr/>
          <p:nvPr/>
        </p:nvSpPr>
        <p:spPr>
          <a:xfrm>
            <a:off x="7336827" y="3375120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25" name="Ellipse 24">
            <a:extLst>
              <a:ext uri="{FF2B5EF4-FFF2-40B4-BE49-F238E27FC236}">
                <a16:creationId xmlns:a16="http://schemas.microsoft.com/office/drawing/2014/main" id="{590B0F35-B64D-4048-9346-6C7B67AD6E33}"/>
              </a:ext>
            </a:extLst>
          </p:cNvPr>
          <p:cNvSpPr/>
          <p:nvPr/>
        </p:nvSpPr>
        <p:spPr>
          <a:xfrm>
            <a:off x="8091140" y="3509161"/>
            <a:ext cx="252000" cy="252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2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26" name="Ellipse 25">
            <a:extLst>
              <a:ext uri="{FF2B5EF4-FFF2-40B4-BE49-F238E27FC236}">
                <a16:creationId xmlns:a16="http://schemas.microsoft.com/office/drawing/2014/main" id="{90BDC3A3-F3A0-47D2-ADF4-6CF1E3966B3E}"/>
              </a:ext>
            </a:extLst>
          </p:cNvPr>
          <p:cNvSpPr/>
          <p:nvPr/>
        </p:nvSpPr>
        <p:spPr>
          <a:xfrm>
            <a:off x="4658593" y="3563250"/>
            <a:ext cx="252000" cy="252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3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6645160" y="4759011"/>
            <a:ext cx="2304256" cy="9951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MA" sz="1600" dirty="0"/>
              <a:t>If</a:t>
            </a:r>
            <a:r>
              <a:rPr lang="fr-MA" sz="1600" baseline="0" dirty="0"/>
              <a:t> </a:t>
            </a:r>
            <a:r>
              <a:rPr lang="fr-MA" sz="1600" dirty="0" err="1"/>
              <a:t>Category.universPage</a:t>
            </a:r>
            <a:r>
              <a:rPr lang="fr-MA" sz="1600" dirty="0"/>
              <a:t> !=</a:t>
            </a:r>
            <a:r>
              <a:rPr lang="fr-MA" sz="1600" baseline="0" dirty="0"/>
              <a:t> </a:t>
            </a:r>
            <a:r>
              <a:rPr lang="fr-MA" sz="1600" dirty="0" err="1"/>
              <a:t>null</a:t>
            </a:r>
            <a:r>
              <a:rPr lang="fr-MA" sz="1600" dirty="0"/>
              <a:t>, the</a:t>
            </a:r>
            <a:r>
              <a:rPr lang="fr-MA" sz="1600" baseline="0" dirty="0"/>
              <a:t> </a:t>
            </a:r>
            <a:r>
              <a:rPr lang="fr-MA" sz="1600" dirty="0" err="1"/>
              <a:t>category</a:t>
            </a:r>
            <a:r>
              <a:rPr lang="fr-MA" sz="1600" dirty="0"/>
              <a:t> </a:t>
            </a:r>
            <a:r>
              <a:rPr lang="fr-MA" sz="1600" dirty="0" err="1"/>
              <a:t>is</a:t>
            </a:r>
            <a:r>
              <a:rPr lang="fr-MA" sz="1600" dirty="0"/>
              <a:t> </a:t>
            </a:r>
            <a:r>
              <a:rPr lang="fr-MA" sz="1600" dirty="0" err="1"/>
              <a:t>displayed</a:t>
            </a:r>
            <a:r>
              <a:rPr lang="fr-MA" sz="1600" dirty="0"/>
              <a:t> in the </a:t>
            </a:r>
            <a:r>
              <a:rPr lang="fr-MA" sz="1600" dirty="0" err="1"/>
              <a:t>list</a:t>
            </a:r>
            <a:r>
              <a:rPr lang="fr-MA" sz="1600" dirty="0"/>
              <a:t>.</a:t>
            </a:r>
          </a:p>
          <a:p>
            <a:pPr algn="l"/>
            <a:r>
              <a:rPr lang="fr-MA" sz="1600" dirty="0"/>
              <a:t>The</a:t>
            </a:r>
            <a:r>
              <a:rPr lang="fr-MA" sz="1600" baseline="0" dirty="0"/>
              <a:t> </a:t>
            </a:r>
            <a:r>
              <a:rPr lang="fr-MA" sz="1600" dirty="0"/>
              <a:t>redirection URL </a:t>
            </a:r>
            <a:r>
              <a:rPr lang="fr-MA" sz="1600" dirty="0" err="1"/>
              <a:t>is</a:t>
            </a:r>
            <a:r>
              <a:rPr lang="fr-MA" sz="1600" dirty="0"/>
              <a:t> </a:t>
            </a:r>
            <a:r>
              <a:rPr lang="fr-MA" sz="1600" dirty="0" err="1"/>
              <a:t>universPage.Label</a:t>
            </a:r>
            <a:endParaRPr lang="fr-FR" sz="1600" dirty="0"/>
          </a:p>
        </p:txBody>
      </p:sp>
      <p:sp>
        <p:nvSpPr>
          <p:cNvPr id="6" name="Rectangle 5"/>
          <p:cNvSpPr/>
          <p:nvPr/>
        </p:nvSpPr>
        <p:spPr bwMode="auto">
          <a:xfrm>
            <a:off x="6470456" y="4712461"/>
            <a:ext cx="2496796" cy="1123649"/>
          </a:xfrm>
          <a:prstGeom prst="rect">
            <a:avLst/>
          </a:prstGeom>
          <a:noFill/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6372200" y="3761161"/>
            <a:ext cx="1872208" cy="531935"/>
          </a:xfrm>
          <a:prstGeom prst="rect">
            <a:avLst/>
          </a:prstGeom>
          <a:noFill/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cxnSp>
        <p:nvCxnSpPr>
          <p:cNvPr id="9" name="Connecteur en angle 8"/>
          <p:cNvCxnSpPr>
            <a:stCxn id="7" idx="1"/>
            <a:endCxn id="6" idx="1"/>
          </p:cNvCxnSpPr>
          <p:nvPr/>
        </p:nvCxnSpPr>
        <p:spPr bwMode="auto">
          <a:xfrm rot="10800000" flipH="1" flipV="1">
            <a:off x="6372200" y="4027128"/>
            <a:ext cx="98256" cy="1247157"/>
          </a:xfrm>
          <a:prstGeom prst="bentConnector3">
            <a:avLst>
              <a:gd name="adj1" fmla="val -232658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2" name="Ellipse 31">
            <a:extLst>
              <a:ext uri="{FF2B5EF4-FFF2-40B4-BE49-F238E27FC236}">
                <a16:creationId xmlns:a16="http://schemas.microsoft.com/office/drawing/2014/main" id="{590B0F35-B64D-4048-9346-6C7B67AD6E33}"/>
              </a:ext>
            </a:extLst>
          </p:cNvPr>
          <p:cNvSpPr/>
          <p:nvPr/>
        </p:nvSpPr>
        <p:spPr>
          <a:xfrm>
            <a:off x="4658593" y="2199690"/>
            <a:ext cx="252000" cy="252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2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33" name="Ellipse 32">
            <a:extLst>
              <a:ext uri="{FF2B5EF4-FFF2-40B4-BE49-F238E27FC236}">
                <a16:creationId xmlns:a16="http://schemas.microsoft.com/office/drawing/2014/main" id="{90BDC3A3-F3A0-47D2-ADF4-6CF1E3966B3E}"/>
              </a:ext>
            </a:extLst>
          </p:cNvPr>
          <p:cNvSpPr/>
          <p:nvPr/>
        </p:nvSpPr>
        <p:spPr>
          <a:xfrm>
            <a:off x="4658593" y="2538994"/>
            <a:ext cx="252000" cy="252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3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34" name="Ellipse 33">
            <a:extLst>
              <a:ext uri="{FF2B5EF4-FFF2-40B4-BE49-F238E27FC236}">
                <a16:creationId xmlns:a16="http://schemas.microsoft.com/office/drawing/2014/main" id="{90BDC3A3-F3A0-47D2-ADF4-6CF1E3966B3E}"/>
              </a:ext>
            </a:extLst>
          </p:cNvPr>
          <p:cNvSpPr/>
          <p:nvPr/>
        </p:nvSpPr>
        <p:spPr>
          <a:xfrm>
            <a:off x="8343140" y="3892610"/>
            <a:ext cx="252000" cy="252000"/>
          </a:xfrm>
          <a:prstGeom prst="ellipse">
            <a:avLst/>
          </a:prstGeom>
          <a:ln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fr-MA" sz="1100" b="1" baseline="0" dirty="0">
                <a:solidFill>
                  <a:schemeClr val="bg1"/>
                </a:solidFill>
              </a:rPr>
              <a:t>4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pic>
        <p:nvPicPr>
          <p:cNvPr id="37" name="Image 3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079" y="4818852"/>
            <a:ext cx="5886073" cy="2056342"/>
          </a:xfrm>
          <a:prstGeom prst="rect">
            <a:avLst/>
          </a:prstGeom>
        </p:spPr>
      </p:pic>
      <p:sp>
        <p:nvSpPr>
          <p:cNvPr id="38" name="Ellipse 37">
            <a:extLst>
              <a:ext uri="{FF2B5EF4-FFF2-40B4-BE49-F238E27FC236}">
                <a16:creationId xmlns:a16="http://schemas.microsoft.com/office/drawing/2014/main" id="{90BDC3A3-F3A0-47D2-ADF4-6CF1E3966B3E}"/>
              </a:ext>
            </a:extLst>
          </p:cNvPr>
          <p:cNvSpPr/>
          <p:nvPr/>
        </p:nvSpPr>
        <p:spPr>
          <a:xfrm>
            <a:off x="2138104" y="6469242"/>
            <a:ext cx="252000" cy="252000"/>
          </a:xfrm>
          <a:prstGeom prst="ellipse">
            <a:avLst/>
          </a:prstGeom>
          <a:ln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fr-MA" sz="1100" b="1" baseline="0" dirty="0">
                <a:solidFill>
                  <a:schemeClr val="bg1"/>
                </a:solidFill>
              </a:rPr>
              <a:t>4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9821972"/>
      </p:ext>
    </p:extLst>
  </p:cSld>
  <p:clrMapOvr>
    <a:masterClrMapping/>
  </p:clrMapOvr>
  <p:transition/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</a:rPr>
              <a:t>       Application </a:t>
            </a:r>
            <a:endParaRPr lang="en-US" sz="1400" baseline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19" name="Ellipse 18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fontAlgn="ctr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kern="0" baseline="0" dirty="0">
                <a:solidFill>
                  <a:srgbClr val="F4F4F4"/>
                </a:solidFill>
              </a:rPr>
              <a:t>Tips And Tricks Component</a:t>
            </a:r>
          </a:p>
        </p:txBody>
      </p:sp>
      <p:sp>
        <p:nvSpPr>
          <p:cNvPr id="24" name="Ellipse 23"/>
          <p:cNvSpPr/>
          <p:nvPr/>
        </p:nvSpPr>
        <p:spPr>
          <a:xfrm>
            <a:off x="7668344" y="476672"/>
            <a:ext cx="504056" cy="288032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101</a:t>
            </a:r>
          </a:p>
        </p:txBody>
      </p:sp>
      <p:pic>
        <p:nvPicPr>
          <p:cNvPr id="21" name="Image 2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3608" y="1700808"/>
            <a:ext cx="6543675" cy="290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0455007"/>
      </p:ext>
    </p:extLst>
  </p:cSld>
  <p:clrMapOvr>
    <a:masterClrMapping/>
  </p:clrMapOvr>
  <p:transition/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</a:rPr>
              <a:t>       Component format and mapping </a:t>
            </a:r>
            <a:endParaRPr lang="en-US" sz="1400" baseline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19" name="Ellipse 18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fontAlgn="ctr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kern="0" baseline="0" dirty="0">
                <a:solidFill>
                  <a:srgbClr val="F4F4F4"/>
                </a:solidFill>
              </a:rPr>
              <a:t>Tips And Tricks Component</a:t>
            </a:r>
          </a:p>
        </p:txBody>
      </p:sp>
      <p:sp>
        <p:nvSpPr>
          <p:cNvPr id="24" name="Ellipse 23"/>
          <p:cNvSpPr/>
          <p:nvPr/>
        </p:nvSpPr>
        <p:spPr>
          <a:xfrm>
            <a:off x="7668344" y="476672"/>
            <a:ext cx="504056" cy="288032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101</a:t>
            </a:r>
          </a:p>
        </p:txBody>
      </p:sp>
      <p:pic>
        <p:nvPicPr>
          <p:cNvPr id="21" name="Image 2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20" name="Ellipse 19">
            <a:extLst>
              <a:ext uri="{FF2B5EF4-FFF2-40B4-BE49-F238E27FC236}">
                <a16:creationId xmlns:a16="http://schemas.microsoft.com/office/drawing/2014/main" id="{004E87E4-3EB8-4E75-B2E5-0327A474352F}"/>
              </a:ext>
            </a:extLst>
          </p:cNvPr>
          <p:cNvSpPr/>
          <p:nvPr/>
        </p:nvSpPr>
        <p:spPr>
          <a:xfrm>
            <a:off x="4680040" y="2020558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29" name="Ellipse 28">
            <a:extLst>
              <a:ext uri="{FF2B5EF4-FFF2-40B4-BE49-F238E27FC236}">
                <a16:creationId xmlns:a16="http://schemas.microsoft.com/office/drawing/2014/main" id="{CB026806-20AC-4FFE-B703-D8D24C37072D}"/>
              </a:ext>
            </a:extLst>
          </p:cNvPr>
          <p:cNvSpPr/>
          <p:nvPr/>
        </p:nvSpPr>
        <p:spPr>
          <a:xfrm>
            <a:off x="883778" y="2971776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590B0F35-B64D-4048-9346-6C7B67AD6E33}"/>
              </a:ext>
            </a:extLst>
          </p:cNvPr>
          <p:cNvSpPr/>
          <p:nvPr/>
        </p:nvSpPr>
        <p:spPr>
          <a:xfrm>
            <a:off x="883778" y="3918818"/>
            <a:ext cx="252000" cy="252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2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25" name="Ellipse 24">
            <a:extLst>
              <a:ext uri="{FF2B5EF4-FFF2-40B4-BE49-F238E27FC236}">
                <a16:creationId xmlns:a16="http://schemas.microsoft.com/office/drawing/2014/main" id="{590B0F35-B64D-4048-9346-6C7B67AD6E33}"/>
              </a:ext>
            </a:extLst>
          </p:cNvPr>
          <p:cNvSpPr/>
          <p:nvPr/>
        </p:nvSpPr>
        <p:spPr>
          <a:xfrm>
            <a:off x="4680040" y="2661200"/>
            <a:ext cx="252000" cy="252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2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06699" y="1483405"/>
            <a:ext cx="2645221" cy="3529593"/>
          </a:xfrm>
          <a:prstGeom prst="rect">
            <a:avLst/>
          </a:prstGeom>
        </p:spPr>
      </p:pic>
      <p:sp>
        <p:nvSpPr>
          <p:cNvPr id="27" name="ZoneTexte 26"/>
          <p:cNvSpPr txBox="1"/>
          <p:nvPr/>
        </p:nvSpPr>
        <p:spPr>
          <a:xfrm>
            <a:off x="4932040" y="2020558"/>
            <a:ext cx="1872208" cy="1159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MA" sz="1600" b="1" u="sng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Headline: 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The component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title</a:t>
            </a:r>
            <a:endParaRPr lang="fr-MA" sz="1600" dirty="0">
              <a:solidFill>
                <a:schemeClr val="tx2">
                  <a:lumMod val="65000"/>
                  <a:lumOff val="35000"/>
                </a:schemeClr>
              </a:solidFill>
              <a:latin typeface="+mn-lt"/>
              <a:ea typeface="+mn-ea"/>
            </a:endParaRPr>
          </a:p>
          <a:p>
            <a:pPr algn="l"/>
            <a:endParaRPr lang="fr-MA" sz="1600" dirty="0">
              <a:solidFill>
                <a:schemeClr val="tx2">
                  <a:lumMod val="65000"/>
                  <a:lumOff val="35000"/>
                </a:schemeClr>
              </a:solidFill>
              <a:latin typeface="+mn-lt"/>
              <a:ea typeface="+mn-ea"/>
            </a:endParaRPr>
          </a:p>
          <a:p>
            <a:pPr algn="l"/>
            <a:r>
              <a:rPr lang="fr-MA" sz="1600" b="1" u="sng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Related</a:t>
            </a:r>
            <a:r>
              <a:rPr lang="fr-MA" sz="1600" b="1" u="sng" baseline="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 </a:t>
            </a:r>
            <a:r>
              <a:rPr lang="fr-MA" sz="1600" b="1" u="sng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tips</a:t>
            </a:r>
            <a:r>
              <a:rPr lang="fr-MA" sz="1600" b="1" u="sng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: 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The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list</a:t>
            </a:r>
            <a:r>
              <a:rPr lang="fr-MA" sz="1600" baseline="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 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of</a:t>
            </a:r>
            <a:r>
              <a:rPr lang="fr-MA" sz="1600" baseline="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product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feature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 components</a:t>
            </a:r>
          </a:p>
          <a:p>
            <a:pPr algn="l"/>
            <a:endParaRPr lang="fr-FR" sz="1600" dirty="0">
              <a:solidFill>
                <a:schemeClr val="tx2">
                  <a:lumMod val="65000"/>
                  <a:lumOff val="35000"/>
                </a:schemeClr>
              </a:solidFill>
              <a:latin typeface="+mn-lt"/>
              <a:ea typeface="+mn-ea"/>
            </a:endParaRP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41203" y="3055042"/>
            <a:ext cx="3891237" cy="1727551"/>
          </a:xfrm>
          <a:prstGeom prst="rect">
            <a:avLst/>
          </a:prstGeom>
        </p:spPr>
      </p:pic>
      <p:sp>
        <p:nvSpPr>
          <p:cNvPr id="28" name="Ellipse 27">
            <a:extLst>
              <a:ext uri="{FF2B5EF4-FFF2-40B4-BE49-F238E27FC236}">
                <a16:creationId xmlns:a16="http://schemas.microsoft.com/office/drawing/2014/main" id="{004E87E4-3EB8-4E75-B2E5-0327A474352F}"/>
              </a:ext>
            </a:extLst>
          </p:cNvPr>
          <p:cNvSpPr/>
          <p:nvPr/>
        </p:nvSpPr>
        <p:spPr>
          <a:xfrm>
            <a:off x="6509426" y="3097776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31" name="Ellipse 30">
            <a:extLst>
              <a:ext uri="{FF2B5EF4-FFF2-40B4-BE49-F238E27FC236}">
                <a16:creationId xmlns:a16="http://schemas.microsoft.com/office/drawing/2014/main" id="{590B0F35-B64D-4048-9346-6C7B67AD6E33}"/>
              </a:ext>
            </a:extLst>
          </p:cNvPr>
          <p:cNvSpPr/>
          <p:nvPr/>
        </p:nvSpPr>
        <p:spPr>
          <a:xfrm>
            <a:off x="4641203" y="3918818"/>
            <a:ext cx="252000" cy="252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2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6571821"/>
      </p:ext>
    </p:extLst>
  </p:cSld>
  <p:clrMapOvr>
    <a:masterClrMapping/>
  </p:clrMapOvr>
  <p:transition/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</a:rPr>
              <a:t>       Application </a:t>
            </a:r>
            <a:endParaRPr lang="en-US" sz="1400" baseline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19" name="Ellipse 18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fontAlgn="ctr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kern="0" baseline="0" dirty="0">
                <a:solidFill>
                  <a:srgbClr val="F4F4F4"/>
                </a:solidFill>
              </a:rPr>
              <a:t>Engagement Banner Component</a:t>
            </a:r>
          </a:p>
        </p:txBody>
      </p:sp>
      <p:sp>
        <p:nvSpPr>
          <p:cNvPr id="24" name="Ellipse 23"/>
          <p:cNvSpPr/>
          <p:nvPr/>
        </p:nvSpPr>
        <p:spPr>
          <a:xfrm>
            <a:off x="7668344" y="476672"/>
            <a:ext cx="504056" cy="288032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102</a:t>
            </a:r>
          </a:p>
        </p:txBody>
      </p:sp>
      <p:pic>
        <p:nvPicPr>
          <p:cNvPr id="21" name="Image 2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7584" y="1772816"/>
            <a:ext cx="7056784" cy="3635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0848308"/>
      </p:ext>
    </p:extLst>
  </p:cSld>
  <p:clrMapOvr>
    <a:masterClrMapping/>
  </p:clrMapOvr>
  <p:transition/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</a:rPr>
              <a:t>       Component format and mapping </a:t>
            </a:r>
            <a:endParaRPr lang="en-US" sz="1400" baseline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19" name="Ellipse 18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kern="0" baseline="0" dirty="0">
                <a:solidFill>
                  <a:srgbClr val="F4F4F4"/>
                </a:solidFill>
              </a:rPr>
              <a:t>Engagement Banner Component </a:t>
            </a:r>
          </a:p>
        </p:txBody>
      </p:sp>
      <p:sp>
        <p:nvSpPr>
          <p:cNvPr id="24" name="Ellipse 23"/>
          <p:cNvSpPr/>
          <p:nvPr/>
        </p:nvSpPr>
        <p:spPr>
          <a:xfrm>
            <a:off x="7668344" y="476672"/>
            <a:ext cx="504056" cy="288032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102</a:t>
            </a:r>
          </a:p>
        </p:txBody>
      </p:sp>
      <p:pic>
        <p:nvPicPr>
          <p:cNvPr id="21" name="Image 2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20" name="Ellipse 19">
            <a:extLst>
              <a:ext uri="{FF2B5EF4-FFF2-40B4-BE49-F238E27FC236}">
                <a16:creationId xmlns:a16="http://schemas.microsoft.com/office/drawing/2014/main" id="{004E87E4-3EB8-4E75-B2E5-0327A474352F}"/>
              </a:ext>
            </a:extLst>
          </p:cNvPr>
          <p:cNvSpPr/>
          <p:nvPr/>
        </p:nvSpPr>
        <p:spPr>
          <a:xfrm>
            <a:off x="4680040" y="1448286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29" name="Ellipse 28">
            <a:extLst>
              <a:ext uri="{FF2B5EF4-FFF2-40B4-BE49-F238E27FC236}">
                <a16:creationId xmlns:a16="http://schemas.microsoft.com/office/drawing/2014/main" id="{CB026806-20AC-4FFE-B703-D8D24C37072D}"/>
              </a:ext>
            </a:extLst>
          </p:cNvPr>
          <p:cNvSpPr/>
          <p:nvPr/>
        </p:nvSpPr>
        <p:spPr>
          <a:xfrm>
            <a:off x="976034" y="2591526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590B0F35-B64D-4048-9346-6C7B67AD6E33}"/>
              </a:ext>
            </a:extLst>
          </p:cNvPr>
          <p:cNvSpPr/>
          <p:nvPr/>
        </p:nvSpPr>
        <p:spPr>
          <a:xfrm>
            <a:off x="976034" y="2996354"/>
            <a:ext cx="252000" cy="252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2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27" name="ZoneTexte 26"/>
          <p:cNvSpPr txBox="1"/>
          <p:nvPr/>
        </p:nvSpPr>
        <p:spPr>
          <a:xfrm>
            <a:off x="4966611" y="1515798"/>
            <a:ext cx="230706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MA" sz="1600" b="1" u="sng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Thumbnail</a:t>
            </a:r>
            <a:r>
              <a:rPr lang="fr-MA" sz="1600" b="1" u="sng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 image: 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The</a:t>
            </a:r>
            <a:r>
              <a:rPr lang="fr-MA" sz="1600" baseline="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icon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 image</a:t>
            </a:r>
          </a:p>
          <a:p>
            <a:pPr algn="l"/>
            <a:endParaRPr lang="fr-MA" sz="1600" dirty="0">
              <a:solidFill>
                <a:schemeClr val="tx2">
                  <a:lumMod val="65000"/>
                  <a:lumOff val="35000"/>
                </a:schemeClr>
              </a:solidFill>
              <a:latin typeface="+mn-lt"/>
              <a:ea typeface="+mn-ea"/>
            </a:endParaRPr>
          </a:p>
          <a:p>
            <a:pPr algn="l"/>
            <a:r>
              <a:rPr lang="fr-MA" sz="1600" b="1" u="sng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Title</a:t>
            </a:r>
            <a:r>
              <a:rPr lang="fr-MA" sz="1600" b="1" u="sng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: 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The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title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 of the component</a:t>
            </a:r>
          </a:p>
          <a:p>
            <a:pPr algn="l"/>
            <a:endParaRPr lang="fr-MA" sz="1600" dirty="0">
              <a:solidFill>
                <a:schemeClr val="tx2">
                  <a:lumMod val="65000"/>
                  <a:lumOff val="35000"/>
                </a:schemeClr>
              </a:solidFill>
              <a:latin typeface="+mn-lt"/>
              <a:ea typeface="+mn-ea"/>
            </a:endParaRPr>
          </a:p>
          <a:p>
            <a:pPr algn="l"/>
            <a:r>
              <a:rPr lang="fr-MA" sz="1600" b="1" u="sng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Link: 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The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link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 to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see</a:t>
            </a:r>
            <a:r>
              <a:rPr lang="fr-MA" sz="1600" baseline="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 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all the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pieces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 </a:t>
            </a:r>
          </a:p>
          <a:p>
            <a:pPr algn="l"/>
            <a:endParaRPr lang="fr-MA" sz="1600" dirty="0">
              <a:solidFill>
                <a:schemeClr val="tx2">
                  <a:lumMod val="65000"/>
                  <a:lumOff val="35000"/>
                </a:schemeClr>
              </a:solidFill>
              <a:latin typeface="+mn-lt"/>
              <a:ea typeface="+mn-ea"/>
            </a:endParaRPr>
          </a:p>
          <a:p>
            <a:pPr algn="l"/>
            <a:r>
              <a:rPr lang="fr-MA" sz="1600" b="1" u="sng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Button</a:t>
            </a:r>
            <a:r>
              <a:rPr lang="fr-MA" sz="1600" b="1" u="sng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: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 Redirection</a:t>
            </a:r>
            <a:r>
              <a:rPr lang="fr-MA" sz="1600" baseline="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button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.</a:t>
            </a:r>
          </a:p>
          <a:p>
            <a:pPr algn="l"/>
            <a:endParaRPr lang="fr-FR" sz="1600" dirty="0">
              <a:solidFill>
                <a:schemeClr val="tx2">
                  <a:lumMod val="65000"/>
                  <a:lumOff val="35000"/>
                </a:schemeClr>
              </a:solidFill>
              <a:latin typeface="+mn-lt"/>
              <a:ea typeface="+mn-ea"/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51056" y="2559167"/>
            <a:ext cx="3423042" cy="1404739"/>
          </a:xfrm>
          <a:prstGeom prst="rect">
            <a:avLst/>
          </a:prstGeom>
        </p:spPr>
      </p:pic>
      <p:sp>
        <p:nvSpPr>
          <p:cNvPr id="16" name="Ellipse 15">
            <a:extLst>
              <a:ext uri="{FF2B5EF4-FFF2-40B4-BE49-F238E27FC236}">
                <a16:creationId xmlns:a16="http://schemas.microsoft.com/office/drawing/2014/main" id="{90BDC3A3-F3A0-47D2-ADF4-6CF1E3966B3E}"/>
              </a:ext>
            </a:extLst>
          </p:cNvPr>
          <p:cNvSpPr/>
          <p:nvPr/>
        </p:nvSpPr>
        <p:spPr>
          <a:xfrm>
            <a:off x="976034" y="3353166"/>
            <a:ext cx="252000" cy="252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3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31640" y="3642748"/>
            <a:ext cx="3039219" cy="190989"/>
          </a:xfrm>
          <a:prstGeom prst="rect">
            <a:avLst/>
          </a:prstGeom>
        </p:spPr>
      </p:pic>
      <p:sp>
        <p:nvSpPr>
          <p:cNvPr id="18" name="Ellipse 17">
            <a:extLst>
              <a:ext uri="{FF2B5EF4-FFF2-40B4-BE49-F238E27FC236}">
                <a16:creationId xmlns:a16="http://schemas.microsoft.com/office/drawing/2014/main" id="{90BDC3A3-F3A0-47D2-ADF4-6CF1E3966B3E}"/>
              </a:ext>
            </a:extLst>
          </p:cNvPr>
          <p:cNvSpPr/>
          <p:nvPr/>
        </p:nvSpPr>
        <p:spPr>
          <a:xfrm>
            <a:off x="976034" y="3635161"/>
            <a:ext cx="252000" cy="252000"/>
          </a:xfrm>
          <a:prstGeom prst="ellipse">
            <a:avLst/>
          </a:prstGeom>
          <a:solidFill>
            <a:srgbClr val="200AA6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MA" sz="1100" b="1" baseline="0" dirty="0">
                <a:solidFill>
                  <a:schemeClr val="bg1"/>
                </a:solidFill>
              </a:rPr>
              <a:t>4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28" name="Ellipse 27">
            <a:extLst>
              <a:ext uri="{FF2B5EF4-FFF2-40B4-BE49-F238E27FC236}">
                <a16:creationId xmlns:a16="http://schemas.microsoft.com/office/drawing/2014/main" id="{590B0F35-B64D-4048-9346-6C7B67AD6E33}"/>
              </a:ext>
            </a:extLst>
          </p:cNvPr>
          <p:cNvSpPr/>
          <p:nvPr/>
        </p:nvSpPr>
        <p:spPr>
          <a:xfrm>
            <a:off x="4680040" y="1785133"/>
            <a:ext cx="252000" cy="252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2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30" name="Ellipse 29">
            <a:extLst>
              <a:ext uri="{FF2B5EF4-FFF2-40B4-BE49-F238E27FC236}">
                <a16:creationId xmlns:a16="http://schemas.microsoft.com/office/drawing/2014/main" id="{90BDC3A3-F3A0-47D2-ADF4-6CF1E3966B3E}"/>
              </a:ext>
            </a:extLst>
          </p:cNvPr>
          <p:cNvSpPr/>
          <p:nvPr/>
        </p:nvSpPr>
        <p:spPr>
          <a:xfrm>
            <a:off x="4667778" y="2167718"/>
            <a:ext cx="252000" cy="252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3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31" name="Ellipse 30">
            <a:extLst>
              <a:ext uri="{FF2B5EF4-FFF2-40B4-BE49-F238E27FC236}">
                <a16:creationId xmlns:a16="http://schemas.microsoft.com/office/drawing/2014/main" id="{90BDC3A3-F3A0-47D2-ADF4-6CF1E3966B3E}"/>
              </a:ext>
            </a:extLst>
          </p:cNvPr>
          <p:cNvSpPr/>
          <p:nvPr/>
        </p:nvSpPr>
        <p:spPr>
          <a:xfrm>
            <a:off x="4667778" y="2698616"/>
            <a:ext cx="252000" cy="252000"/>
          </a:xfrm>
          <a:prstGeom prst="ellipse">
            <a:avLst/>
          </a:prstGeom>
          <a:solidFill>
            <a:srgbClr val="200AA6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MA" sz="1100" b="1" baseline="0" dirty="0">
                <a:solidFill>
                  <a:schemeClr val="bg1"/>
                </a:solidFill>
              </a:rPr>
              <a:t>4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pic>
        <p:nvPicPr>
          <p:cNvPr id="32" name="Image 3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19778" y="3833737"/>
            <a:ext cx="4000577" cy="2060903"/>
          </a:xfrm>
          <a:prstGeom prst="rect">
            <a:avLst/>
          </a:prstGeom>
        </p:spPr>
      </p:pic>
      <p:sp>
        <p:nvSpPr>
          <p:cNvPr id="33" name="Ellipse 32">
            <a:extLst>
              <a:ext uri="{FF2B5EF4-FFF2-40B4-BE49-F238E27FC236}">
                <a16:creationId xmlns:a16="http://schemas.microsoft.com/office/drawing/2014/main" id="{004E87E4-3EB8-4E75-B2E5-0327A474352F}"/>
              </a:ext>
            </a:extLst>
          </p:cNvPr>
          <p:cNvSpPr/>
          <p:nvPr/>
        </p:nvSpPr>
        <p:spPr>
          <a:xfrm>
            <a:off x="4919778" y="5066650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34" name="Ellipse 33">
            <a:extLst>
              <a:ext uri="{FF2B5EF4-FFF2-40B4-BE49-F238E27FC236}">
                <a16:creationId xmlns:a16="http://schemas.microsoft.com/office/drawing/2014/main" id="{590B0F35-B64D-4048-9346-6C7B67AD6E33}"/>
              </a:ext>
            </a:extLst>
          </p:cNvPr>
          <p:cNvSpPr/>
          <p:nvPr/>
        </p:nvSpPr>
        <p:spPr>
          <a:xfrm>
            <a:off x="5652120" y="4977943"/>
            <a:ext cx="252000" cy="252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2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35" name="Ellipse 34">
            <a:extLst>
              <a:ext uri="{FF2B5EF4-FFF2-40B4-BE49-F238E27FC236}">
                <a16:creationId xmlns:a16="http://schemas.microsoft.com/office/drawing/2014/main" id="{90BDC3A3-F3A0-47D2-ADF4-6CF1E3966B3E}"/>
              </a:ext>
            </a:extLst>
          </p:cNvPr>
          <p:cNvSpPr/>
          <p:nvPr/>
        </p:nvSpPr>
        <p:spPr>
          <a:xfrm>
            <a:off x="6725778" y="5567617"/>
            <a:ext cx="252000" cy="252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3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36" name="Ellipse 35">
            <a:extLst>
              <a:ext uri="{FF2B5EF4-FFF2-40B4-BE49-F238E27FC236}">
                <a16:creationId xmlns:a16="http://schemas.microsoft.com/office/drawing/2014/main" id="{90BDC3A3-F3A0-47D2-ADF4-6CF1E3966B3E}"/>
              </a:ext>
            </a:extLst>
          </p:cNvPr>
          <p:cNvSpPr/>
          <p:nvPr/>
        </p:nvSpPr>
        <p:spPr>
          <a:xfrm>
            <a:off x="7046066" y="5318650"/>
            <a:ext cx="252000" cy="252000"/>
          </a:xfrm>
          <a:prstGeom prst="ellipse">
            <a:avLst/>
          </a:prstGeom>
          <a:solidFill>
            <a:srgbClr val="200AA6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MA" sz="1100" b="1" baseline="0" dirty="0">
                <a:solidFill>
                  <a:schemeClr val="bg1"/>
                </a:solidFill>
              </a:rPr>
              <a:t>4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6886741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4293096"/>
            <a:ext cx="5328592" cy="2564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ZoneTexte 13"/>
          <p:cNvSpPr txBox="1"/>
          <p:nvPr/>
        </p:nvSpPr>
        <p:spPr>
          <a:xfrm>
            <a:off x="2051720" y="1816269"/>
            <a:ext cx="6192688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>
              <a:buFont typeface="Arial" pitchFamily="34" charset="0"/>
              <a:buChar char="•"/>
            </a:pPr>
            <a:r>
              <a:rPr lang="fr-FR" sz="1100" baseline="0" dirty="0">
                <a:solidFill>
                  <a:schemeClr val="bg2"/>
                </a:solidFill>
              </a:rPr>
              <a:t>If </a:t>
            </a:r>
            <a:r>
              <a:rPr lang="fr-FR" sz="1100" baseline="0" dirty="0" err="1">
                <a:solidFill>
                  <a:schemeClr val="bg2"/>
                </a:solidFill>
              </a:rPr>
              <a:t>you</a:t>
            </a:r>
            <a:r>
              <a:rPr lang="fr-FR" sz="1100" baseline="0" dirty="0">
                <a:solidFill>
                  <a:schemeClr val="bg2"/>
                </a:solidFill>
              </a:rPr>
              <a:t> </a:t>
            </a:r>
            <a:r>
              <a:rPr lang="fr-FR" sz="1100" baseline="0" dirty="0" err="1">
                <a:solidFill>
                  <a:schemeClr val="bg2"/>
                </a:solidFill>
              </a:rPr>
              <a:t>modify</a:t>
            </a:r>
            <a:r>
              <a:rPr lang="fr-FR" sz="1100" baseline="0" dirty="0">
                <a:solidFill>
                  <a:schemeClr val="bg2"/>
                </a:solidFill>
              </a:rPr>
              <a:t> content in the </a:t>
            </a:r>
            <a:r>
              <a:rPr lang="fr-FR" sz="1100" b="1" baseline="0" dirty="0">
                <a:solidFill>
                  <a:schemeClr val="bg2"/>
                </a:solidFill>
              </a:rPr>
              <a:t>WCMS page </a:t>
            </a:r>
            <a:r>
              <a:rPr lang="fr-FR" sz="1100" b="1" baseline="0" dirty="0" err="1">
                <a:solidFill>
                  <a:schemeClr val="bg2"/>
                </a:solidFill>
              </a:rPr>
              <a:t>view</a:t>
            </a:r>
            <a:r>
              <a:rPr lang="fr-FR" sz="1100" b="1" baseline="0" dirty="0">
                <a:solidFill>
                  <a:schemeClr val="bg2"/>
                </a:solidFill>
              </a:rPr>
              <a:t> perspective</a:t>
            </a:r>
            <a:r>
              <a:rPr lang="fr-FR" sz="1100" baseline="0" dirty="0">
                <a:solidFill>
                  <a:schemeClr val="bg2"/>
                </a:solidFill>
              </a:rPr>
              <a:t>, </a:t>
            </a:r>
            <a:r>
              <a:rPr lang="fr-FR" sz="1100" baseline="0" dirty="0" err="1">
                <a:solidFill>
                  <a:schemeClr val="bg2"/>
                </a:solidFill>
              </a:rPr>
              <a:t>you</a:t>
            </a:r>
            <a:r>
              <a:rPr lang="fr-FR" sz="1100" baseline="0" dirty="0">
                <a:solidFill>
                  <a:schemeClr val="bg2"/>
                </a:solidFill>
              </a:rPr>
              <a:t> </a:t>
            </a:r>
            <a:r>
              <a:rPr lang="fr-FR" sz="1100" baseline="0" dirty="0" err="1">
                <a:solidFill>
                  <a:schemeClr val="bg2"/>
                </a:solidFill>
              </a:rPr>
              <a:t>can</a:t>
            </a:r>
            <a:r>
              <a:rPr lang="fr-FR" sz="1100" baseline="0" dirty="0">
                <a:solidFill>
                  <a:schemeClr val="bg2"/>
                </a:solidFill>
              </a:rPr>
              <a:t> </a:t>
            </a:r>
            <a:r>
              <a:rPr lang="fr-FR" sz="1100" baseline="0" dirty="0" err="1">
                <a:solidFill>
                  <a:schemeClr val="bg2"/>
                </a:solidFill>
              </a:rPr>
              <a:t>see</a:t>
            </a:r>
            <a:r>
              <a:rPr lang="fr-FR" sz="1100" baseline="0" dirty="0">
                <a:solidFill>
                  <a:schemeClr val="bg2"/>
                </a:solidFill>
              </a:rPr>
              <a:t> a </a:t>
            </a:r>
            <a:r>
              <a:rPr lang="fr-FR" sz="1100" baseline="0" dirty="0" err="1">
                <a:solidFill>
                  <a:schemeClr val="bg2"/>
                </a:solidFill>
              </a:rPr>
              <a:t>preview</a:t>
            </a:r>
            <a:r>
              <a:rPr lang="fr-FR" sz="1100" baseline="0" dirty="0">
                <a:solidFill>
                  <a:schemeClr val="bg2"/>
                </a:solidFill>
              </a:rPr>
              <a:t> of the</a:t>
            </a:r>
          </a:p>
          <a:p>
            <a:pPr marL="342900" indent="-342900" algn="l"/>
            <a:r>
              <a:rPr lang="fr-FR" sz="1100" baseline="0" dirty="0">
                <a:solidFill>
                  <a:schemeClr val="bg2"/>
                </a:solidFill>
              </a:rPr>
              <a:t>	modifications by </a:t>
            </a:r>
            <a:r>
              <a:rPr lang="fr-FR" sz="1100" baseline="0" dirty="0" err="1">
                <a:solidFill>
                  <a:schemeClr val="bg2"/>
                </a:solidFill>
              </a:rPr>
              <a:t>switching</a:t>
            </a:r>
            <a:r>
              <a:rPr lang="fr-FR" sz="1100" baseline="0" dirty="0">
                <a:solidFill>
                  <a:schemeClr val="bg2"/>
                </a:solidFill>
              </a:rPr>
              <a:t> to the Live </a:t>
            </a:r>
            <a:r>
              <a:rPr lang="fr-FR" sz="1100" baseline="0" dirty="0" err="1">
                <a:solidFill>
                  <a:schemeClr val="bg2"/>
                </a:solidFill>
              </a:rPr>
              <a:t>edit</a:t>
            </a:r>
            <a:r>
              <a:rPr lang="fr-FR" sz="1100" baseline="0" dirty="0">
                <a:solidFill>
                  <a:schemeClr val="bg2"/>
                </a:solidFill>
              </a:rPr>
              <a:t> perspective. Click on ‘</a:t>
            </a:r>
            <a:r>
              <a:rPr lang="fr-FR" sz="1100" b="1" baseline="0" dirty="0">
                <a:solidFill>
                  <a:schemeClr val="bg2"/>
                </a:solidFill>
              </a:rPr>
              <a:t>Go to Live </a:t>
            </a:r>
            <a:r>
              <a:rPr lang="fr-FR" sz="1100" b="1" baseline="0" dirty="0" err="1">
                <a:solidFill>
                  <a:schemeClr val="bg2"/>
                </a:solidFill>
              </a:rPr>
              <a:t>edit</a:t>
            </a:r>
            <a:r>
              <a:rPr lang="fr-FR" sz="1100" baseline="0" dirty="0">
                <a:solidFill>
                  <a:schemeClr val="bg2"/>
                </a:solidFill>
              </a:rPr>
              <a:t>’ </a:t>
            </a:r>
            <a:r>
              <a:rPr lang="fr-FR" sz="1100" baseline="0" dirty="0" err="1">
                <a:solidFill>
                  <a:schemeClr val="bg2"/>
                </a:solidFill>
              </a:rPr>
              <a:t>button</a:t>
            </a:r>
            <a:r>
              <a:rPr lang="fr-FR" sz="1100" baseline="0" dirty="0">
                <a:solidFill>
                  <a:schemeClr val="bg2"/>
                </a:solidFill>
              </a:rPr>
              <a:t>.</a:t>
            </a:r>
          </a:p>
          <a:p>
            <a:pPr marL="342900" indent="-342900" algn="l"/>
            <a:endParaRPr lang="fr-FR" sz="1100" baseline="0" dirty="0">
              <a:solidFill>
                <a:schemeClr val="bg2"/>
              </a:solidFill>
            </a:endParaRPr>
          </a:p>
          <a:p>
            <a:pPr marL="342900" indent="-342900" algn="l"/>
            <a:endParaRPr lang="fr-FR" sz="1100" baseline="0" dirty="0">
              <a:solidFill>
                <a:schemeClr val="bg2"/>
              </a:solidFill>
            </a:endParaRPr>
          </a:p>
          <a:p>
            <a:pPr marL="342900" indent="-342900" algn="l"/>
            <a:endParaRPr lang="fr-FR" sz="1100" baseline="0" dirty="0">
              <a:solidFill>
                <a:schemeClr val="bg2"/>
              </a:solidFill>
            </a:endParaRPr>
          </a:p>
          <a:p>
            <a:pPr marL="342900" indent="-342900" algn="l"/>
            <a:endParaRPr lang="fr-FR" sz="1100" baseline="0" dirty="0">
              <a:solidFill>
                <a:schemeClr val="bg2"/>
              </a:solidFill>
            </a:endParaRPr>
          </a:p>
          <a:p>
            <a:pPr marL="342900" indent="-342900" algn="l"/>
            <a:endParaRPr lang="fr-FR" sz="1100" baseline="0" dirty="0">
              <a:solidFill>
                <a:schemeClr val="bg2"/>
              </a:solidFill>
            </a:endParaRPr>
          </a:p>
          <a:p>
            <a:pPr marL="342900" indent="-342900" algn="l"/>
            <a:endParaRPr lang="fr-FR" sz="1100" baseline="0" dirty="0">
              <a:solidFill>
                <a:schemeClr val="bg2"/>
              </a:solidFill>
            </a:endParaRPr>
          </a:p>
          <a:p>
            <a:pPr marL="342900" indent="-342900" algn="l"/>
            <a:endParaRPr lang="fr-FR" sz="1100" baseline="0" dirty="0">
              <a:solidFill>
                <a:schemeClr val="bg2"/>
              </a:solidFill>
            </a:endParaRPr>
          </a:p>
          <a:p>
            <a:pPr marL="342900" indent="-342900" algn="l"/>
            <a:endParaRPr lang="fr-FR" sz="1100" baseline="0" dirty="0">
              <a:solidFill>
                <a:schemeClr val="bg2"/>
              </a:solidFill>
            </a:endParaRPr>
          </a:p>
          <a:p>
            <a:pPr marL="342900" indent="-342900" algn="l"/>
            <a:endParaRPr lang="fr-FR" sz="1100" baseline="0" dirty="0">
              <a:solidFill>
                <a:schemeClr val="bg2"/>
              </a:solidFill>
            </a:endParaRPr>
          </a:p>
          <a:p>
            <a:pPr marL="342900" indent="-342900" algn="l"/>
            <a:endParaRPr lang="fr-FR" sz="1100" baseline="0" dirty="0">
              <a:solidFill>
                <a:schemeClr val="bg2"/>
              </a:solidFill>
            </a:endParaRPr>
          </a:p>
          <a:p>
            <a:pPr marL="342900" indent="-342900" algn="l">
              <a:buFont typeface="Arial" pitchFamily="34" charset="0"/>
              <a:buChar char="•"/>
            </a:pPr>
            <a:r>
              <a:rPr lang="fr-FR" sz="1100" baseline="0" dirty="0">
                <a:solidFill>
                  <a:schemeClr val="bg2"/>
                </a:solidFill>
              </a:rPr>
              <a:t>If </a:t>
            </a:r>
            <a:r>
              <a:rPr lang="fr-FR" sz="1100" baseline="0" dirty="0" err="1">
                <a:solidFill>
                  <a:schemeClr val="bg2"/>
                </a:solidFill>
              </a:rPr>
              <a:t>you’re</a:t>
            </a:r>
            <a:r>
              <a:rPr lang="fr-FR" sz="1100" baseline="0" dirty="0">
                <a:solidFill>
                  <a:schemeClr val="bg2"/>
                </a:solidFill>
              </a:rPr>
              <a:t> in </a:t>
            </a:r>
            <a:r>
              <a:rPr lang="fr-FR" sz="1100" b="1" baseline="0" dirty="0">
                <a:solidFill>
                  <a:schemeClr val="bg2"/>
                </a:solidFill>
              </a:rPr>
              <a:t>Live </a:t>
            </a:r>
            <a:r>
              <a:rPr lang="fr-FR" sz="1100" b="1" baseline="0" dirty="0" err="1">
                <a:solidFill>
                  <a:schemeClr val="bg2"/>
                </a:solidFill>
              </a:rPr>
              <a:t>edit</a:t>
            </a:r>
            <a:r>
              <a:rPr lang="fr-FR" sz="1100" b="1" baseline="0" dirty="0">
                <a:solidFill>
                  <a:schemeClr val="bg2"/>
                </a:solidFill>
              </a:rPr>
              <a:t> perspective </a:t>
            </a:r>
            <a:r>
              <a:rPr lang="fr-FR" sz="1100" baseline="0" dirty="0">
                <a:solidFill>
                  <a:schemeClr val="bg2"/>
                </a:solidFill>
              </a:rPr>
              <a:t>to </a:t>
            </a:r>
            <a:r>
              <a:rPr lang="fr-FR" sz="1100" baseline="0" dirty="0" err="1">
                <a:solidFill>
                  <a:schemeClr val="bg2"/>
                </a:solidFill>
              </a:rPr>
              <a:t>make</a:t>
            </a:r>
            <a:r>
              <a:rPr lang="fr-FR" sz="1100" baseline="0" dirty="0">
                <a:solidFill>
                  <a:schemeClr val="bg2"/>
                </a:solidFill>
              </a:rPr>
              <a:t> changes, </a:t>
            </a:r>
            <a:r>
              <a:rPr lang="fr-FR" sz="1100" baseline="0" dirty="0" err="1">
                <a:solidFill>
                  <a:schemeClr val="bg2"/>
                </a:solidFill>
              </a:rPr>
              <a:t>leave</a:t>
            </a:r>
            <a:r>
              <a:rPr lang="fr-FR" sz="1100" baseline="0" dirty="0">
                <a:solidFill>
                  <a:schemeClr val="bg2"/>
                </a:solidFill>
              </a:rPr>
              <a:t> </a:t>
            </a:r>
            <a:r>
              <a:rPr lang="fr-FR" sz="1100" baseline="0" dirty="0" err="1">
                <a:solidFill>
                  <a:schemeClr val="bg2"/>
                </a:solidFill>
              </a:rPr>
              <a:t>edit</a:t>
            </a:r>
            <a:r>
              <a:rPr lang="fr-FR" sz="1100" baseline="0" dirty="0">
                <a:solidFill>
                  <a:schemeClr val="bg2"/>
                </a:solidFill>
              </a:rPr>
              <a:t> mode to </a:t>
            </a:r>
            <a:r>
              <a:rPr lang="fr-FR" sz="1100" baseline="0" dirty="0" err="1">
                <a:solidFill>
                  <a:schemeClr val="bg2"/>
                </a:solidFill>
              </a:rPr>
              <a:t>get</a:t>
            </a:r>
            <a:r>
              <a:rPr lang="fr-FR" sz="1100" baseline="0" dirty="0">
                <a:solidFill>
                  <a:schemeClr val="bg2"/>
                </a:solidFill>
              </a:rPr>
              <a:t> a page </a:t>
            </a:r>
            <a:r>
              <a:rPr lang="fr-FR" sz="1100" baseline="0" dirty="0" err="1">
                <a:solidFill>
                  <a:schemeClr val="bg2"/>
                </a:solidFill>
              </a:rPr>
              <a:t>preview</a:t>
            </a:r>
            <a:r>
              <a:rPr lang="fr-FR" sz="1100" baseline="0" dirty="0">
                <a:solidFill>
                  <a:schemeClr val="bg2"/>
                </a:solidFill>
              </a:rPr>
              <a:t>. Click </a:t>
            </a:r>
            <a:r>
              <a:rPr lang="fr-FR" sz="1100" baseline="0" dirty="0" err="1">
                <a:solidFill>
                  <a:schemeClr val="bg2"/>
                </a:solidFill>
              </a:rPr>
              <a:t>again</a:t>
            </a:r>
            <a:r>
              <a:rPr lang="fr-FR" sz="1100" baseline="0" dirty="0">
                <a:solidFill>
                  <a:schemeClr val="bg2"/>
                </a:solidFill>
              </a:rPr>
              <a:t> on ‘</a:t>
            </a:r>
            <a:r>
              <a:rPr lang="fr-FR" sz="1100" b="1" baseline="0" dirty="0">
                <a:solidFill>
                  <a:schemeClr val="bg2"/>
                </a:solidFill>
              </a:rPr>
              <a:t>Quick </a:t>
            </a:r>
            <a:r>
              <a:rPr lang="fr-FR" sz="1100" b="1" baseline="0" dirty="0" err="1">
                <a:solidFill>
                  <a:schemeClr val="bg2"/>
                </a:solidFill>
              </a:rPr>
              <a:t>edit</a:t>
            </a:r>
            <a:r>
              <a:rPr lang="fr-FR" sz="1100" baseline="0" dirty="0">
                <a:solidFill>
                  <a:schemeClr val="bg2"/>
                </a:solidFill>
              </a:rPr>
              <a:t>’ to close the </a:t>
            </a:r>
            <a:r>
              <a:rPr lang="fr-FR" sz="1100" baseline="0" dirty="0" err="1">
                <a:solidFill>
                  <a:schemeClr val="bg2"/>
                </a:solidFill>
              </a:rPr>
              <a:t>edit</a:t>
            </a:r>
            <a:r>
              <a:rPr lang="fr-FR" sz="1100" baseline="0" dirty="0">
                <a:solidFill>
                  <a:schemeClr val="bg2"/>
                </a:solidFill>
              </a:rPr>
              <a:t> mode.</a:t>
            </a: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555776" y="2319164"/>
            <a:ext cx="4752528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3" name="Connecteur droit avec flèche 22"/>
          <p:cNvCxnSpPr>
            <a:endCxn id="18" idx="0"/>
          </p:cNvCxnSpPr>
          <p:nvPr/>
        </p:nvCxnSpPr>
        <p:spPr bwMode="auto">
          <a:xfrm flipH="1">
            <a:off x="7092280" y="2175148"/>
            <a:ext cx="216024" cy="288032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8" name="Rectangle 17"/>
          <p:cNvSpPr/>
          <p:nvPr/>
        </p:nvSpPr>
        <p:spPr bwMode="auto">
          <a:xfrm>
            <a:off x="6876256" y="2463180"/>
            <a:ext cx="432048" cy="216024"/>
          </a:xfrm>
          <a:prstGeom prst="rect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21" name="Rectangle 20"/>
          <p:cNvSpPr/>
          <p:nvPr/>
        </p:nvSpPr>
        <p:spPr bwMode="auto">
          <a:xfrm>
            <a:off x="6300192" y="4293096"/>
            <a:ext cx="360040" cy="144016"/>
          </a:xfrm>
          <a:prstGeom prst="rect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cxnSp>
        <p:nvCxnSpPr>
          <p:cNvPr id="24" name="Connecteur droit avec flèche 23"/>
          <p:cNvCxnSpPr/>
          <p:nvPr/>
        </p:nvCxnSpPr>
        <p:spPr bwMode="auto">
          <a:xfrm>
            <a:off x="3923928" y="4263380"/>
            <a:ext cx="2448272" cy="216024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1619672" y="90000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>
                <a:solidFill>
                  <a:srgbClr val="FFFFFF"/>
                </a:solidFill>
                <a:latin typeface="+mj-lt"/>
                <a:ea typeface="+mn-ea"/>
              </a:rPr>
              <a:t>Content Management Process</a:t>
            </a:r>
            <a:endParaRPr lang="en-US" sz="14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26" name="Rectangle 2"/>
          <p:cNvSpPr>
            <a:spLocks noGrp="1" noChangeArrowheads="1"/>
          </p:cNvSpPr>
          <p:nvPr>
            <p:ph type="title"/>
          </p:nvPr>
        </p:nvSpPr>
        <p:spPr>
          <a:xfrm>
            <a:off x="1259632" y="341784"/>
            <a:ext cx="7344816" cy="566936"/>
          </a:xfrm>
        </p:spPr>
        <p:txBody>
          <a:bodyPr/>
          <a:lstStyle/>
          <a:p>
            <a:pPr lvl="1"/>
            <a:r>
              <a:rPr lang="en-US" sz="3200" dirty="0">
                <a:solidFill>
                  <a:srgbClr val="FFFFFF"/>
                </a:solidFill>
              </a:rPr>
              <a:t> Introduction</a:t>
            </a:r>
          </a:p>
        </p:txBody>
      </p:sp>
      <p:pic>
        <p:nvPicPr>
          <p:cNvPr id="28" name="Image 27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1864271" y="1453374"/>
            <a:ext cx="6505104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  <a:ea typeface="+mn-ea"/>
              </a:rPr>
              <a:t>   </a:t>
            </a:r>
            <a:r>
              <a:rPr lang="en-US" sz="1400" baseline="0" dirty="0">
                <a:solidFill>
                  <a:srgbClr val="FFFFFF"/>
                </a:solidFill>
              </a:rPr>
              <a:t>Check your modification on the page using the Live Edit view</a:t>
            </a:r>
          </a:p>
        </p:txBody>
      </p:sp>
      <p:sp>
        <p:nvSpPr>
          <p:cNvPr id="19" name="Ellipse 18"/>
          <p:cNvSpPr/>
          <p:nvPr/>
        </p:nvSpPr>
        <p:spPr>
          <a:xfrm>
            <a:off x="1548000" y="1412776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7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81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3212976"/>
            <a:ext cx="5734420" cy="25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864271" y="1453374"/>
            <a:ext cx="6505104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  <a:ea typeface="+mn-ea"/>
              </a:rPr>
              <a:t>   </a:t>
            </a: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To publish your modification, synchronize to your content catalog Online</a:t>
            </a:r>
            <a:endParaRPr lang="en-US" sz="14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9" name="Ellipse 8"/>
          <p:cNvSpPr/>
          <p:nvPr/>
        </p:nvSpPr>
        <p:spPr>
          <a:xfrm>
            <a:off x="1548000" y="1412776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>
                <a:solidFill>
                  <a:schemeClr val="accent4">
                    <a:lumMod val="65000"/>
                    <a:lumOff val="35000"/>
                  </a:schemeClr>
                </a:solidFill>
              </a:rPr>
              <a:t>8</a:t>
            </a:r>
          </a:p>
        </p:txBody>
      </p:sp>
      <p:sp>
        <p:nvSpPr>
          <p:cNvPr id="14" name="ZoneTexte 13"/>
          <p:cNvSpPr txBox="1"/>
          <p:nvPr/>
        </p:nvSpPr>
        <p:spPr>
          <a:xfrm>
            <a:off x="1979712" y="1888956"/>
            <a:ext cx="655272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/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Once the modifications are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finalized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you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must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synchronize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the changes to set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them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online.</a:t>
            </a:r>
          </a:p>
          <a:p>
            <a:pPr marL="342900" indent="-342900" algn="l"/>
            <a:endParaRPr lang="fr-FR" sz="1100" baseline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 algn="l">
              <a:buAutoNum type="arabicPeriod"/>
            </a:pPr>
            <a:r>
              <a:rPr lang="fr-FR" sz="1100" b="1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Either</a:t>
            </a:r>
            <a:r>
              <a:rPr lang="fr-FR" sz="1100" b="1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modifications have been </a:t>
            </a:r>
            <a:r>
              <a:rPr lang="fr-FR" sz="1100" b="1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done</a:t>
            </a:r>
            <a:r>
              <a:rPr lang="fr-FR" sz="1100" b="1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on </a:t>
            </a:r>
            <a:r>
              <a:rPr lang="fr-FR" sz="1100" b="1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several</a:t>
            </a:r>
            <a:r>
              <a:rPr lang="fr-FR" sz="1100" b="1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pages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in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that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case,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synchronize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the full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catalog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:</a:t>
            </a:r>
            <a:r>
              <a:rPr lang="fr-FR" sz="1100" b="1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TEFAL local content </a:t>
            </a:r>
            <a:r>
              <a:rPr lang="fr-FR" sz="1100" b="1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catalog</a:t>
            </a:r>
            <a:r>
              <a:rPr lang="fr-FR" sz="1100" b="1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fr-FR" sz="1100" b="1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Staged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to </a:t>
            </a:r>
            <a:r>
              <a:rPr lang="fr-FR" sz="1100" b="1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TEFAL local content </a:t>
            </a:r>
            <a:r>
              <a:rPr lang="fr-FR" sz="1100" b="1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catalog</a:t>
            </a:r>
            <a:r>
              <a:rPr lang="fr-FR" sz="1100" b="1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Online</a:t>
            </a:r>
          </a:p>
          <a:p>
            <a:pPr marL="342900" indent="-342900" algn="l">
              <a:buAutoNum type="arabicPeriod"/>
            </a:pPr>
            <a:endParaRPr lang="fr-FR" sz="1100" b="1" baseline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 algn="l">
              <a:buFont typeface="+mj-lt"/>
              <a:buAutoNum type="arabicPeriod" startAt="2"/>
            </a:pPr>
            <a:r>
              <a:rPr lang="fr-FR" sz="1100" b="1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Or </a:t>
            </a:r>
            <a:r>
              <a:rPr lang="fr-FR" sz="1100" b="1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only</a:t>
            </a:r>
            <a:r>
              <a:rPr lang="fr-FR" sz="1100" b="1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one page has been </a:t>
            </a:r>
            <a:r>
              <a:rPr lang="fr-FR" sz="1100" b="1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changed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Then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synchronize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the page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only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</p:txBody>
      </p:sp>
      <p:sp>
        <p:nvSpPr>
          <p:cNvPr id="16" name="ZoneTexte 15"/>
          <p:cNvSpPr txBox="1"/>
          <p:nvPr/>
        </p:nvSpPr>
        <p:spPr>
          <a:xfrm>
            <a:off x="0" y="3645024"/>
            <a:ext cx="2267744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/>
            <a:r>
              <a:rPr lang="fr-FR" sz="1000" b="1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1.</a:t>
            </a:r>
            <a:r>
              <a:rPr lang="fr-FR" sz="1000" b="1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Synchronize</a:t>
            </a:r>
            <a:r>
              <a:rPr lang="fr-FR" sz="1000" b="1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the full </a:t>
            </a:r>
            <a:r>
              <a:rPr lang="fr-FR" sz="1000" b="1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catalog</a:t>
            </a:r>
            <a:r>
              <a:rPr lang="fr-FR" sz="1000" b="1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</a:t>
            </a:r>
          </a:p>
          <a:p>
            <a:pPr marL="342900" indent="-342900" algn="l"/>
            <a:r>
              <a:rPr lang="fr-FR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On the </a:t>
            </a:r>
            <a:r>
              <a:rPr lang="fr-FR" sz="10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left</a:t>
            </a:r>
            <a:r>
              <a:rPr lang="fr-FR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navigation area, </a:t>
            </a:r>
          </a:p>
          <a:p>
            <a:pPr marL="342900" indent="-342900" algn="l"/>
            <a:r>
              <a:rPr lang="fr-FR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- right click on the </a:t>
            </a:r>
            <a:r>
              <a:rPr lang="fr-FR" sz="10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catalog</a:t>
            </a:r>
            <a:r>
              <a:rPr lang="fr-FR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to</a:t>
            </a:r>
          </a:p>
          <a:p>
            <a:pPr marL="342900" indent="-342900" algn="l"/>
            <a:r>
              <a:rPr lang="fr-FR" sz="10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synchronize</a:t>
            </a:r>
            <a:r>
              <a:rPr lang="fr-FR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(TEFAL local content</a:t>
            </a:r>
          </a:p>
          <a:p>
            <a:pPr marL="342900" indent="-342900" algn="l"/>
            <a:r>
              <a:rPr lang="fr-FR" sz="10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catalog</a:t>
            </a:r>
            <a:r>
              <a:rPr lang="fr-FR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fr-FR" sz="10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staged</a:t>
            </a:r>
            <a:r>
              <a:rPr lang="fr-FR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)</a:t>
            </a:r>
          </a:p>
          <a:p>
            <a:pPr marL="342900" indent="-342900" algn="l"/>
            <a:r>
              <a:rPr lang="fr-FR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- click on ‘</a:t>
            </a:r>
            <a:r>
              <a:rPr lang="fr-FR" sz="10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Synchronize</a:t>
            </a:r>
            <a:r>
              <a:rPr lang="fr-FR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content</a:t>
            </a:r>
          </a:p>
          <a:p>
            <a:pPr marL="342900" indent="-342900" algn="l"/>
            <a:r>
              <a:rPr lang="fr-FR" sz="10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catalog</a:t>
            </a:r>
            <a:r>
              <a:rPr lang="fr-FR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’</a:t>
            </a:r>
          </a:p>
        </p:txBody>
      </p:sp>
      <p:sp>
        <p:nvSpPr>
          <p:cNvPr id="17" name="ZoneTexte 16"/>
          <p:cNvSpPr txBox="1"/>
          <p:nvPr/>
        </p:nvSpPr>
        <p:spPr>
          <a:xfrm>
            <a:off x="5436096" y="6105490"/>
            <a:ext cx="34563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/>
            <a:r>
              <a:rPr lang="fr-FR" sz="1000" b="1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2.</a:t>
            </a:r>
            <a:r>
              <a:rPr lang="fr-FR" sz="1000" b="1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Synchronize</a:t>
            </a:r>
            <a:r>
              <a:rPr lang="fr-FR" sz="1000" b="1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the page	</a:t>
            </a:r>
          </a:p>
          <a:p>
            <a:pPr marL="342900" indent="-342900" algn="l"/>
            <a:r>
              <a:rPr lang="fr-FR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On the main area, </a:t>
            </a:r>
            <a:r>
              <a:rPr lang="fr-FR" sz="10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when</a:t>
            </a:r>
            <a:r>
              <a:rPr lang="fr-FR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the page </a:t>
            </a:r>
            <a:r>
              <a:rPr lang="fr-FR" sz="10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</a:t>
            </a:r>
            <a:endParaRPr lang="fr-FR" sz="1000" baseline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 algn="l"/>
            <a:r>
              <a:rPr lang="fr-FR" sz="10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edited</a:t>
            </a:r>
            <a:r>
              <a:rPr lang="fr-FR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click on       to </a:t>
            </a:r>
            <a:r>
              <a:rPr lang="fr-FR" sz="10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synchronize</a:t>
            </a:r>
            <a:r>
              <a:rPr lang="fr-FR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the page. </a:t>
            </a:r>
          </a:p>
          <a:p>
            <a:pPr marL="342900" indent="-342900" algn="l"/>
            <a:r>
              <a:rPr lang="fr-FR" sz="10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When</a:t>
            </a:r>
            <a:r>
              <a:rPr lang="fr-FR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the </a:t>
            </a:r>
            <a:r>
              <a:rPr lang="fr-FR" sz="10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synchronization</a:t>
            </a:r>
            <a:r>
              <a:rPr lang="fr-FR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fr-FR" sz="10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</a:t>
            </a:r>
            <a:r>
              <a:rPr lang="fr-FR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fr-FR" sz="10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finished</a:t>
            </a:r>
            <a:r>
              <a:rPr lang="fr-FR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fr-FR" sz="10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it</a:t>
            </a:r>
            <a:r>
              <a:rPr lang="fr-FR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fr-FR" sz="10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becomes</a:t>
            </a:r>
            <a:r>
              <a:rPr lang="fr-FR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green. </a:t>
            </a:r>
          </a:p>
        </p:txBody>
      </p:sp>
      <p:cxnSp>
        <p:nvCxnSpPr>
          <p:cNvPr id="19" name="Connecteur droit avec flèche 18"/>
          <p:cNvCxnSpPr/>
          <p:nvPr/>
        </p:nvCxnSpPr>
        <p:spPr bwMode="auto">
          <a:xfrm>
            <a:off x="1907704" y="4149080"/>
            <a:ext cx="1440160" cy="144016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1" name="Connecteur droit avec flèche 20"/>
          <p:cNvCxnSpPr>
            <a:stCxn id="17" idx="0"/>
            <a:endCxn id="37" idx="2"/>
          </p:cNvCxnSpPr>
          <p:nvPr/>
        </p:nvCxnSpPr>
        <p:spPr bwMode="auto">
          <a:xfrm flipV="1">
            <a:off x="7164288" y="3645024"/>
            <a:ext cx="945629" cy="2460466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/>
          </a:ln>
          <a:effectLst/>
        </p:spPr>
      </p:cxnSp>
      <p:pic>
        <p:nvPicPr>
          <p:cNvPr id="195590" name="Picture 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372200" y="6397327"/>
            <a:ext cx="180975" cy="20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" name="Rectangle 36"/>
          <p:cNvSpPr/>
          <p:nvPr/>
        </p:nvSpPr>
        <p:spPr bwMode="auto">
          <a:xfrm>
            <a:off x="8037909" y="3501008"/>
            <a:ext cx="144016" cy="144016"/>
          </a:xfrm>
          <a:prstGeom prst="rect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20" name="Rectangle 7"/>
          <p:cNvSpPr>
            <a:spLocks noChangeArrowheads="1"/>
          </p:cNvSpPr>
          <p:nvPr/>
        </p:nvSpPr>
        <p:spPr bwMode="auto">
          <a:xfrm>
            <a:off x="1619672" y="90000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  <a:ea typeface="+mn-ea"/>
              </a:rPr>
              <a:t>Content Management Process</a:t>
            </a:r>
          </a:p>
        </p:txBody>
      </p:sp>
      <p:sp>
        <p:nvSpPr>
          <p:cNvPr id="24" name="Rectangle 2"/>
          <p:cNvSpPr>
            <a:spLocks noGrp="1" noChangeArrowheads="1"/>
          </p:cNvSpPr>
          <p:nvPr>
            <p:ph type="title"/>
          </p:nvPr>
        </p:nvSpPr>
        <p:spPr>
          <a:xfrm>
            <a:off x="1259632" y="341784"/>
            <a:ext cx="7344816" cy="566936"/>
          </a:xfrm>
        </p:spPr>
        <p:txBody>
          <a:bodyPr/>
          <a:lstStyle/>
          <a:p>
            <a:pPr lvl="1"/>
            <a:r>
              <a:rPr lang="en-US" sz="3200" dirty="0">
                <a:solidFill>
                  <a:srgbClr val="FFFFFF"/>
                </a:solidFill>
              </a:rPr>
              <a:t> Introduction</a:t>
            </a:r>
          </a:p>
        </p:txBody>
      </p:sp>
      <p:pic>
        <p:nvPicPr>
          <p:cNvPr id="26" name="Image 25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r>
              <a:rPr lang="en-US" sz="3200" dirty="0"/>
              <a:t>Table of contents</a:t>
            </a:r>
          </a:p>
        </p:txBody>
      </p:sp>
      <p:sp>
        <p:nvSpPr>
          <p:cNvPr id="230" name="Rectangle 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051720" y="2780928"/>
            <a:ext cx="6336000" cy="28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1200" bIns="60960" numCol="1" spcCol="1270" anchor="ctr" anchorCtr="0">
            <a:noAutofit/>
          </a:bodyPr>
          <a:lstStyle/>
          <a:p>
            <a:pPr algn="ctr" defTabSz="1066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baseline="0" dirty="0">
                <a:solidFill>
                  <a:srgbClr val="FFFFFF"/>
                </a:solidFill>
              </a:rPr>
              <a:t>Introduction</a:t>
            </a:r>
          </a:p>
        </p:txBody>
      </p:sp>
      <p:sp>
        <p:nvSpPr>
          <p:cNvPr id="56" name="Rectangle 7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051720" y="3284984"/>
            <a:ext cx="6336000" cy="288000"/>
          </a:xfrm>
          <a:prstGeom prst="rect">
            <a:avLst/>
          </a:prstGeom>
          <a:solidFill>
            <a:srgbClr val="F7A707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1200" bIns="60960" numCol="1" spcCol="1270" anchor="ctr" anchorCtr="0">
            <a:noAutofit/>
          </a:bodyPr>
          <a:lstStyle/>
          <a:p>
            <a:pPr algn="ctr" defTabSz="1066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baseline="0" dirty="0">
                <a:solidFill>
                  <a:srgbClr val="FFFFFF"/>
                </a:solidFill>
              </a:rPr>
              <a:t>Components list</a:t>
            </a:r>
          </a:p>
        </p:txBody>
      </p:sp>
      <p:pic>
        <p:nvPicPr>
          <p:cNvPr id="7" name="Image 6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18"/>
          <p:cNvSpPr txBox="1">
            <a:spLocks noChangeArrowheads="1"/>
          </p:cNvSpPr>
          <p:nvPr/>
        </p:nvSpPr>
        <p:spPr bwMode="auto">
          <a:xfrm>
            <a:off x="5932488" y="6398205"/>
            <a:ext cx="2743200" cy="343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000" tIns="82800" rIns="36000" bIns="82800" anchor="b">
            <a:spAutoFit/>
          </a:bodyPr>
          <a:lstStyle/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fr-FR" altLang="ja-JP" sz="1600" b="1" baseline="0" dirty="0">
                <a:solidFill>
                  <a:srgbClr val="E42518"/>
                </a:solidFill>
              </a:rPr>
              <a:t>2017</a:t>
            </a:r>
            <a:endParaRPr lang="fr-FR" altLang="ja-JP" sz="1800" baseline="0" dirty="0">
              <a:solidFill>
                <a:srgbClr val="E42518"/>
              </a:solidFill>
              <a:latin typeface="ATSackers Gothic Medium" pitchFamily="8" charset="0"/>
            </a:endParaRPr>
          </a:p>
        </p:txBody>
      </p:sp>
      <p:sp>
        <p:nvSpPr>
          <p:cNvPr id="2051" name="Rectangle 23"/>
          <p:cNvSpPr>
            <a:spLocks noChangeArrowheads="1"/>
          </p:cNvSpPr>
          <p:nvPr/>
        </p:nvSpPr>
        <p:spPr bwMode="auto">
          <a:xfrm>
            <a:off x="8686801" y="6446539"/>
            <a:ext cx="139700" cy="150813"/>
          </a:xfrm>
          <a:prstGeom prst="rect">
            <a:avLst/>
          </a:prstGeom>
          <a:solidFill>
            <a:srgbClr val="830628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fr-FR" dirty="0"/>
          </a:p>
        </p:txBody>
      </p:sp>
      <p:sp>
        <p:nvSpPr>
          <p:cNvPr id="2052" name="Rectangle 38"/>
          <p:cNvSpPr>
            <a:spLocks noChangeArrowheads="1"/>
          </p:cNvSpPr>
          <p:nvPr/>
        </p:nvSpPr>
        <p:spPr bwMode="auto">
          <a:xfrm>
            <a:off x="0" y="3124200"/>
            <a:ext cx="1701800" cy="685800"/>
          </a:xfrm>
          <a:prstGeom prst="rect">
            <a:avLst/>
          </a:prstGeom>
          <a:solidFill>
            <a:srgbClr val="BCB1AB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fr-FR" dirty="0"/>
          </a:p>
        </p:txBody>
      </p:sp>
      <p:sp>
        <p:nvSpPr>
          <p:cNvPr id="2054" name="Rectangle 43"/>
          <p:cNvSpPr>
            <a:spLocks noChangeArrowheads="1"/>
          </p:cNvSpPr>
          <p:nvPr/>
        </p:nvSpPr>
        <p:spPr bwMode="auto">
          <a:xfrm>
            <a:off x="0" y="4584700"/>
            <a:ext cx="1701800" cy="152400"/>
          </a:xfrm>
          <a:prstGeom prst="rect">
            <a:avLst/>
          </a:prstGeom>
          <a:solidFill>
            <a:srgbClr val="8D7D74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fr-FR" dirty="0"/>
          </a:p>
        </p:txBody>
      </p:sp>
      <p:graphicFrame>
        <p:nvGraphicFramePr>
          <p:cNvPr id="11" name="Tableau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3288891"/>
              </p:ext>
            </p:extLst>
          </p:nvPr>
        </p:nvGraphicFramePr>
        <p:xfrm>
          <a:off x="1763688" y="332656"/>
          <a:ext cx="6768749" cy="2026906"/>
        </p:xfrm>
        <a:graphic>
          <a:graphicData uri="http://schemas.openxmlformats.org/drawingml/2006/table">
            <a:tbl>
              <a:tblPr/>
              <a:tblGrid>
                <a:gridCol w="14707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27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822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90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9401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200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fr-FR" sz="1000" b="1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BEB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Arial"/>
                          <a:ea typeface="Times New Roman"/>
                          <a:cs typeface="Times New Roman"/>
                        </a:rPr>
                        <a:t>Date</a:t>
                      </a:r>
                      <a:endParaRPr lang="fr-FR" sz="1000" b="1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BEB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b="1" i="1">
                          <a:latin typeface="Arial"/>
                          <a:ea typeface="Times New Roman"/>
                          <a:cs typeface="Times New Roman"/>
                        </a:rPr>
                        <a:t>Author</a:t>
                      </a:r>
                      <a:endParaRPr lang="fr-FR" sz="1000" b="1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BEB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b="1" dirty="0">
                          <a:latin typeface="Arial"/>
                          <a:ea typeface="Times New Roman"/>
                          <a:cs typeface="Times New Roman"/>
                        </a:rPr>
                        <a:t>Generating Event</a:t>
                      </a:r>
                      <a:endParaRPr lang="fr-FR" sz="1000" b="1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BEB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b="1" dirty="0">
                          <a:latin typeface="Arial"/>
                          <a:ea typeface="Times New Roman"/>
                          <a:cs typeface="Times New Roman"/>
                        </a:rPr>
                        <a:t>Change/Validation Description</a:t>
                      </a:r>
                      <a:endParaRPr lang="fr-FR" sz="1000" b="1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BEB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1202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800" dirty="0"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sz="800" i="1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23/12/2016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8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IEF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800" i="1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V8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sz="800" i="1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R17.1 : BRA-5327, BRA-5345, BRA-2087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29821960"/>
                  </a:ext>
                </a:extLst>
              </a:tr>
              <a:tr h="11202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800" dirty="0"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sz="800" i="1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05/01/2017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8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IEF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800" i="1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V9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sz="800" i="1" kern="1200" dirty="0" err="1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Add</a:t>
                      </a:r>
                      <a:r>
                        <a:rPr lang="fr-FR" sz="800" i="1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 MCO </a:t>
                      </a:r>
                      <a:r>
                        <a:rPr lang="fr-FR" sz="800" i="1" kern="1200" dirty="0" err="1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elements</a:t>
                      </a:r>
                      <a:endParaRPr lang="fr-FR" sz="800" i="1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8159068"/>
                  </a:ext>
                </a:extLst>
              </a:tr>
              <a:tr h="11202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800" dirty="0"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sz="800" i="1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10/02/2017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8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MAF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800" i="1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V10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sz="800" i="1" kern="1200" dirty="0" err="1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Add</a:t>
                      </a:r>
                      <a:r>
                        <a:rPr lang="fr-FR" sz="800" i="1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 SEB Components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3810417"/>
                  </a:ext>
                </a:extLst>
              </a:tr>
              <a:tr h="11202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800" dirty="0"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 i="1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13/03/2017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8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IEF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800" i="1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V11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800" i="1" dirty="0" err="1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Add</a:t>
                      </a:r>
                      <a:r>
                        <a:rPr lang="fr-FR" sz="800" i="1" baseline="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 R17.2 sprint 3  : BRA-9182, BRA-8091</a:t>
                      </a:r>
                      <a:endParaRPr lang="fr-FR" sz="800" i="1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1202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800" dirty="0"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 i="1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22/03/2017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8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MAF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800" i="1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V12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800" i="1" dirty="0" err="1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Adding</a:t>
                      </a:r>
                      <a:r>
                        <a:rPr lang="fr-FR" sz="800" i="1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 KRUPS US pages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14449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800" dirty="0"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800" i="1" kern="1200" noProof="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11/05/2017</a:t>
                      </a:r>
                      <a:endParaRPr lang="en-US" sz="800" i="1" kern="1200" noProof="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fr-FR" sz="800" i="1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IEF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fr-FR" sz="800" i="1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V13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800" i="1" kern="1200" noProof="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R</a:t>
                      </a:r>
                      <a:r>
                        <a:rPr lang="fr-FR" sz="800" i="1" kern="1200" baseline="0" noProof="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 17.3 : BRA-9900</a:t>
                      </a:r>
                      <a:endParaRPr lang="en-US" sz="800" i="1" kern="1200" noProof="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800"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800" i="1" kern="1200" noProof="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09/08/2017</a:t>
                      </a:r>
                      <a:endParaRPr lang="en-US" sz="800" i="1" kern="1200" noProof="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fr-FR" sz="800" i="1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IEF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fr-FR" sz="800" i="1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V14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800" i="1" kern="1200" noProof="0" dirty="0" err="1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Add</a:t>
                      </a:r>
                      <a:r>
                        <a:rPr lang="fr-FR" sz="800" i="1" kern="1200" noProof="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fr-FR" sz="800" i="1" kern="1200" noProof="0" dirty="0" err="1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Calor</a:t>
                      </a:r>
                      <a:r>
                        <a:rPr lang="fr-FR" sz="800" i="1" kern="1200" noProof="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 Components</a:t>
                      </a:r>
                      <a:endParaRPr lang="en-US" sz="800" i="1" kern="1200" noProof="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800" dirty="0"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i="1" kern="1200" noProof="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17/09/2018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fr-FR" sz="800" i="1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IEF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fr-FR" sz="800" i="1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V15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i="1" kern="1200" noProof="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Add </a:t>
                      </a:r>
                      <a:r>
                        <a:rPr lang="en-US" sz="800" i="1" kern="1200" noProof="0" dirty="0" err="1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Lagostina</a:t>
                      </a:r>
                      <a:r>
                        <a:rPr lang="en-US" sz="800" i="1" kern="1200" noProof="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 Components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800" dirty="0"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MA" sz="800" i="1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01/03/2019</a:t>
                      </a:r>
                      <a:endParaRPr lang="fr-FR" sz="800" i="1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MA" sz="800" i="1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MAF/IHO</a:t>
                      </a:r>
                      <a:endParaRPr lang="fr-FR" sz="800" i="1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MA" sz="800" i="1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V16</a:t>
                      </a:r>
                      <a:endParaRPr lang="fr-FR" sz="800" i="1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MA" sz="800" i="1" kern="1200" dirty="0" err="1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Add</a:t>
                      </a:r>
                      <a:r>
                        <a:rPr lang="fr-MA" sz="800" i="1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 WMF components</a:t>
                      </a:r>
                      <a:endParaRPr lang="fr-FR" sz="800" i="1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800" dirty="0"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MA" sz="800" i="1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19/12/2019</a:t>
                      </a:r>
                      <a:endParaRPr lang="fr-FR" sz="800" i="1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MA" sz="800" i="1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MAF</a:t>
                      </a:r>
                      <a:endParaRPr lang="fr-FR" sz="800" i="1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MA" sz="800" i="1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V17</a:t>
                      </a:r>
                      <a:endParaRPr lang="fr-FR" sz="800" i="1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MA" sz="800" i="1" kern="1200" dirty="0" err="1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Add</a:t>
                      </a:r>
                      <a:r>
                        <a:rPr lang="fr-MA" sz="800" i="1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 Rowenta DTC components</a:t>
                      </a:r>
                      <a:endParaRPr lang="fr-FR" sz="800" i="1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800" dirty="0"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800" i="1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800" i="1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800" i="1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800" i="1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800" dirty="0"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800" i="1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800" i="1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800" i="1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800" i="1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800" dirty="0"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800" i="1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800" i="1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800" i="1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800" i="1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800" dirty="0"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800" i="1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800" i="1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800" i="1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800" i="1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r>
              <a:rPr lang="en-US" sz="3200" dirty="0"/>
              <a:t>Components list</a:t>
            </a:r>
          </a:p>
        </p:txBody>
      </p:sp>
      <p:pic>
        <p:nvPicPr>
          <p:cNvPr id="60" name="Image 59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graphicFrame>
        <p:nvGraphicFramePr>
          <p:cNvPr id="7" name="Tableau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0668528"/>
              </p:ext>
            </p:extLst>
          </p:nvPr>
        </p:nvGraphicFramePr>
        <p:xfrm>
          <a:off x="259126" y="1556792"/>
          <a:ext cx="8593976" cy="5469960"/>
        </p:xfrm>
        <a:graphic>
          <a:graphicData uri="http://schemas.openxmlformats.org/drawingml/2006/table">
            <a:tbl>
              <a:tblPr firstRow="1" bandRow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208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434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20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1636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422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422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7422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7422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74227">
                  <a:extLst>
                    <a:ext uri="{9D8B030D-6E8A-4147-A177-3AD203B41FA5}">
                      <a16:colId xmlns:a16="http://schemas.microsoft.com/office/drawing/2014/main" val="2507252813"/>
                    </a:ext>
                  </a:extLst>
                </a:gridCol>
                <a:gridCol w="674227">
                  <a:extLst>
                    <a:ext uri="{9D8B030D-6E8A-4147-A177-3AD203B41FA5}">
                      <a16:colId xmlns:a16="http://schemas.microsoft.com/office/drawing/2014/main" val="2147533724"/>
                    </a:ext>
                  </a:extLst>
                </a:gridCol>
                <a:gridCol w="674227">
                  <a:extLst>
                    <a:ext uri="{9D8B030D-6E8A-4147-A177-3AD203B41FA5}">
                      <a16:colId xmlns:a16="http://schemas.microsoft.com/office/drawing/2014/main" val="3833408544"/>
                    </a:ext>
                  </a:extLst>
                </a:gridCol>
                <a:gridCol w="674227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378035">
                <a:tc>
                  <a:txBody>
                    <a:bodyPr/>
                    <a:lstStyle/>
                    <a:p>
                      <a:pPr algn="ctr"/>
                      <a:r>
                        <a:rPr lang="fr-FR" sz="14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#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4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Component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MA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  <a:p>
                      <a:r>
                        <a:rPr lang="fr-MA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DTC</a:t>
                      </a:r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352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Navigation bar component 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0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2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Site Logo Component 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80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3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CMS Link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80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Banner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80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5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CMS Navigation Node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80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6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Rotating Images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80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7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Cookboard Of The Moment CMS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80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8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Product References Component 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80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9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CMS Paragraph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80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10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CMS Image Component 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884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11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Cookboard Name Banner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j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884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12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Dynamic Recipe Push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j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8352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13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Hero ingredient component 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j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8352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14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Product Detail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j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pic>
        <p:nvPicPr>
          <p:cNvPr id="8" name="Image 7" descr="logo tefal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2839892" y="1714384"/>
            <a:ext cx="457200" cy="107092"/>
          </a:xfrm>
          <a:prstGeom prst="rect">
            <a:avLst/>
          </a:prstGeom>
        </p:spPr>
      </p:pic>
      <p:pic>
        <p:nvPicPr>
          <p:cNvPr id="9" name="Image 8" descr="logo moulinex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2205285" y="1681571"/>
            <a:ext cx="457200" cy="128318"/>
          </a:xfrm>
          <a:prstGeom prst="rect">
            <a:avLst/>
          </a:prstGeom>
        </p:spPr>
      </p:pic>
      <p:pic>
        <p:nvPicPr>
          <p:cNvPr id="10" name="Image 9" descr="logo-rowenta.jp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3567642" y="1725822"/>
            <a:ext cx="457200" cy="69850"/>
          </a:xfrm>
          <a:prstGeom prst="rect">
            <a:avLst/>
          </a:prstGeom>
        </p:spPr>
      </p:pic>
      <p:pic>
        <p:nvPicPr>
          <p:cNvPr id="11" name="Image 10" descr="krups-logo.png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4237425" y="1680538"/>
            <a:ext cx="457200" cy="190500"/>
          </a:xfrm>
          <a:prstGeom prst="rect">
            <a:avLst/>
          </a:prstGeom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919130" y="1631952"/>
            <a:ext cx="457200" cy="225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613558" y="1677139"/>
            <a:ext cx="457200" cy="118533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4CB7D133-CC56-4B9F-920B-16D69FFB1111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1487" y="1640356"/>
            <a:ext cx="457200" cy="158262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6ECAA111-8590-4840-9287-C97D33D45D4A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949416" y="1648140"/>
            <a:ext cx="457200" cy="193040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094451AF-AA2A-46C2-8CF3-E548475B5759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9223" y="1601470"/>
            <a:ext cx="210497" cy="255898"/>
          </a:xfrm>
          <a:prstGeom prst="rect">
            <a:avLst/>
          </a:prstGeom>
        </p:spPr>
      </p:pic>
      <p:pic>
        <p:nvPicPr>
          <p:cNvPr id="16" name="Image 15" descr="logo-rowenta.jp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8265892" y="1690897"/>
            <a:ext cx="457200" cy="6985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r>
              <a:rPr lang="en-US" sz="3200" dirty="0"/>
              <a:t>Components list</a:t>
            </a:r>
          </a:p>
        </p:txBody>
      </p:sp>
      <p:pic>
        <p:nvPicPr>
          <p:cNvPr id="60" name="Image 59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graphicFrame>
        <p:nvGraphicFramePr>
          <p:cNvPr id="7" name="Tableau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2083040"/>
              </p:ext>
            </p:extLst>
          </p:nvPr>
        </p:nvGraphicFramePr>
        <p:xfrm>
          <a:off x="276572" y="1558082"/>
          <a:ext cx="8576922" cy="5313128"/>
        </p:xfrm>
        <a:graphic>
          <a:graphicData uri="http://schemas.openxmlformats.org/drawingml/2006/table">
            <a:tbl>
              <a:tblPr firstRow="1" bandRow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208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400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08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1490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285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285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7285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7285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72856">
                  <a:extLst>
                    <a:ext uri="{9D8B030D-6E8A-4147-A177-3AD203B41FA5}">
                      <a16:colId xmlns:a16="http://schemas.microsoft.com/office/drawing/2014/main" val="4043679099"/>
                    </a:ext>
                  </a:extLst>
                </a:gridCol>
                <a:gridCol w="672856">
                  <a:extLst>
                    <a:ext uri="{9D8B030D-6E8A-4147-A177-3AD203B41FA5}">
                      <a16:colId xmlns:a16="http://schemas.microsoft.com/office/drawing/2014/main" val="3154015402"/>
                    </a:ext>
                  </a:extLst>
                </a:gridCol>
                <a:gridCol w="672856">
                  <a:extLst>
                    <a:ext uri="{9D8B030D-6E8A-4147-A177-3AD203B41FA5}">
                      <a16:colId xmlns:a16="http://schemas.microsoft.com/office/drawing/2014/main" val="2168446676"/>
                    </a:ext>
                  </a:extLst>
                </a:gridCol>
                <a:gridCol w="672856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fr-FR" sz="14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#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4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Component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MA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  <a:p>
                      <a:r>
                        <a:rPr lang="fr-MA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DTC</a:t>
                      </a:r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15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Cookboard List CMS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j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40146554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16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Cookboard CMS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j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63384484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17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Mood search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91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18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News list component + </a:t>
                      </a:r>
                      <a:r>
                        <a:rPr lang="en-US" sz="900" b="0" i="0" u="none" strike="noStrike" noProof="0" dirty="0" err="1">
                          <a:solidFill>
                            <a:srgbClr val="000000"/>
                          </a:solidFill>
                          <a:latin typeface="Arial"/>
                        </a:rPr>
                        <a:t>NewsComponent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0" i="0" u="none" strike="noStrike" kern="1200" noProof="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19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Share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0" i="0" u="none" strike="noStrike" kern="1200" noProof="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20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Simple Banner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 b="0" i="0" u="none" strike="noStrike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X</a:t>
                      </a:r>
                      <a:endParaRPr lang="fr-FR" sz="900" b="0" i="0" u="none" strike="noStrike" kern="120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21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Social Post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endParaRPr lang="fr-FR" sz="900" b="0" i="0" u="none" strike="noStrike" kern="120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22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Facebook widget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endParaRPr lang="fr-FR" sz="900" b="0" i="0" u="none" strike="noStrike" kern="120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23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Twitter widget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endParaRPr lang="fr-FR" sz="900" b="0" i="0" u="none" strike="noStrike" kern="120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24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Instagram widget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endParaRPr lang="fr-FR" sz="900" b="0" i="0" u="none" strike="noStrike" kern="120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25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Component container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endParaRPr lang="fr-FR" sz="900" b="0" i="0" u="none" strike="noStrike" kern="120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26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Push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endParaRPr lang="fr-FR" sz="900" b="0" i="0" u="none" strike="noStrike" kern="120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27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Category feature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28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Image map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endParaRPr lang="fr-FR" sz="900" b="0" i="0" u="none" strike="noStrike" kern="120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29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Recipe push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endParaRPr lang="fr-FR" sz="900" b="0" i="0" u="none" strike="noStrike" kern="120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30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Rich banner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endParaRPr lang="fr-FR" sz="900" b="0" i="0" u="none" strike="noStrike" kern="120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31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Special offer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pic>
        <p:nvPicPr>
          <p:cNvPr id="12" name="Image 11" descr="logo tefal.png">
            <a:extLst>
              <a:ext uri="{FF2B5EF4-FFF2-40B4-BE49-F238E27FC236}">
                <a16:creationId xmlns:a16="http://schemas.microsoft.com/office/drawing/2014/main" id="{821F7F5A-ED76-4700-8941-92099A35BA2C}"/>
              </a:ext>
            </a:extLst>
          </p:cNvPr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2893967" y="1707593"/>
            <a:ext cx="457200" cy="107092"/>
          </a:xfrm>
          <a:prstGeom prst="rect">
            <a:avLst/>
          </a:prstGeom>
        </p:spPr>
      </p:pic>
      <p:pic>
        <p:nvPicPr>
          <p:cNvPr id="13" name="Image 12" descr="logo moulinex.jpg">
            <a:extLst>
              <a:ext uri="{FF2B5EF4-FFF2-40B4-BE49-F238E27FC236}">
                <a16:creationId xmlns:a16="http://schemas.microsoft.com/office/drawing/2014/main" id="{68FEBF64-E5D6-44EA-8C6D-B6B95E7C9B35}"/>
              </a:ext>
            </a:extLst>
          </p:cNvPr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2188050" y="1681166"/>
            <a:ext cx="457200" cy="128318"/>
          </a:xfrm>
          <a:prstGeom prst="rect">
            <a:avLst/>
          </a:prstGeom>
        </p:spPr>
      </p:pic>
      <p:pic>
        <p:nvPicPr>
          <p:cNvPr id="21" name="Image 20" descr="logo-rowenta.jpg">
            <a:extLst>
              <a:ext uri="{FF2B5EF4-FFF2-40B4-BE49-F238E27FC236}">
                <a16:creationId xmlns:a16="http://schemas.microsoft.com/office/drawing/2014/main" id="{E6D0293B-E798-457D-8427-65F16B95C389}"/>
              </a:ext>
            </a:extLst>
          </p:cNvPr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3614435" y="1734192"/>
            <a:ext cx="457200" cy="69850"/>
          </a:xfrm>
          <a:prstGeom prst="rect">
            <a:avLst/>
          </a:prstGeom>
        </p:spPr>
      </p:pic>
      <p:pic>
        <p:nvPicPr>
          <p:cNvPr id="22" name="Image 21" descr="krups-logo.png">
            <a:extLst>
              <a:ext uri="{FF2B5EF4-FFF2-40B4-BE49-F238E27FC236}">
                <a16:creationId xmlns:a16="http://schemas.microsoft.com/office/drawing/2014/main" id="{E8CAFD2F-99D6-46A5-BE92-D43B6AE016C8}"/>
              </a:ext>
            </a:extLst>
          </p:cNvPr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4231777" y="1681166"/>
            <a:ext cx="457200" cy="190500"/>
          </a:xfrm>
          <a:prstGeom prst="rect">
            <a:avLst/>
          </a:prstGeom>
        </p:spPr>
      </p:pic>
      <p:pic>
        <p:nvPicPr>
          <p:cNvPr id="23" name="Picture 3">
            <a:extLst>
              <a:ext uri="{FF2B5EF4-FFF2-40B4-BE49-F238E27FC236}">
                <a16:creationId xmlns:a16="http://schemas.microsoft.com/office/drawing/2014/main" id="{45D73F10-9320-4886-8CB5-527A636195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932040" y="1631524"/>
            <a:ext cx="457200" cy="225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16E8B4E3-F7A7-4EFA-941B-114CB9E7786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615654" y="1684999"/>
            <a:ext cx="457200" cy="118533"/>
          </a:xfrm>
          <a:prstGeom prst="rect">
            <a:avLst/>
          </a:prstGeom>
        </p:spPr>
      </p:pic>
      <p:pic>
        <p:nvPicPr>
          <p:cNvPr id="25" name="Image 24">
            <a:extLst>
              <a:ext uri="{FF2B5EF4-FFF2-40B4-BE49-F238E27FC236}">
                <a16:creationId xmlns:a16="http://schemas.microsoft.com/office/drawing/2014/main" id="{5C88768F-BA66-4B4E-8D46-30A56B81CD15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9268" y="1650232"/>
            <a:ext cx="457200" cy="158262"/>
          </a:xfrm>
          <a:prstGeom prst="rect">
            <a:avLst/>
          </a:prstGeom>
        </p:spPr>
      </p:pic>
      <p:pic>
        <p:nvPicPr>
          <p:cNvPr id="26" name="Image 25">
            <a:extLst>
              <a:ext uri="{FF2B5EF4-FFF2-40B4-BE49-F238E27FC236}">
                <a16:creationId xmlns:a16="http://schemas.microsoft.com/office/drawing/2014/main" id="{C682F573-B5A5-4B69-9A70-12FB65D25FEE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975767" y="1647712"/>
            <a:ext cx="457200" cy="193040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4AD77267-301E-4AE0-B8F3-9C4350AC5482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6138" y="1607772"/>
            <a:ext cx="210497" cy="255898"/>
          </a:xfrm>
          <a:prstGeom prst="rect">
            <a:avLst/>
          </a:prstGeom>
        </p:spPr>
      </p:pic>
      <p:pic>
        <p:nvPicPr>
          <p:cNvPr id="15" name="Image 14" descr="logo-rowenta.jpg">
            <a:extLst>
              <a:ext uri="{FF2B5EF4-FFF2-40B4-BE49-F238E27FC236}">
                <a16:creationId xmlns:a16="http://schemas.microsoft.com/office/drawing/2014/main" id="{E6D0293B-E798-457D-8427-65F16B95C389}"/>
              </a:ext>
            </a:extLst>
          </p:cNvPr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8267801" y="1649457"/>
            <a:ext cx="457200" cy="6985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r>
              <a:rPr lang="en-US" sz="3200" dirty="0"/>
              <a:t>Components list</a:t>
            </a:r>
          </a:p>
        </p:txBody>
      </p:sp>
      <p:pic>
        <p:nvPicPr>
          <p:cNvPr id="60" name="Image 59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graphicFrame>
        <p:nvGraphicFramePr>
          <p:cNvPr id="7" name="Tableau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7135443"/>
              </p:ext>
            </p:extLst>
          </p:nvPr>
        </p:nvGraphicFramePr>
        <p:xfrm>
          <a:off x="251520" y="1541012"/>
          <a:ext cx="8601410" cy="5496008"/>
        </p:xfrm>
        <a:graphic>
          <a:graphicData uri="http://schemas.openxmlformats.org/drawingml/2006/table">
            <a:tbl>
              <a:tblPr firstRow="1" bandRow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208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448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264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17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482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482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7482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7482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74825">
                  <a:extLst>
                    <a:ext uri="{9D8B030D-6E8A-4147-A177-3AD203B41FA5}">
                      <a16:colId xmlns:a16="http://schemas.microsoft.com/office/drawing/2014/main" val="2938186736"/>
                    </a:ext>
                  </a:extLst>
                </a:gridCol>
                <a:gridCol w="674825">
                  <a:extLst>
                    <a:ext uri="{9D8B030D-6E8A-4147-A177-3AD203B41FA5}">
                      <a16:colId xmlns:a16="http://schemas.microsoft.com/office/drawing/2014/main" val="1958819205"/>
                    </a:ext>
                  </a:extLst>
                </a:gridCol>
                <a:gridCol w="674825">
                  <a:extLst>
                    <a:ext uri="{9D8B030D-6E8A-4147-A177-3AD203B41FA5}">
                      <a16:colId xmlns:a16="http://schemas.microsoft.com/office/drawing/2014/main" val="3642505311"/>
                    </a:ext>
                  </a:extLst>
                </a:gridCol>
                <a:gridCol w="67482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fr-FR" sz="14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#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4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Component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MA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  <a:p>
                      <a:r>
                        <a:rPr lang="fr-MA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DTC</a:t>
                      </a:r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32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Link list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85790385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33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Tab paragraph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57917673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34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Product Feature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X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2867915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35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Browser Disclaimer Banner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X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8458426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36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Cookie Banner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X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37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News Letter Subscription Component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X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91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38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Motion</a:t>
                      </a:r>
                      <a:r>
                        <a:rPr lang="en-US" sz="900" b="0" i="0" u="none" strike="noStrike" baseline="0" noProof="0" dirty="0">
                          <a:solidFill>
                            <a:srgbClr val="000000"/>
                          </a:solidFill>
                          <a:latin typeface="Arial"/>
                        </a:rPr>
                        <a:t> Component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39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Navigation Top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40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Product </a:t>
                      </a:r>
                      <a:r>
                        <a:rPr lang="fr-FR" sz="900" b="0" i="0" u="none" strike="noStrike" kern="1200" noProof="0" dirty="0" err="1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Feature</a:t>
                      </a: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 Component</a:t>
                      </a:r>
                      <a:endParaRPr lang="en-US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41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CMS Link component (</a:t>
                      </a:r>
                      <a:r>
                        <a:rPr lang="fr-FR" sz="900" b="0" i="0" u="none" strike="noStrike" kern="1200" noProof="0" dirty="0" err="1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button</a:t>
                      </a: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)</a:t>
                      </a:r>
                      <a:endParaRPr lang="en-US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42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Image – register media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43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noProof="0" dirty="0" err="1">
                          <a:solidFill>
                            <a:srgbClr val="000000"/>
                          </a:solidFill>
                          <a:latin typeface="Arial"/>
                        </a:rPr>
                        <a:t>AllClad</a:t>
                      </a:r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  Collections</a:t>
                      </a:r>
                      <a:r>
                        <a:rPr lang="en-US" sz="900" b="0" i="0" u="none" strike="noStrike" baseline="0" noProof="0" dirty="0">
                          <a:solidFill>
                            <a:srgbClr val="000000"/>
                          </a:solidFill>
                          <a:latin typeface="Arial"/>
                        </a:rPr>
                        <a:t> Item component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44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noProof="0" dirty="0" err="1">
                          <a:solidFill>
                            <a:srgbClr val="000000"/>
                          </a:solidFill>
                          <a:latin typeface="Arial"/>
                        </a:rPr>
                        <a:t>AllClad</a:t>
                      </a:r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 Recipe Item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45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Link Container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46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Category Page Mosaic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endParaRPr lang="fr-FR" sz="900" b="0" i="0" u="none" strike="noStrike" kern="120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pic>
        <p:nvPicPr>
          <p:cNvPr id="12" name="Image 11" descr="logo tefal.png">
            <a:extLst>
              <a:ext uri="{FF2B5EF4-FFF2-40B4-BE49-F238E27FC236}">
                <a16:creationId xmlns:a16="http://schemas.microsoft.com/office/drawing/2014/main" id="{BED69DDB-A772-4A89-AD01-6296066EDBAE}"/>
              </a:ext>
            </a:extLst>
          </p:cNvPr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2868006" y="1665001"/>
            <a:ext cx="457200" cy="107092"/>
          </a:xfrm>
          <a:prstGeom prst="rect">
            <a:avLst/>
          </a:prstGeom>
        </p:spPr>
      </p:pic>
      <p:pic>
        <p:nvPicPr>
          <p:cNvPr id="13" name="Image 12" descr="logo moulinex.jpg">
            <a:extLst>
              <a:ext uri="{FF2B5EF4-FFF2-40B4-BE49-F238E27FC236}">
                <a16:creationId xmlns:a16="http://schemas.microsoft.com/office/drawing/2014/main" id="{BE2EEB02-F90C-4C21-AB78-39A53EB85755}"/>
              </a:ext>
            </a:extLst>
          </p:cNvPr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2195183" y="1641294"/>
            <a:ext cx="457200" cy="128318"/>
          </a:xfrm>
          <a:prstGeom prst="rect">
            <a:avLst/>
          </a:prstGeom>
        </p:spPr>
      </p:pic>
      <p:pic>
        <p:nvPicPr>
          <p:cNvPr id="21" name="Image 20" descr="logo-rowenta.jpg">
            <a:extLst>
              <a:ext uri="{FF2B5EF4-FFF2-40B4-BE49-F238E27FC236}">
                <a16:creationId xmlns:a16="http://schemas.microsoft.com/office/drawing/2014/main" id="{72698244-A4C7-48AD-BAA9-F77A78F1AC0B}"/>
              </a:ext>
            </a:extLst>
          </p:cNvPr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3590605" y="1694870"/>
            <a:ext cx="457200" cy="69850"/>
          </a:xfrm>
          <a:prstGeom prst="rect">
            <a:avLst/>
          </a:prstGeom>
        </p:spPr>
      </p:pic>
      <p:pic>
        <p:nvPicPr>
          <p:cNvPr id="22" name="Image 21" descr="krups-logo.png">
            <a:extLst>
              <a:ext uri="{FF2B5EF4-FFF2-40B4-BE49-F238E27FC236}">
                <a16:creationId xmlns:a16="http://schemas.microsoft.com/office/drawing/2014/main" id="{4551BB98-A4B3-4D19-9060-AB1DBF85602E}"/>
              </a:ext>
            </a:extLst>
          </p:cNvPr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4226025" y="1655973"/>
            <a:ext cx="457200" cy="190500"/>
          </a:xfrm>
          <a:prstGeom prst="rect">
            <a:avLst/>
          </a:prstGeom>
        </p:spPr>
      </p:pic>
      <p:pic>
        <p:nvPicPr>
          <p:cNvPr id="23" name="Picture 3">
            <a:extLst>
              <a:ext uri="{FF2B5EF4-FFF2-40B4-BE49-F238E27FC236}">
                <a16:creationId xmlns:a16="http://schemas.microsoft.com/office/drawing/2014/main" id="{C91DD16A-3FE8-4922-B223-BDE9588A46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914654" y="1614522"/>
            <a:ext cx="457200" cy="225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70F809E6-B621-4F58-B7EA-9CF0D5B391D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579096" y="1665001"/>
            <a:ext cx="457200" cy="118533"/>
          </a:xfrm>
          <a:prstGeom prst="rect">
            <a:avLst/>
          </a:prstGeom>
        </p:spPr>
      </p:pic>
      <p:pic>
        <p:nvPicPr>
          <p:cNvPr id="25" name="Image 24">
            <a:extLst>
              <a:ext uri="{FF2B5EF4-FFF2-40B4-BE49-F238E27FC236}">
                <a16:creationId xmlns:a16="http://schemas.microsoft.com/office/drawing/2014/main" id="{9A32B61F-E84D-4B9F-AB3E-A4516DAAA4FC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3538" y="1626322"/>
            <a:ext cx="457200" cy="158262"/>
          </a:xfrm>
          <a:prstGeom prst="rect">
            <a:avLst/>
          </a:prstGeom>
        </p:spPr>
      </p:pic>
      <p:pic>
        <p:nvPicPr>
          <p:cNvPr id="26" name="Image 25">
            <a:extLst>
              <a:ext uri="{FF2B5EF4-FFF2-40B4-BE49-F238E27FC236}">
                <a16:creationId xmlns:a16="http://schemas.microsoft.com/office/drawing/2014/main" id="{E52390D0-C30C-46D0-93AC-E1330E51BD4A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945496" y="1614522"/>
            <a:ext cx="457200" cy="193040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21E55B00-D2C6-40BB-B4EF-31478E0A31A6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7843" y="1599281"/>
            <a:ext cx="210497" cy="255898"/>
          </a:xfrm>
          <a:prstGeom prst="rect">
            <a:avLst/>
          </a:prstGeom>
        </p:spPr>
      </p:pic>
      <p:pic>
        <p:nvPicPr>
          <p:cNvPr id="15" name="Image 14" descr="logo-rowenta.jpg">
            <a:extLst>
              <a:ext uri="{FF2B5EF4-FFF2-40B4-BE49-F238E27FC236}">
                <a16:creationId xmlns:a16="http://schemas.microsoft.com/office/drawing/2014/main" id="{72698244-A4C7-48AD-BAA9-F77A78F1AC0B}"/>
              </a:ext>
            </a:extLst>
          </p:cNvPr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8248710" y="1665001"/>
            <a:ext cx="457200" cy="6985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r>
              <a:rPr lang="en-US" sz="3200" dirty="0"/>
              <a:t>Components list</a:t>
            </a:r>
          </a:p>
        </p:txBody>
      </p:sp>
      <p:pic>
        <p:nvPicPr>
          <p:cNvPr id="60" name="Image 59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graphicFrame>
        <p:nvGraphicFramePr>
          <p:cNvPr id="7" name="Tableau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1684209"/>
              </p:ext>
            </p:extLst>
          </p:nvPr>
        </p:nvGraphicFramePr>
        <p:xfrm>
          <a:off x="251520" y="1541012"/>
          <a:ext cx="8601410" cy="5394960"/>
        </p:xfrm>
        <a:graphic>
          <a:graphicData uri="http://schemas.openxmlformats.org/drawingml/2006/table">
            <a:tbl>
              <a:tblPr firstRow="1" bandRow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208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448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264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17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482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482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7482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7482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74825">
                  <a:extLst>
                    <a:ext uri="{9D8B030D-6E8A-4147-A177-3AD203B41FA5}">
                      <a16:colId xmlns:a16="http://schemas.microsoft.com/office/drawing/2014/main" val="2938186736"/>
                    </a:ext>
                  </a:extLst>
                </a:gridCol>
                <a:gridCol w="674825">
                  <a:extLst>
                    <a:ext uri="{9D8B030D-6E8A-4147-A177-3AD203B41FA5}">
                      <a16:colId xmlns:a16="http://schemas.microsoft.com/office/drawing/2014/main" val="1357907821"/>
                    </a:ext>
                  </a:extLst>
                </a:gridCol>
                <a:gridCol w="674825">
                  <a:extLst>
                    <a:ext uri="{9D8B030D-6E8A-4147-A177-3AD203B41FA5}">
                      <a16:colId xmlns:a16="http://schemas.microsoft.com/office/drawing/2014/main" val="3615766990"/>
                    </a:ext>
                  </a:extLst>
                </a:gridCol>
                <a:gridCol w="67482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fr-FR" sz="14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#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4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Component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MA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  <a:p>
                      <a:r>
                        <a:rPr lang="fr-MA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DTC</a:t>
                      </a:r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47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How To </a:t>
                      </a:r>
                      <a:r>
                        <a:rPr lang="fr-FR" sz="900" b="0" i="0" u="none" strike="noStrike" kern="1200" dirty="0" err="1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Choose</a:t>
                      </a:r>
                      <a:r>
                        <a:rPr lang="fr-FR" sz="9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 Component</a:t>
                      </a:r>
                      <a:endParaRPr lang="en-US" sz="900" b="0" i="0" u="none" strike="noStrike" kern="120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endParaRPr lang="fr-FR" sz="900" b="0" i="0" u="none" strike="noStrike" kern="120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48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Mobile application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 X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3418043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49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dirty="0"/>
                        <a:t>Offer Marketing Pages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7644245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50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900" b="0" i="0" u="none" strike="noStrike" noProof="0" dirty="0" err="1">
                          <a:solidFill>
                            <a:srgbClr val="000000"/>
                          </a:solidFill>
                          <a:latin typeface="Arial"/>
                        </a:rPr>
                        <a:t>Special</a:t>
                      </a:r>
                      <a:r>
                        <a:rPr lang="fr-FR" sz="900" b="0" i="0" u="none" strike="noStrike" baseline="0" noProof="0" dirty="0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r>
                        <a:rPr lang="fr-FR" sz="900" b="0" i="0" u="none" strike="noStrike" baseline="0" noProof="0" dirty="0" err="1">
                          <a:solidFill>
                            <a:srgbClr val="000000"/>
                          </a:solidFill>
                          <a:latin typeface="Arial"/>
                        </a:rPr>
                        <a:t>offer</a:t>
                      </a:r>
                      <a:r>
                        <a:rPr lang="fr-FR" sz="900" b="0" i="0" u="none" strike="noStrike" baseline="0" noProof="0" dirty="0">
                          <a:solidFill>
                            <a:srgbClr val="000000"/>
                          </a:solidFill>
                          <a:latin typeface="Arial"/>
                        </a:rPr>
                        <a:t> V2 component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X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X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X</a:t>
                      </a: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8851136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51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Landing Page Recipes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X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423137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52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Rich CMS Banner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21432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53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Interactive Mosaic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7132864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54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Interactive Mosaic Item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6347383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55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Dynamic Recipe Product Push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1034502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56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Rich CMS Paragraph Container 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0838375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57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noProof="0" dirty="0" err="1">
                          <a:solidFill>
                            <a:srgbClr val="000000"/>
                          </a:solidFill>
                          <a:latin typeface="+mn-lt"/>
                        </a:rPr>
                        <a:t>Whats</a:t>
                      </a:r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 Hot Banner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7709862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58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Rich Hour Banner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2519198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59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Push Banner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84419144"/>
                  </a:ext>
                </a:extLst>
              </a:tr>
            </a:tbl>
          </a:graphicData>
        </a:graphic>
      </p:graphicFrame>
      <p:pic>
        <p:nvPicPr>
          <p:cNvPr id="12" name="Image 11" descr="logo tefal.png">
            <a:extLst>
              <a:ext uri="{FF2B5EF4-FFF2-40B4-BE49-F238E27FC236}">
                <a16:creationId xmlns:a16="http://schemas.microsoft.com/office/drawing/2014/main" id="{804B4919-1DC0-47C1-9303-9775192F6A9F}"/>
              </a:ext>
            </a:extLst>
          </p:cNvPr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2866791" y="1666853"/>
            <a:ext cx="457200" cy="107092"/>
          </a:xfrm>
          <a:prstGeom prst="rect">
            <a:avLst/>
          </a:prstGeom>
        </p:spPr>
      </p:pic>
      <p:pic>
        <p:nvPicPr>
          <p:cNvPr id="13" name="Image 12" descr="logo moulinex.jpg">
            <a:extLst>
              <a:ext uri="{FF2B5EF4-FFF2-40B4-BE49-F238E27FC236}">
                <a16:creationId xmlns:a16="http://schemas.microsoft.com/office/drawing/2014/main" id="{4DCF21D7-BB79-48C0-8F20-CA8CCF94CB43}"/>
              </a:ext>
            </a:extLst>
          </p:cNvPr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2196011" y="1631108"/>
            <a:ext cx="457200" cy="128318"/>
          </a:xfrm>
          <a:prstGeom prst="rect">
            <a:avLst/>
          </a:prstGeom>
        </p:spPr>
      </p:pic>
      <p:pic>
        <p:nvPicPr>
          <p:cNvPr id="21" name="Image 20" descr="logo-rowenta.jpg">
            <a:extLst>
              <a:ext uri="{FF2B5EF4-FFF2-40B4-BE49-F238E27FC236}">
                <a16:creationId xmlns:a16="http://schemas.microsoft.com/office/drawing/2014/main" id="{9E917009-F015-4F09-9ABA-E929A1D85507}"/>
              </a:ext>
            </a:extLst>
          </p:cNvPr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3551919" y="1685876"/>
            <a:ext cx="457200" cy="69850"/>
          </a:xfrm>
          <a:prstGeom prst="rect">
            <a:avLst/>
          </a:prstGeom>
        </p:spPr>
      </p:pic>
      <p:pic>
        <p:nvPicPr>
          <p:cNvPr id="22" name="Image 21" descr="krups-logo.png">
            <a:extLst>
              <a:ext uri="{FF2B5EF4-FFF2-40B4-BE49-F238E27FC236}">
                <a16:creationId xmlns:a16="http://schemas.microsoft.com/office/drawing/2014/main" id="{BD2D544C-E4D2-4E63-99F4-8AF3CC337D05}"/>
              </a:ext>
            </a:extLst>
          </p:cNvPr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4237047" y="1660476"/>
            <a:ext cx="457200" cy="190500"/>
          </a:xfrm>
          <a:prstGeom prst="rect">
            <a:avLst/>
          </a:prstGeom>
        </p:spPr>
      </p:pic>
      <p:pic>
        <p:nvPicPr>
          <p:cNvPr id="23" name="Picture 3">
            <a:extLst>
              <a:ext uri="{FF2B5EF4-FFF2-40B4-BE49-F238E27FC236}">
                <a16:creationId xmlns:a16="http://schemas.microsoft.com/office/drawing/2014/main" id="{26C4D7A6-47C0-4082-B57D-35EB5E303A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892989" y="1603276"/>
            <a:ext cx="457200" cy="225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817D1D9E-BD00-427E-B0EA-EAE3FA386FA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603820" y="1673885"/>
            <a:ext cx="457200" cy="118533"/>
          </a:xfrm>
          <a:prstGeom prst="rect">
            <a:avLst/>
          </a:prstGeom>
        </p:spPr>
      </p:pic>
      <p:pic>
        <p:nvPicPr>
          <p:cNvPr id="25" name="Image 24">
            <a:extLst>
              <a:ext uri="{FF2B5EF4-FFF2-40B4-BE49-F238E27FC236}">
                <a16:creationId xmlns:a16="http://schemas.microsoft.com/office/drawing/2014/main" id="{12BA25B4-C3DC-45C5-8DCF-27CA711CDAED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8897" y="1634156"/>
            <a:ext cx="457200" cy="158262"/>
          </a:xfrm>
          <a:prstGeom prst="rect">
            <a:avLst/>
          </a:prstGeom>
        </p:spPr>
      </p:pic>
      <p:pic>
        <p:nvPicPr>
          <p:cNvPr id="26" name="Image 25">
            <a:extLst>
              <a:ext uri="{FF2B5EF4-FFF2-40B4-BE49-F238E27FC236}">
                <a16:creationId xmlns:a16="http://schemas.microsoft.com/office/drawing/2014/main" id="{5F3EF7A4-84A8-4F35-AC09-04EB51A2FF6B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905873" y="1616767"/>
            <a:ext cx="457200" cy="193040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532308DC-34BE-4D5A-B2BA-187989166EFE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4963" y="1572794"/>
            <a:ext cx="210497" cy="255898"/>
          </a:xfrm>
          <a:prstGeom prst="rect">
            <a:avLst/>
          </a:prstGeom>
        </p:spPr>
      </p:pic>
      <p:pic>
        <p:nvPicPr>
          <p:cNvPr id="15" name="Image 14" descr="logo-rowenta.jpg">
            <a:extLst>
              <a:ext uri="{FF2B5EF4-FFF2-40B4-BE49-F238E27FC236}">
                <a16:creationId xmlns:a16="http://schemas.microsoft.com/office/drawing/2014/main" id="{9E917009-F015-4F09-9ABA-E929A1D85507}"/>
              </a:ext>
            </a:extLst>
          </p:cNvPr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8248329" y="1683256"/>
            <a:ext cx="457200" cy="60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83075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r>
              <a:rPr lang="en-US" sz="3200" dirty="0"/>
              <a:t>Components list</a:t>
            </a:r>
          </a:p>
        </p:txBody>
      </p:sp>
      <p:pic>
        <p:nvPicPr>
          <p:cNvPr id="60" name="Image 59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graphicFrame>
        <p:nvGraphicFramePr>
          <p:cNvPr id="7" name="Tableau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7014268"/>
              </p:ext>
            </p:extLst>
          </p:nvPr>
        </p:nvGraphicFramePr>
        <p:xfrm>
          <a:off x="309036" y="1412776"/>
          <a:ext cx="8542301" cy="5616272"/>
        </p:xfrm>
        <a:graphic>
          <a:graphicData uri="http://schemas.openxmlformats.org/drawingml/2006/table">
            <a:tbl>
              <a:tblPr firstRow="1" bandRow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208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119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307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307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007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007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7007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7007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70073">
                  <a:extLst>
                    <a:ext uri="{9D8B030D-6E8A-4147-A177-3AD203B41FA5}">
                      <a16:colId xmlns:a16="http://schemas.microsoft.com/office/drawing/2014/main" val="197586808"/>
                    </a:ext>
                  </a:extLst>
                </a:gridCol>
                <a:gridCol w="670073">
                  <a:extLst>
                    <a:ext uri="{9D8B030D-6E8A-4147-A177-3AD203B41FA5}">
                      <a16:colId xmlns:a16="http://schemas.microsoft.com/office/drawing/2014/main" val="3680778565"/>
                    </a:ext>
                  </a:extLst>
                </a:gridCol>
                <a:gridCol w="670073">
                  <a:extLst>
                    <a:ext uri="{9D8B030D-6E8A-4147-A177-3AD203B41FA5}">
                      <a16:colId xmlns:a16="http://schemas.microsoft.com/office/drawing/2014/main" val="1281372564"/>
                    </a:ext>
                  </a:extLst>
                </a:gridCol>
                <a:gridCol w="670073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fr-FR" sz="14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#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4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Component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MA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  <a:p>
                      <a:r>
                        <a:rPr lang="fr-MA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DTC</a:t>
                      </a:r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60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Rich Product Feature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45469679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61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noProof="0" dirty="0" err="1">
                          <a:solidFill>
                            <a:srgbClr val="000000"/>
                          </a:solidFill>
                          <a:latin typeface="+mn-lt"/>
                        </a:rPr>
                        <a:t>Enjoy</a:t>
                      </a:r>
                      <a:r>
                        <a:rPr lang="fr-FR" sz="9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 Page Component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37219077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62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Moment Of Life Component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87663338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63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Rich CMS Banner Component V3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69366766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64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Product Carrousel Component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911382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65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Dynamic Banner Component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16692414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66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kern="0" baseline="0" dirty="0">
                          <a:solidFill>
                            <a:schemeClr val="tx1"/>
                          </a:solidFill>
                        </a:rPr>
                        <a:t>Icon Banner </a:t>
                      </a: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46663128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67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Logo Container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53247857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68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Home Stage Module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23551765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69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Culinary Moments Module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06166277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70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Culinary Moment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34846244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71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Sales Teaser Module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9839911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72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Sales Teaser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7402746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73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Brand Theme Module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7316599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74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Brand Theme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7850859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75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Category Home Stage Banner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50376123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chemeClr val="tx2"/>
                          </a:solidFill>
                          <a:latin typeface="Arial"/>
                        </a:rPr>
                        <a:t>76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kern="0" baseline="0" dirty="0">
                          <a:solidFill>
                            <a:schemeClr val="tx2"/>
                          </a:solidFill>
                        </a:rPr>
                        <a:t>Product Finder Module Component 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55935008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77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Category Hero Banner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05971834"/>
                  </a:ext>
                </a:extLst>
              </a:tr>
            </a:tbl>
          </a:graphicData>
        </a:graphic>
      </p:graphicFrame>
      <p:pic>
        <p:nvPicPr>
          <p:cNvPr id="12" name="Image 11" descr="logo tefal.png">
            <a:extLst>
              <a:ext uri="{FF2B5EF4-FFF2-40B4-BE49-F238E27FC236}">
                <a16:creationId xmlns:a16="http://schemas.microsoft.com/office/drawing/2014/main" id="{EE924A68-BC18-4F4E-B9E2-2A700CD515D5}"/>
              </a:ext>
            </a:extLst>
          </p:cNvPr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2969182" y="1540329"/>
            <a:ext cx="457200" cy="107092"/>
          </a:xfrm>
          <a:prstGeom prst="rect">
            <a:avLst/>
          </a:prstGeom>
        </p:spPr>
      </p:pic>
      <p:pic>
        <p:nvPicPr>
          <p:cNvPr id="13" name="Image 12" descr="logo moulinex.jpg">
            <a:extLst>
              <a:ext uri="{FF2B5EF4-FFF2-40B4-BE49-F238E27FC236}">
                <a16:creationId xmlns:a16="http://schemas.microsoft.com/office/drawing/2014/main" id="{540760A9-771C-432C-8396-86DA5C5F64E9}"/>
              </a:ext>
            </a:extLst>
          </p:cNvPr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2356742" y="1505374"/>
            <a:ext cx="457200" cy="128318"/>
          </a:xfrm>
          <a:prstGeom prst="rect">
            <a:avLst/>
          </a:prstGeom>
        </p:spPr>
      </p:pic>
      <p:pic>
        <p:nvPicPr>
          <p:cNvPr id="14" name="Image 13" descr="logo-rowenta.jpg">
            <a:extLst>
              <a:ext uri="{FF2B5EF4-FFF2-40B4-BE49-F238E27FC236}">
                <a16:creationId xmlns:a16="http://schemas.microsoft.com/office/drawing/2014/main" id="{CC80A5B2-A91A-4155-A885-2F37BE446441}"/>
              </a:ext>
            </a:extLst>
          </p:cNvPr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3618889" y="1540329"/>
            <a:ext cx="457200" cy="69850"/>
          </a:xfrm>
          <a:prstGeom prst="rect">
            <a:avLst/>
          </a:prstGeom>
        </p:spPr>
      </p:pic>
      <p:pic>
        <p:nvPicPr>
          <p:cNvPr id="22" name="Image 21" descr="krups-logo.png">
            <a:extLst>
              <a:ext uri="{FF2B5EF4-FFF2-40B4-BE49-F238E27FC236}">
                <a16:creationId xmlns:a16="http://schemas.microsoft.com/office/drawing/2014/main" id="{9329B34A-FF88-401D-9C26-FC309752F436}"/>
              </a:ext>
            </a:extLst>
          </p:cNvPr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4263591" y="1515604"/>
            <a:ext cx="457200" cy="190500"/>
          </a:xfrm>
          <a:prstGeom prst="rect">
            <a:avLst/>
          </a:prstGeom>
        </p:spPr>
      </p:pic>
      <p:pic>
        <p:nvPicPr>
          <p:cNvPr id="23" name="Picture 3">
            <a:extLst>
              <a:ext uri="{FF2B5EF4-FFF2-40B4-BE49-F238E27FC236}">
                <a16:creationId xmlns:a16="http://schemas.microsoft.com/office/drawing/2014/main" id="{5D608CA8-AC89-4A6E-B15C-6EE299A168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926052" y="1484393"/>
            <a:ext cx="457200" cy="225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85C24460-2C82-4FE5-9C46-42059F40F7D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623826" y="1541830"/>
            <a:ext cx="457200" cy="118533"/>
          </a:xfrm>
          <a:prstGeom prst="rect">
            <a:avLst/>
          </a:prstGeom>
        </p:spPr>
      </p:pic>
      <p:pic>
        <p:nvPicPr>
          <p:cNvPr id="25" name="Image 24">
            <a:extLst>
              <a:ext uri="{FF2B5EF4-FFF2-40B4-BE49-F238E27FC236}">
                <a16:creationId xmlns:a16="http://schemas.microsoft.com/office/drawing/2014/main" id="{CC1D7091-C387-4AC8-9080-FF76FAEC5277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8969" y="1502101"/>
            <a:ext cx="457200" cy="158262"/>
          </a:xfrm>
          <a:prstGeom prst="rect">
            <a:avLst/>
          </a:prstGeom>
        </p:spPr>
      </p:pic>
      <p:pic>
        <p:nvPicPr>
          <p:cNvPr id="26" name="Image 25">
            <a:extLst>
              <a:ext uri="{FF2B5EF4-FFF2-40B4-BE49-F238E27FC236}">
                <a16:creationId xmlns:a16="http://schemas.microsoft.com/office/drawing/2014/main" id="{34084F80-0BC3-4E17-B609-2D3E2FDB0665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930776" y="1497355"/>
            <a:ext cx="457200" cy="193040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9D1962D3-66E1-42D2-89E9-ACD7F5EA7E36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1886" y="1465926"/>
            <a:ext cx="210497" cy="255898"/>
          </a:xfrm>
          <a:prstGeom prst="rect">
            <a:avLst/>
          </a:prstGeom>
        </p:spPr>
      </p:pic>
      <p:pic>
        <p:nvPicPr>
          <p:cNvPr id="16" name="Image 15" descr="logo-rowenta.jpg">
            <a:extLst>
              <a:ext uri="{FF2B5EF4-FFF2-40B4-BE49-F238E27FC236}">
                <a16:creationId xmlns:a16="http://schemas.microsoft.com/office/drawing/2014/main" id="{CC80A5B2-A91A-4155-A885-2F37BE446441}"/>
              </a:ext>
            </a:extLst>
          </p:cNvPr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8243462" y="1511382"/>
            <a:ext cx="457200" cy="6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687918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r>
              <a:rPr lang="en-US" sz="3200" dirty="0"/>
              <a:t>Components list</a:t>
            </a:r>
          </a:p>
        </p:txBody>
      </p:sp>
      <p:pic>
        <p:nvPicPr>
          <p:cNvPr id="60" name="Image 59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graphicFrame>
        <p:nvGraphicFramePr>
          <p:cNvPr id="7" name="Tableau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9330815"/>
              </p:ext>
            </p:extLst>
          </p:nvPr>
        </p:nvGraphicFramePr>
        <p:xfrm>
          <a:off x="309036" y="1412776"/>
          <a:ext cx="8648167" cy="5526488"/>
        </p:xfrm>
        <a:graphic>
          <a:graphicData uri="http://schemas.openxmlformats.org/drawingml/2006/table">
            <a:tbl>
              <a:tblPr firstRow="1" bandRow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3101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357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56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080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564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0808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7564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4051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75644">
                  <a:extLst>
                    <a:ext uri="{9D8B030D-6E8A-4147-A177-3AD203B41FA5}">
                      <a16:colId xmlns:a16="http://schemas.microsoft.com/office/drawing/2014/main" val="197586808"/>
                    </a:ext>
                  </a:extLst>
                </a:gridCol>
                <a:gridCol w="675644">
                  <a:extLst>
                    <a:ext uri="{9D8B030D-6E8A-4147-A177-3AD203B41FA5}">
                      <a16:colId xmlns:a16="http://schemas.microsoft.com/office/drawing/2014/main" val="3680778565"/>
                    </a:ext>
                  </a:extLst>
                </a:gridCol>
                <a:gridCol w="426569">
                  <a:extLst>
                    <a:ext uri="{9D8B030D-6E8A-4147-A177-3AD203B41FA5}">
                      <a16:colId xmlns:a16="http://schemas.microsoft.com/office/drawing/2014/main" val="1281372564"/>
                    </a:ext>
                  </a:extLst>
                </a:gridCol>
                <a:gridCol w="640787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fr-FR" sz="14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#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4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Component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MA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  <a:p>
                      <a:r>
                        <a:rPr lang="fr-MA" sz="1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DTC</a:t>
                      </a:r>
                      <a:endParaRPr lang="fr-FR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78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Core Technology Module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3480776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79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Core Technology Banner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7509259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80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Multimedia Module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45469679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81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Multimedia Banner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37219077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82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Marketing Sets Push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87663338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83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Suitable Banner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69366766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84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Combination Banner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91138200"/>
                  </a:ext>
                </a:extLst>
              </a:tr>
              <a:tr h="23428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85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Product Detail Stage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67857326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86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Centered Text Product Detail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16692414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87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Design Slider Module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46663128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88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Form1 Design Banner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53247857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89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Stories Teaser Module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23551765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90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Stories Teaser Banner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06166277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91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Rotating 360 Module Component 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9839911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92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Rotating 360 Sequence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83266775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93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Combination Product Banner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MA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7402746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94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Split Brand Sales Banner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7316599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95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Combination Link Banner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78508591"/>
                  </a:ext>
                </a:extLst>
              </a:tr>
            </a:tbl>
          </a:graphicData>
        </a:graphic>
      </p:graphicFrame>
      <p:pic>
        <p:nvPicPr>
          <p:cNvPr id="12" name="Image 11" descr="logo tefal.png">
            <a:extLst>
              <a:ext uri="{FF2B5EF4-FFF2-40B4-BE49-F238E27FC236}">
                <a16:creationId xmlns:a16="http://schemas.microsoft.com/office/drawing/2014/main" id="{EE924A68-BC18-4F4E-B9E2-2A700CD515D5}"/>
              </a:ext>
            </a:extLst>
          </p:cNvPr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498783" y="1546429"/>
            <a:ext cx="457200" cy="107092"/>
          </a:xfrm>
          <a:prstGeom prst="rect">
            <a:avLst/>
          </a:prstGeom>
        </p:spPr>
      </p:pic>
      <p:pic>
        <p:nvPicPr>
          <p:cNvPr id="13" name="Image 12" descr="logo moulinex.jpg">
            <a:extLst>
              <a:ext uri="{FF2B5EF4-FFF2-40B4-BE49-F238E27FC236}">
                <a16:creationId xmlns:a16="http://schemas.microsoft.com/office/drawing/2014/main" id="{540760A9-771C-432C-8396-86DA5C5F64E9}"/>
              </a:ext>
            </a:extLst>
          </p:cNvPr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2829666" y="1510231"/>
            <a:ext cx="457200" cy="128318"/>
          </a:xfrm>
          <a:prstGeom prst="rect">
            <a:avLst/>
          </a:prstGeom>
        </p:spPr>
      </p:pic>
      <p:pic>
        <p:nvPicPr>
          <p:cNvPr id="14" name="Image 13" descr="logo-rowenta.jpg">
            <a:extLst>
              <a:ext uri="{FF2B5EF4-FFF2-40B4-BE49-F238E27FC236}">
                <a16:creationId xmlns:a16="http://schemas.microsoft.com/office/drawing/2014/main" id="{CC80A5B2-A91A-4155-A885-2F37BE446441}"/>
              </a:ext>
            </a:extLst>
          </p:cNvPr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4145880" y="1574390"/>
            <a:ext cx="457200" cy="69850"/>
          </a:xfrm>
          <a:prstGeom prst="rect">
            <a:avLst/>
          </a:prstGeom>
        </p:spPr>
      </p:pic>
      <p:pic>
        <p:nvPicPr>
          <p:cNvPr id="22" name="Image 21" descr="krups-logo.png">
            <a:extLst>
              <a:ext uri="{FF2B5EF4-FFF2-40B4-BE49-F238E27FC236}">
                <a16:creationId xmlns:a16="http://schemas.microsoft.com/office/drawing/2014/main" id="{9329B34A-FF88-401D-9C26-FC309752F436}"/>
              </a:ext>
            </a:extLst>
          </p:cNvPr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4784691" y="1546429"/>
            <a:ext cx="457200" cy="190500"/>
          </a:xfrm>
          <a:prstGeom prst="rect">
            <a:avLst/>
          </a:prstGeom>
        </p:spPr>
      </p:pic>
      <p:pic>
        <p:nvPicPr>
          <p:cNvPr id="23" name="Picture 3">
            <a:extLst>
              <a:ext uri="{FF2B5EF4-FFF2-40B4-BE49-F238E27FC236}">
                <a16:creationId xmlns:a16="http://schemas.microsoft.com/office/drawing/2014/main" id="{5D608CA8-AC89-4A6E-B15C-6EE299A168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402242" y="1484689"/>
            <a:ext cx="457200" cy="225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85C24460-2C82-4FE5-9C46-42059F40F7D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049339" y="1520016"/>
            <a:ext cx="457200" cy="118533"/>
          </a:xfrm>
          <a:prstGeom prst="rect">
            <a:avLst/>
          </a:prstGeom>
        </p:spPr>
      </p:pic>
      <p:pic>
        <p:nvPicPr>
          <p:cNvPr id="25" name="Image 24">
            <a:extLst>
              <a:ext uri="{FF2B5EF4-FFF2-40B4-BE49-F238E27FC236}">
                <a16:creationId xmlns:a16="http://schemas.microsoft.com/office/drawing/2014/main" id="{CC1D7091-C387-4AC8-9080-FF76FAEC5277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7211" y="1495259"/>
            <a:ext cx="457200" cy="158262"/>
          </a:xfrm>
          <a:prstGeom prst="rect">
            <a:avLst/>
          </a:prstGeom>
        </p:spPr>
      </p:pic>
      <p:pic>
        <p:nvPicPr>
          <p:cNvPr id="26" name="Image 25">
            <a:extLst>
              <a:ext uri="{FF2B5EF4-FFF2-40B4-BE49-F238E27FC236}">
                <a16:creationId xmlns:a16="http://schemas.microsoft.com/office/drawing/2014/main" id="{34084F80-0BC3-4E17-B609-2D3E2FDB0665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315299" y="1495259"/>
            <a:ext cx="457200" cy="193040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A62AD5E4-AF42-49EA-A422-944EB955094E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7890" y="1452346"/>
            <a:ext cx="210497" cy="255898"/>
          </a:xfrm>
          <a:prstGeom prst="rect">
            <a:avLst/>
          </a:prstGeom>
        </p:spPr>
      </p:pic>
      <p:pic>
        <p:nvPicPr>
          <p:cNvPr id="15" name="Image 14" descr="logo-rowenta.jpg">
            <a:extLst>
              <a:ext uri="{FF2B5EF4-FFF2-40B4-BE49-F238E27FC236}">
                <a16:creationId xmlns:a16="http://schemas.microsoft.com/office/drawing/2014/main" id="{CC80A5B2-A91A-4155-A885-2F37BE446441}"/>
              </a:ext>
            </a:extLst>
          </p:cNvPr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8377362" y="1484689"/>
            <a:ext cx="457200" cy="6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404044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r>
              <a:rPr lang="en-US" sz="3200" dirty="0"/>
              <a:t>Components list</a:t>
            </a:r>
          </a:p>
        </p:txBody>
      </p:sp>
      <p:pic>
        <p:nvPicPr>
          <p:cNvPr id="60" name="Image 59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graphicFrame>
        <p:nvGraphicFramePr>
          <p:cNvPr id="7" name="Tableau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8592382"/>
              </p:ext>
            </p:extLst>
          </p:nvPr>
        </p:nvGraphicFramePr>
        <p:xfrm>
          <a:off x="309036" y="1412776"/>
          <a:ext cx="8648167" cy="2499360"/>
        </p:xfrm>
        <a:graphic>
          <a:graphicData uri="http://schemas.openxmlformats.org/drawingml/2006/table">
            <a:tbl>
              <a:tblPr firstRow="1" bandRow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3101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357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56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080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564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0808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7564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4051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75644">
                  <a:extLst>
                    <a:ext uri="{9D8B030D-6E8A-4147-A177-3AD203B41FA5}">
                      <a16:colId xmlns:a16="http://schemas.microsoft.com/office/drawing/2014/main" val="197586808"/>
                    </a:ext>
                  </a:extLst>
                </a:gridCol>
                <a:gridCol w="675644">
                  <a:extLst>
                    <a:ext uri="{9D8B030D-6E8A-4147-A177-3AD203B41FA5}">
                      <a16:colId xmlns:a16="http://schemas.microsoft.com/office/drawing/2014/main" val="3680778565"/>
                    </a:ext>
                  </a:extLst>
                </a:gridCol>
                <a:gridCol w="426569">
                  <a:extLst>
                    <a:ext uri="{9D8B030D-6E8A-4147-A177-3AD203B41FA5}">
                      <a16:colId xmlns:a16="http://schemas.microsoft.com/office/drawing/2014/main" val="1281372564"/>
                    </a:ext>
                  </a:extLst>
                </a:gridCol>
                <a:gridCol w="640787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fr-FR" sz="14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#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4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Component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MA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  <a:p>
                      <a:r>
                        <a:rPr lang="fr-MA" sz="1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DTC</a:t>
                      </a:r>
                      <a:endParaRPr lang="fr-FR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96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Quotation Module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3480776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97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Category navigation Component 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7509259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98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Footer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99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Categories Lister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100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Buying Guide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101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Tips And</a:t>
                      </a:r>
                      <a:r>
                        <a:rPr lang="en-US" sz="900" b="0" i="0" u="none" strike="noStrike" baseline="0" noProof="0" dirty="0">
                          <a:solidFill>
                            <a:srgbClr val="000000"/>
                          </a:solidFill>
                          <a:latin typeface="+mn-lt"/>
                        </a:rPr>
                        <a:t> Tricks Component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102</a:t>
                      </a: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Engagement Banner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noProof="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X</a:t>
                      </a:r>
                      <a:endParaRPr lang="fr-FR" sz="900" b="0" i="0" u="none" strike="noStrike" kern="1200" noProof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pic>
        <p:nvPicPr>
          <p:cNvPr id="12" name="Image 11" descr="logo tefal.png">
            <a:extLst>
              <a:ext uri="{FF2B5EF4-FFF2-40B4-BE49-F238E27FC236}">
                <a16:creationId xmlns:a16="http://schemas.microsoft.com/office/drawing/2014/main" id="{EE924A68-BC18-4F4E-B9E2-2A700CD515D5}"/>
              </a:ext>
            </a:extLst>
          </p:cNvPr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517092" y="1546429"/>
            <a:ext cx="457200" cy="107092"/>
          </a:xfrm>
          <a:prstGeom prst="rect">
            <a:avLst/>
          </a:prstGeom>
        </p:spPr>
      </p:pic>
      <p:pic>
        <p:nvPicPr>
          <p:cNvPr id="13" name="Image 12" descr="logo moulinex.jpg">
            <a:extLst>
              <a:ext uri="{FF2B5EF4-FFF2-40B4-BE49-F238E27FC236}">
                <a16:creationId xmlns:a16="http://schemas.microsoft.com/office/drawing/2014/main" id="{540760A9-771C-432C-8396-86DA5C5F64E9}"/>
              </a:ext>
            </a:extLst>
          </p:cNvPr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2859937" y="1525203"/>
            <a:ext cx="457200" cy="128318"/>
          </a:xfrm>
          <a:prstGeom prst="rect">
            <a:avLst/>
          </a:prstGeom>
        </p:spPr>
      </p:pic>
      <p:pic>
        <p:nvPicPr>
          <p:cNvPr id="14" name="Image 13" descr="logo-rowenta.jpg">
            <a:extLst>
              <a:ext uri="{FF2B5EF4-FFF2-40B4-BE49-F238E27FC236}">
                <a16:creationId xmlns:a16="http://schemas.microsoft.com/office/drawing/2014/main" id="{CC80A5B2-A91A-4155-A885-2F37BE446441}"/>
              </a:ext>
            </a:extLst>
          </p:cNvPr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4152104" y="1562240"/>
            <a:ext cx="457200" cy="69850"/>
          </a:xfrm>
          <a:prstGeom prst="rect">
            <a:avLst/>
          </a:prstGeom>
        </p:spPr>
      </p:pic>
      <p:pic>
        <p:nvPicPr>
          <p:cNvPr id="22" name="Image 21" descr="krups-logo.png">
            <a:extLst>
              <a:ext uri="{FF2B5EF4-FFF2-40B4-BE49-F238E27FC236}">
                <a16:creationId xmlns:a16="http://schemas.microsoft.com/office/drawing/2014/main" id="{9329B34A-FF88-401D-9C26-FC309752F436}"/>
              </a:ext>
            </a:extLst>
          </p:cNvPr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4785869" y="1536840"/>
            <a:ext cx="457200" cy="190500"/>
          </a:xfrm>
          <a:prstGeom prst="rect">
            <a:avLst/>
          </a:prstGeom>
        </p:spPr>
      </p:pic>
      <p:pic>
        <p:nvPicPr>
          <p:cNvPr id="23" name="Picture 3">
            <a:extLst>
              <a:ext uri="{FF2B5EF4-FFF2-40B4-BE49-F238E27FC236}">
                <a16:creationId xmlns:a16="http://schemas.microsoft.com/office/drawing/2014/main" id="{5D608CA8-AC89-4A6E-B15C-6EE299A168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410838" y="1484457"/>
            <a:ext cx="457200" cy="225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85C24460-2C82-4FE5-9C46-42059F40F7D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050145" y="1515123"/>
            <a:ext cx="457200" cy="118533"/>
          </a:xfrm>
          <a:prstGeom prst="rect">
            <a:avLst/>
          </a:prstGeom>
        </p:spPr>
      </p:pic>
      <p:pic>
        <p:nvPicPr>
          <p:cNvPr id="25" name="Image 24">
            <a:extLst>
              <a:ext uri="{FF2B5EF4-FFF2-40B4-BE49-F238E27FC236}">
                <a16:creationId xmlns:a16="http://schemas.microsoft.com/office/drawing/2014/main" id="{CC1D7091-C387-4AC8-9080-FF76FAEC5277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3399" y="1502793"/>
            <a:ext cx="457200" cy="158262"/>
          </a:xfrm>
          <a:prstGeom prst="rect">
            <a:avLst/>
          </a:prstGeom>
        </p:spPr>
      </p:pic>
      <p:pic>
        <p:nvPicPr>
          <p:cNvPr id="26" name="Image 25">
            <a:extLst>
              <a:ext uri="{FF2B5EF4-FFF2-40B4-BE49-F238E27FC236}">
                <a16:creationId xmlns:a16="http://schemas.microsoft.com/office/drawing/2014/main" id="{34084F80-0BC3-4E17-B609-2D3E2FDB0665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336770" y="1520329"/>
            <a:ext cx="457200" cy="193040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1F73E849-8E44-4D6E-B958-1B8997C6E707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8332" y="1471442"/>
            <a:ext cx="210497" cy="255898"/>
          </a:xfrm>
          <a:prstGeom prst="rect">
            <a:avLst/>
          </a:prstGeom>
        </p:spPr>
      </p:pic>
      <p:pic>
        <p:nvPicPr>
          <p:cNvPr id="16" name="Image 15" descr="logo-rowenta.jpg">
            <a:extLst>
              <a:ext uri="{FF2B5EF4-FFF2-40B4-BE49-F238E27FC236}">
                <a16:creationId xmlns:a16="http://schemas.microsoft.com/office/drawing/2014/main" id="{CC80A5B2-A91A-4155-A885-2F37BE446441}"/>
              </a:ext>
            </a:extLst>
          </p:cNvPr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8454701" y="1480198"/>
            <a:ext cx="457200" cy="6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773908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</a:rPr>
              <a:t>      </a:t>
            </a:r>
            <a:r>
              <a:rPr lang="en-US" sz="1400" baseline="0">
                <a:solidFill>
                  <a:srgbClr val="FFFFFF"/>
                </a:solidFill>
              </a:rPr>
              <a:t>Component format</a:t>
            </a:r>
            <a:endParaRPr lang="en-US" sz="1400" baseline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25" name="Ellipse 24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pic>
        <p:nvPicPr>
          <p:cNvPr id="26" name="Image 25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9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</a:rPr>
              <a:t>Landing page recipes component</a:t>
            </a:r>
            <a:endParaRPr lang="en-US" sz="32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Ellipse 19"/>
          <p:cNvSpPr/>
          <p:nvPr/>
        </p:nvSpPr>
        <p:spPr>
          <a:xfrm>
            <a:off x="8208440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51</a:t>
            </a:r>
          </a:p>
        </p:txBody>
      </p:sp>
      <p:sp>
        <p:nvSpPr>
          <p:cNvPr id="14" name="ZoneTexte 13"/>
          <p:cNvSpPr txBox="1"/>
          <p:nvPr/>
        </p:nvSpPr>
        <p:spPr>
          <a:xfrm>
            <a:off x="0" y="1425468"/>
            <a:ext cx="1151341" cy="420628"/>
          </a:xfrm>
          <a:prstGeom prst="rect">
            <a:avLst/>
          </a:prstGeom>
          <a:solidFill>
            <a:srgbClr val="0070C0"/>
          </a:solidFill>
        </p:spPr>
        <p:txBody>
          <a:bodyPr wrap="none" rtlCol="0">
            <a:spAutoFit/>
          </a:bodyPr>
          <a:lstStyle/>
          <a:p>
            <a:endParaRPr lang="fr-FR" sz="800" b="1" dirty="0">
              <a:solidFill>
                <a:srgbClr val="FFFFFF"/>
              </a:solidFill>
            </a:endParaRPr>
          </a:p>
          <a:p>
            <a:r>
              <a:rPr lang="fr-FR" b="1" dirty="0">
                <a:solidFill>
                  <a:srgbClr val="FFFFFF"/>
                </a:solidFill>
              </a:rPr>
              <a:t>BRA-2087</a:t>
            </a:r>
            <a:endParaRPr lang="en-US" b="1" dirty="0">
              <a:solidFill>
                <a:srgbClr val="FFFFFF"/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555776" y="2060848"/>
            <a:ext cx="4331978" cy="360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ZoneTexte 8"/>
          <p:cNvSpPr txBox="1"/>
          <p:nvPr/>
        </p:nvSpPr>
        <p:spPr>
          <a:xfrm>
            <a:off x="-1" y="1916832"/>
            <a:ext cx="1151342" cy="420628"/>
          </a:xfrm>
          <a:prstGeom prst="rect">
            <a:avLst/>
          </a:prstGeom>
          <a:solidFill>
            <a:srgbClr val="0070C0"/>
          </a:solidFill>
        </p:spPr>
        <p:txBody>
          <a:bodyPr wrap="none" rtlCol="0">
            <a:spAutoFit/>
          </a:bodyPr>
          <a:lstStyle/>
          <a:p>
            <a:endParaRPr lang="fr-FR" sz="800" b="1" dirty="0">
              <a:solidFill>
                <a:srgbClr val="FFFFFF"/>
              </a:solidFill>
            </a:endParaRPr>
          </a:p>
          <a:p>
            <a:r>
              <a:rPr lang="fr-FR" b="1" dirty="0">
                <a:solidFill>
                  <a:srgbClr val="FFFFFF"/>
                </a:solidFill>
              </a:rPr>
              <a:t>BRA-8091</a:t>
            </a:r>
            <a:endParaRPr lang="en-US" b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5352636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 Component management</a:t>
            </a:r>
          </a:p>
        </p:txBody>
      </p:sp>
      <p:sp>
        <p:nvSpPr>
          <p:cNvPr id="25" name="Ellipse 24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</a:p>
        </p:txBody>
      </p:sp>
      <p:pic>
        <p:nvPicPr>
          <p:cNvPr id="26" name="Image 25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9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</a:rPr>
              <a:t>Landing page recipes component</a:t>
            </a:r>
            <a:endParaRPr lang="en-US" sz="32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Ellipse 19"/>
          <p:cNvSpPr/>
          <p:nvPr/>
        </p:nvSpPr>
        <p:spPr>
          <a:xfrm>
            <a:off x="8208440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51</a:t>
            </a:r>
          </a:p>
        </p:txBody>
      </p:sp>
      <p:grpSp>
        <p:nvGrpSpPr>
          <p:cNvPr id="4" name="Groupe 3"/>
          <p:cNvGrpSpPr/>
          <p:nvPr/>
        </p:nvGrpSpPr>
        <p:grpSpPr>
          <a:xfrm>
            <a:off x="4271012" y="2814131"/>
            <a:ext cx="3699430" cy="360000"/>
            <a:chOff x="4211960" y="1798306"/>
            <a:chExt cx="3699430" cy="360000"/>
          </a:xfrm>
        </p:grpSpPr>
        <p:sp>
          <p:nvSpPr>
            <p:cNvPr id="40" name="Rectangle 39"/>
            <p:cNvSpPr/>
            <p:nvPr/>
          </p:nvSpPr>
          <p:spPr bwMode="auto">
            <a:xfrm>
              <a:off x="4211960" y="1798306"/>
              <a:ext cx="3600000" cy="36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l"/>
              <a:r>
                <a:rPr lang="en-US" sz="1500" dirty="0">
                  <a:solidFill>
                    <a:schemeClr val="tx1"/>
                  </a:solidFill>
                </a:rPr>
                <a:t>Set the list of linked products to your recipes.</a:t>
              </a:r>
            </a:p>
          </p:txBody>
        </p:sp>
        <p:sp>
          <p:nvSpPr>
            <p:cNvPr id="41" name="Ellipse 40"/>
            <p:cNvSpPr/>
            <p:nvPr/>
          </p:nvSpPr>
          <p:spPr>
            <a:xfrm>
              <a:off x="7551390" y="1798306"/>
              <a:ext cx="360000" cy="360000"/>
            </a:xfrm>
            <a:prstGeom prst="ellipse">
              <a:avLst/>
            </a:prstGeom>
            <a:solidFill>
              <a:schemeClr val="accent6"/>
            </a:solidFill>
            <a:ln w="19050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 anchor="ctr" anchorCtr="0"/>
            <a:lstStyle/>
            <a:p>
              <a:pPr algn="ctr"/>
              <a:r>
                <a:rPr lang="fr-FR" sz="1800" b="1" baseline="0" dirty="0">
                  <a:solidFill>
                    <a:schemeClr val="bg1"/>
                  </a:solidFill>
                </a:rPr>
                <a:t>1</a:t>
              </a:r>
            </a:p>
          </p:txBody>
        </p:sp>
      </p:grpSp>
      <p:grpSp>
        <p:nvGrpSpPr>
          <p:cNvPr id="6" name="Groupe 5"/>
          <p:cNvGrpSpPr/>
          <p:nvPr/>
        </p:nvGrpSpPr>
        <p:grpSpPr>
          <a:xfrm>
            <a:off x="4271012" y="3364595"/>
            <a:ext cx="3705870" cy="360000"/>
            <a:chOff x="4425542" y="2592312"/>
            <a:chExt cx="3705870" cy="360000"/>
          </a:xfrm>
        </p:grpSpPr>
        <p:sp>
          <p:nvSpPr>
            <p:cNvPr id="44" name="Rectangle 43"/>
            <p:cNvSpPr/>
            <p:nvPr/>
          </p:nvSpPr>
          <p:spPr bwMode="auto">
            <a:xfrm>
              <a:off x="4425542" y="2592312"/>
              <a:ext cx="3600000" cy="31895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l"/>
              <a:r>
                <a:rPr lang="en-US" sz="1500" dirty="0">
                  <a:solidFill>
                    <a:schemeClr val="tx1"/>
                  </a:solidFill>
                </a:rPr>
                <a:t>Set the list of concerned categories</a:t>
              </a:r>
            </a:p>
          </p:txBody>
        </p:sp>
        <p:sp>
          <p:nvSpPr>
            <p:cNvPr id="45" name="Ellipse 44"/>
            <p:cNvSpPr/>
            <p:nvPr/>
          </p:nvSpPr>
          <p:spPr>
            <a:xfrm>
              <a:off x="7771412" y="2592312"/>
              <a:ext cx="360000" cy="360000"/>
            </a:xfrm>
            <a:prstGeom prst="ellipse">
              <a:avLst/>
            </a:prstGeom>
            <a:solidFill>
              <a:schemeClr val="accent6"/>
            </a:solidFill>
            <a:ln w="19050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 anchor="ctr" anchorCtr="0"/>
            <a:lstStyle/>
            <a:p>
              <a:pPr algn="ctr"/>
              <a:r>
                <a:rPr lang="fr-FR" sz="1800" b="1" baseline="0" dirty="0">
                  <a:solidFill>
                    <a:schemeClr val="bg1"/>
                  </a:solidFill>
                </a:rPr>
                <a:t>2</a:t>
              </a:r>
            </a:p>
          </p:txBody>
        </p:sp>
      </p:grpSp>
      <p:grpSp>
        <p:nvGrpSpPr>
          <p:cNvPr id="8" name="Groupe 7"/>
          <p:cNvGrpSpPr/>
          <p:nvPr/>
        </p:nvGrpSpPr>
        <p:grpSpPr>
          <a:xfrm>
            <a:off x="4271012" y="4164772"/>
            <a:ext cx="3748342" cy="523320"/>
            <a:chOff x="4471664" y="2956760"/>
            <a:chExt cx="3748342" cy="523320"/>
          </a:xfrm>
        </p:grpSpPr>
        <p:sp>
          <p:nvSpPr>
            <p:cNvPr id="47" name="Rectangle 46"/>
            <p:cNvSpPr/>
            <p:nvPr/>
          </p:nvSpPr>
          <p:spPr bwMode="auto">
            <a:xfrm>
              <a:off x="4471664" y="3026339"/>
              <a:ext cx="3600000" cy="45374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l"/>
              <a:r>
                <a:rPr lang="en-US" sz="1500" dirty="0">
                  <a:solidFill>
                    <a:schemeClr val="tx1"/>
                  </a:solidFill>
                </a:rPr>
                <a:t>Configure if your filter should be displayed or not. Set your filter use to no if you do not want it to be displayed.</a:t>
              </a:r>
            </a:p>
          </p:txBody>
        </p:sp>
        <p:sp>
          <p:nvSpPr>
            <p:cNvPr id="48" name="Ellipse 47"/>
            <p:cNvSpPr/>
            <p:nvPr/>
          </p:nvSpPr>
          <p:spPr>
            <a:xfrm>
              <a:off x="7860006" y="2956760"/>
              <a:ext cx="360000" cy="360000"/>
            </a:xfrm>
            <a:prstGeom prst="ellipse">
              <a:avLst/>
            </a:prstGeom>
            <a:solidFill>
              <a:schemeClr val="accent6"/>
            </a:solidFill>
            <a:ln w="19050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 anchor="ctr" anchorCtr="0"/>
            <a:lstStyle/>
            <a:p>
              <a:pPr algn="ctr"/>
              <a:r>
                <a:rPr lang="fr-FR" sz="1800" b="1" baseline="0" dirty="0">
                  <a:solidFill>
                    <a:schemeClr val="bg1"/>
                  </a:solidFill>
                </a:rPr>
                <a:t>3</a:t>
              </a:r>
            </a:p>
          </p:txBody>
        </p:sp>
      </p:grpSp>
      <p:cxnSp>
        <p:nvCxnSpPr>
          <p:cNvPr id="49" name="Connecteur droit avec flèche 48"/>
          <p:cNvCxnSpPr>
            <a:stCxn id="47" idx="1"/>
            <a:endCxn id="2" idx="3"/>
          </p:cNvCxnSpPr>
          <p:nvPr/>
        </p:nvCxnSpPr>
        <p:spPr bwMode="auto">
          <a:xfrm flipH="1" flipV="1">
            <a:off x="3307629" y="4376077"/>
            <a:ext cx="963383" cy="85145"/>
          </a:xfrm>
          <a:prstGeom prst="straightConnector1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7" name="ZoneTexte 26"/>
          <p:cNvSpPr txBox="1"/>
          <p:nvPr/>
        </p:nvSpPr>
        <p:spPr>
          <a:xfrm>
            <a:off x="0" y="1425468"/>
            <a:ext cx="1151341" cy="420628"/>
          </a:xfrm>
          <a:prstGeom prst="rect">
            <a:avLst/>
          </a:prstGeom>
          <a:solidFill>
            <a:srgbClr val="0070C0"/>
          </a:solidFill>
        </p:spPr>
        <p:txBody>
          <a:bodyPr wrap="none" rtlCol="0">
            <a:spAutoFit/>
          </a:bodyPr>
          <a:lstStyle/>
          <a:p>
            <a:endParaRPr lang="fr-FR" sz="800" b="1" dirty="0">
              <a:solidFill>
                <a:srgbClr val="FFFFFF"/>
              </a:solidFill>
            </a:endParaRPr>
          </a:p>
          <a:p>
            <a:r>
              <a:rPr lang="fr-FR" b="1" dirty="0">
                <a:solidFill>
                  <a:srgbClr val="FFFFFF"/>
                </a:solidFill>
              </a:rPr>
              <a:t>BRA-2087</a:t>
            </a:r>
            <a:endParaRPr lang="en-US" b="1" dirty="0">
              <a:solidFill>
                <a:srgbClr val="FFFFFF"/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26155" y="2075194"/>
            <a:ext cx="2781474" cy="46017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43" name="Connecteur droit avec flèche 42"/>
          <p:cNvCxnSpPr>
            <a:stCxn id="40" idx="1"/>
          </p:cNvCxnSpPr>
          <p:nvPr/>
        </p:nvCxnSpPr>
        <p:spPr bwMode="auto">
          <a:xfrm flipH="1">
            <a:off x="3373587" y="2994131"/>
            <a:ext cx="897425" cy="0"/>
          </a:xfrm>
          <a:prstGeom prst="straightConnector1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6" name="Connecteur droit avec flèche 45"/>
          <p:cNvCxnSpPr>
            <a:stCxn id="44" idx="1"/>
          </p:cNvCxnSpPr>
          <p:nvPr/>
        </p:nvCxnSpPr>
        <p:spPr bwMode="auto">
          <a:xfrm flipH="1">
            <a:off x="3347864" y="3524074"/>
            <a:ext cx="923148" cy="18508"/>
          </a:xfrm>
          <a:prstGeom prst="straightConnector1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17" name="Image 16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266796" y="5217297"/>
            <a:ext cx="3600000" cy="1135950"/>
          </a:xfrm>
          <a:prstGeom prst="rect">
            <a:avLst/>
          </a:prstGeom>
        </p:spPr>
      </p:pic>
      <p:cxnSp>
        <p:nvCxnSpPr>
          <p:cNvPr id="42" name="Connecteur droit avec flèche 41"/>
          <p:cNvCxnSpPr>
            <a:stCxn id="47" idx="2"/>
            <a:endCxn id="17" idx="0"/>
          </p:cNvCxnSpPr>
          <p:nvPr/>
        </p:nvCxnSpPr>
        <p:spPr bwMode="auto">
          <a:xfrm flipH="1">
            <a:off x="6066796" y="4688092"/>
            <a:ext cx="4216" cy="529205"/>
          </a:xfrm>
          <a:prstGeom prst="straightConnector1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3" name="ZoneTexte 22"/>
          <p:cNvSpPr txBox="1"/>
          <p:nvPr/>
        </p:nvSpPr>
        <p:spPr>
          <a:xfrm>
            <a:off x="-1" y="1916832"/>
            <a:ext cx="1151342" cy="420628"/>
          </a:xfrm>
          <a:prstGeom prst="rect">
            <a:avLst/>
          </a:prstGeom>
          <a:solidFill>
            <a:srgbClr val="0070C0"/>
          </a:solidFill>
        </p:spPr>
        <p:txBody>
          <a:bodyPr wrap="none" rtlCol="0">
            <a:spAutoFit/>
          </a:bodyPr>
          <a:lstStyle/>
          <a:p>
            <a:endParaRPr lang="fr-FR" sz="800" b="1" dirty="0">
              <a:solidFill>
                <a:srgbClr val="FFFFFF"/>
              </a:solidFill>
            </a:endParaRPr>
          </a:p>
          <a:p>
            <a:r>
              <a:rPr lang="fr-FR" b="1" dirty="0">
                <a:solidFill>
                  <a:srgbClr val="FFFFFF"/>
                </a:solidFill>
              </a:rPr>
              <a:t>BRA-8091</a:t>
            </a:r>
            <a:endParaRPr lang="en-US" b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1486351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Application</a:t>
            </a: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sp>
        <p:nvSpPr>
          <p:cNvPr id="16" name="Rectangle 15"/>
          <p:cNvSpPr/>
          <p:nvPr/>
        </p:nvSpPr>
        <p:spPr bwMode="auto">
          <a:xfrm>
            <a:off x="6372200" y="1700808"/>
            <a:ext cx="504056" cy="25201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algn="l" eaLnBrk="1" hangingPunct="1">
              <a:defRPr/>
            </a:pPr>
            <a:r>
              <a:rPr lang="en-US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Rich CMS Banner Component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F4F4F4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Ellipse 10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52</a:t>
            </a:r>
          </a:p>
        </p:txBody>
      </p:sp>
      <p:sp>
        <p:nvSpPr>
          <p:cNvPr id="19" name="ZoneTexte 18"/>
          <p:cNvSpPr txBox="1"/>
          <p:nvPr/>
        </p:nvSpPr>
        <p:spPr>
          <a:xfrm>
            <a:off x="4103948" y="1874309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/>
              <a:t>Figure : SEB home page</a:t>
            </a:r>
          </a:p>
        </p:txBody>
      </p:sp>
      <p:sp>
        <p:nvSpPr>
          <p:cNvPr id="25" name="ZoneTexte 24"/>
          <p:cNvSpPr txBox="1"/>
          <p:nvPr/>
        </p:nvSpPr>
        <p:spPr>
          <a:xfrm>
            <a:off x="6640858" y="5373216"/>
            <a:ext cx="295038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/>
              <a:t>Figure : SEB category page</a:t>
            </a:r>
          </a:p>
        </p:txBody>
      </p:sp>
      <p:pic>
        <p:nvPicPr>
          <p:cNvPr id="26" name="Image 25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3608" y="1452487"/>
            <a:ext cx="4372180" cy="1711590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43608" y="3549811"/>
            <a:ext cx="6028240" cy="3047987"/>
          </a:xfrm>
          <a:prstGeom prst="rect">
            <a:avLst/>
          </a:prstGeom>
        </p:spPr>
      </p:pic>
      <p:sp>
        <p:nvSpPr>
          <p:cNvPr id="27" name="Rectangle 26"/>
          <p:cNvSpPr/>
          <p:nvPr/>
        </p:nvSpPr>
        <p:spPr bwMode="auto">
          <a:xfrm>
            <a:off x="1119415" y="3685536"/>
            <a:ext cx="2984533" cy="2225157"/>
          </a:xfrm>
          <a:prstGeom prst="rect">
            <a:avLst/>
          </a:prstGeom>
          <a:noFill/>
          <a:ln w="254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635638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r>
              <a:rPr lang="en-US" sz="3200" dirty="0"/>
              <a:t>Table of contents</a:t>
            </a:r>
          </a:p>
        </p:txBody>
      </p:sp>
      <p:sp>
        <p:nvSpPr>
          <p:cNvPr id="34" name="ZoneTexte 33"/>
          <p:cNvSpPr txBox="1"/>
          <p:nvPr/>
        </p:nvSpPr>
        <p:spPr>
          <a:xfrm>
            <a:off x="107504" y="3090446"/>
            <a:ext cx="15841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sz="1400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Local Webmaster</a:t>
            </a:r>
          </a:p>
        </p:txBody>
      </p:sp>
      <p:pic>
        <p:nvPicPr>
          <p:cNvPr id="33" name="Picture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00869" y="2132856"/>
            <a:ext cx="1008112" cy="9859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0" name="Rectangle 7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051720" y="2780928"/>
            <a:ext cx="6336000" cy="28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1200" bIns="60960" numCol="1" spcCol="1270" anchor="ctr" anchorCtr="0">
            <a:noAutofit/>
          </a:bodyPr>
          <a:lstStyle/>
          <a:p>
            <a:pPr algn="ctr" defTabSz="1066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baseline="0" dirty="0">
                <a:solidFill>
                  <a:srgbClr val="FFFFFF"/>
                </a:solidFill>
              </a:rPr>
              <a:t>Introduction</a:t>
            </a:r>
          </a:p>
        </p:txBody>
      </p:sp>
      <p:sp>
        <p:nvSpPr>
          <p:cNvPr id="56" name="Rectangle 7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051720" y="3284984"/>
            <a:ext cx="6336000" cy="28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1200" bIns="60960" numCol="1" spcCol="1270" anchor="ctr" anchorCtr="0">
            <a:noAutofit/>
          </a:bodyPr>
          <a:lstStyle/>
          <a:p>
            <a:pPr algn="ctr" defTabSz="1066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baseline="0" dirty="0">
                <a:solidFill>
                  <a:srgbClr val="FFFFFF"/>
                </a:solidFill>
              </a:rPr>
              <a:t>Components list</a:t>
            </a:r>
          </a:p>
        </p:txBody>
      </p:sp>
      <p:pic>
        <p:nvPicPr>
          <p:cNvPr id="2" name="Image 1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Rectangle 71"/>
          <p:cNvSpPr/>
          <p:nvPr/>
        </p:nvSpPr>
        <p:spPr bwMode="auto">
          <a:xfrm>
            <a:off x="4025123" y="1820292"/>
            <a:ext cx="4651381" cy="4992915"/>
          </a:xfrm>
          <a:prstGeom prst="rect">
            <a:avLst/>
          </a:prstGeom>
          <a:solidFill>
            <a:schemeClr val="accent5"/>
          </a:solidFill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z="2400" dirty="0"/>
              <a:t>Rich CMS Banner Component</a:t>
            </a:r>
          </a:p>
        </p:txBody>
      </p:sp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>
                <a:solidFill>
                  <a:srgbClr val="FFFFFF"/>
                </a:solidFill>
                <a:latin typeface="+mj-lt"/>
              </a:rPr>
              <a:t>     Component format</a:t>
            </a:r>
            <a:endParaRPr lang="en-US" sz="14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2" name="Ellipse 61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52</a:t>
            </a: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  <a:endParaRPr lang="en-US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8" name="Line 24"/>
          <p:cNvSpPr>
            <a:spLocks noChangeShapeType="1"/>
          </p:cNvSpPr>
          <p:nvPr/>
        </p:nvSpPr>
        <p:spPr bwMode="auto">
          <a:xfrm>
            <a:off x="522358" y="5378529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en-US" sz="20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20" name="ZoneTexte 19"/>
          <p:cNvSpPr txBox="1"/>
          <p:nvPr/>
        </p:nvSpPr>
        <p:spPr>
          <a:xfrm>
            <a:off x="4057636" y="1820293"/>
            <a:ext cx="44748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b="1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The component has the following attributes :</a:t>
            </a:r>
          </a:p>
        </p:txBody>
      </p:sp>
      <p:sp>
        <p:nvSpPr>
          <p:cNvPr id="33" name="Line 24"/>
          <p:cNvSpPr>
            <a:spLocks noChangeShapeType="1"/>
          </p:cNvSpPr>
          <p:nvPr/>
        </p:nvSpPr>
        <p:spPr bwMode="auto">
          <a:xfrm>
            <a:off x="680348" y="6628016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fr-FR" sz="20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43" name="ZoneTexte 42"/>
          <p:cNvSpPr txBox="1"/>
          <p:nvPr/>
        </p:nvSpPr>
        <p:spPr>
          <a:xfrm>
            <a:off x="4441819" y="2238782"/>
            <a:ext cx="44506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Visible : attributes to define if the component is visible (yes) or </a:t>
            </a:r>
          </a:p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not visible (no) in the front end.</a:t>
            </a:r>
          </a:p>
        </p:txBody>
      </p:sp>
      <p:sp>
        <p:nvSpPr>
          <p:cNvPr id="27" name="ZoneTexte 26"/>
          <p:cNvSpPr txBox="1"/>
          <p:nvPr/>
        </p:nvSpPr>
        <p:spPr>
          <a:xfrm>
            <a:off x="4398021" y="4481871"/>
            <a:ext cx="44944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Content: localized (see Globe icon) WYSIWYG or HTML (Source) content</a:t>
            </a:r>
          </a:p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displayed in the front end</a:t>
            </a:r>
          </a:p>
        </p:txBody>
      </p:sp>
      <p:sp>
        <p:nvSpPr>
          <p:cNvPr id="30" name="ZoneTexte 29"/>
          <p:cNvSpPr txBox="1"/>
          <p:nvPr/>
        </p:nvSpPr>
        <p:spPr>
          <a:xfrm>
            <a:off x="-135336" y="6613173"/>
            <a:ext cx="410445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/>
              <a:t>Figure : Editing the component using WCMS page view mode (</a:t>
            </a:r>
            <a:r>
              <a:rPr lang="en-US" sz="900" b="1" baseline="0" dirty="0"/>
              <a:t>SEB</a:t>
            </a:r>
            <a:r>
              <a:rPr lang="en-US" sz="900" baseline="0" dirty="0"/>
              <a:t>)</a:t>
            </a:r>
          </a:p>
        </p:txBody>
      </p:sp>
      <p:pic>
        <p:nvPicPr>
          <p:cNvPr id="31" name="Image 3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24" name="Ellipse 23"/>
          <p:cNvSpPr/>
          <p:nvPr/>
        </p:nvSpPr>
        <p:spPr>
          <a:xfrm>
            <a:off x="616983" y="3597890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37" name="ZoneTexte 36"/>
          <p:cNvSpPr txBox="1"/>
          <p:nvPr/>
        </p:nvSpPr>
        <p:spPr>
          <a:xfrm>
            <a:off x="4580947" y="2736560"/>
            <a:ext cx="44941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Label : localized (see Globe icon)  label used in the</a:t>
            </a:r>
          </a:p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front end.</a:t>
            </a:r>
            <a:endParaRPr lang="en-US" sz="1000" baseline="0" dirty="0"/>
          </a:p>
        </p:txBody>
      </p:sp>
      <p:sp>
        <p:nvSpPr>
          <p:cNvPr id="38" name="Ellipse 37"/>
          <p:cNvSpPr/>
          <p:nvPr/>
        </p:nvSpPr>
        <p:spPr>
          <a:xfrm>
            <a:off x="643316" y="2883146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2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39" name="Ellipse 38"/>
          <p:cNvSpPr/>
          <p:nvPr/>
        </p:nvSpPr>
        <p:spPr>
          <a:xfrm>
            <a:off x="643316" y="3315660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200" b="1" baseline="0" dirty="0">
                <a:solidFill>
                  <a:schemeClr val="bg1"/>
                </a:solidFill>
              </a:rPr>
              <a:t>2</a:t>
            </a: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5523" y="1792791"/>
            <a:ext cx="2519394" cy="4820382"/>
          </a:xfrm>
          <a:prstGeom prst="rect">
            <a:avLst/>
          </a:prstGeom>
        </p:spPr>
      </p:pic>
      <p:sp>
        <p:nvSpPr>
          <p:cNvPr id="52" name="Ellipse 51"/>
          <p:cNvSpPr/>
          <p:nvPr/>
        </p:nvSpPr>
        <p:spPr>
          <a:xfrm>
            <a:off x="4229061" y="3588610"/>
            <a:ext cx="252000" cy="252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4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53" name="Ellipse 52"/>
          <p:cNvSpPr/>
          <p:nvPr/>
        </p:nvSpPr>
        <p:spPr>
          <a:xfrm>
            <a:off x="4216918" y="3917427"/>
            <a:ext cx="252000" cy="252000"/>
          </a:xfrm>
          <a:prstGeom prst="ellipse">
            <a:avLst/>
          </a:prstGeom>
          <a:solidFill>
            <a:srgbClr val="8D7D74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5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54" name="Ellipse 53"/>
          <p:cNvSpPr/>
          <p:nvPr/>
        </p:nvSpPr>
        <p:spPr>
          <a:xfrm>
            <a:off x="4216918" y="4212971"/>
            <a:ext cx="252000" cy="2520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55" name="Ellipse 54"/>
          <p:cNvSpPr/>
          <p:nvPr/>
        </p:nvSpPr>
        <p:spPr>
          <a:xfrm>
            <a:off x="4216918" y="4522968"/>
            <a:ext cx="252000" cy="2520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7</a:t>
            </a:r>
          </a:p>
        </p:txBody>
      </p:sp>
      <p:sp>
        <p:nvSpPr>
          <p:cNvPr id="56" name="Ellipse 55"/>
          <p:cNvSpPr/>
          <p:nvPr/>
        </p:nvSpPr>
        <p:spPr>
          <a:xfrm>
            <a:off x="4229061" y="4822046"/>
            <a:ext cx="252000" cy="252000"/>
          </a:xfrm>
          <a:prstGeom prst="ellipse">
            <a:avLst/>
          </a:prstGeom>
          <a:solidFill>
            <a:srgbClr val="E4251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8</a:t>
            </a:r>
          </a:p>
        </p:txBody>
      </p:sp>
      <p:sp>
        <p:nvSpPr>
          <p:cNvPr id="57" name="ZoneTexte 56"/>
          <p:cNvSpPr txBox="1"/>
          <p:nvPr/>
        </p:nvSpPr>
        <p:spPr>
          <a:xfrm>
            <a:off x="4504949" y="3597890"/>
            <a:ext cx="438752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Background image: localized media; the background image of the banner.</a:t>
            </a:r>
          </a:p>
        </p:txBody>
      </p:sp>
      <p:sp>
        <p:nvSpPr>
          <p:cNvPr id="59" name="ZoneTexte 58"/>
          <p:cNvSpPr txBox="1"/>
          <p:nvPr/>
        </p:nvSpPr>
        <p:spPr>
          <a:xfrm>
            <a:off x="4495102" y="3917427"/>
            <a:ext cx="418140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Visual: localized media; the visual displayed on the front-end.</a:t>
            </a:r>
          </a:p>
        </p:txBody>
      </p:sp>
      <p:sp>
        <p:nvSpPr>
          <p:cNvPr id="61" name="ZoneTexte 60"/>
          <p:cNvSpPr txBox="1"/>
          <p:nvPr/>
        </p:nvSpPr>
        <p:spPr>
          <a:xfrm>
            <a:off x="4495102" y="4235236"/>
            <a:ext cx="418140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Title : localized; the title displayed on the front-end</a:t>
            </a:r>
          </a:p>
        </p:txBody>
      </p:sp>
      <p:sp>
        <p:nvSpPr>
          <p:cNvPr id="65" name="ZoneTexte 64"/>
          <p:cNvSpPr txBox="1"/>
          <p:nvPr/>
        </p:nvSpPr>
        <p:spPr>
          <a:xfrm>
            <a:off x="4481061" y="4832965"/>
            <a:ext cx="333129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Cms</a:t>
            </a:r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link: The link displayed in the front-end</a:t>
            </a:r>
          </a:p>
        </p:txBody>
      </p:sp>
      <p:sp>
        <p:nvSpPr>
          <p:cNvPr id="66" name="ZoneTexte 65"/>
          <p:cNvSpPr txBox="1"/>
          <p:nvPr/>
        </p:nvSpPr>
        <p:spPr>
          <a:xfrm>
            <a:off x="4576958" y="3112821"/>
            <a:ext cx="38926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Picto</a:t>
            </a:r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: localized (see Globe icon)  </a:t>
            </a:r>
            <a:r>
              <a:rPr lang="en-US" sz="10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picto</a:t>
            </a:r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used in the</a:t>
            </a:r>
          </a:p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front end.</a:t>
            </a:r>
            <a:endParaRPr lang="en-US" sz="1000" baseline="0" dirty="0"/>
          </a:p>
        </p:txBody>
      </p:sp>
      <p:sp>
        <p:nvSpPr>
          <p:cNvPr id="67" name="Ellipse 66"/>
          <p:cNvSpPr/>
          <p:nvPr/>
        </p:nvSpPr>
        <p:spPr>
          <a:xfrm>
            <a:off x="616983" y="3922189"/>
            <a:ext cx="180000" cy="180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68" name="Ellipse 67"/>
          <p:cNvSpPr/>
          <p:nvPr/>
        </p:nvSpPr>
        <p:spPr>
          <a:xfrm>
            <a:off x="616983" y="4239616"/>
            <a:ext cx="180000" cy="180000"/>
          </a:xfrm>
          <a:prstGeom prst="ellipse">
            <a:avLst/>
          </a:prstGeom>
          <a:solidFill>
            <a:srgbClr val="8D7D74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69" name="Ellipse 68"/>
          <p:cNvSpPr/>
          <p:nvPr/>
        </p:nvSpPr>
        <p:spPr>
          <a:xfrm>
            <a:off x="643316" y="4558968"/>
            <a:ext cx="180000" cy="1800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70" name="Ellipse 69"/>
          <p:cNvSpPr/>
          <p:nvPr/>
        </p:nvSpPr>
        <p:spPr>
          <a:xfrm>
            <a:off x="621638" y="4828798"/>
            <a:ext cx="180000" cy="1800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7</a:t>
            </a:r>
          </a:p>
        </p:txBody>
      </p:sp>
      <p:sp>
        <p:nvSpPr>
          <p:cNvPr id="71" name="Ellipse 70"/>
          <p:cNvSpPr/>
          <p:nvPr/>
        </p:nvSpPr>
        <p:spPr>
          <a:xfrm>
            <a:off x="649357" y="5738190"/>
            <a:ext cx="153072" cy="160239"/>
          </a:xfrm>
          <a:prstGeom prst="ellipse">
            <a:avLst/>
          </a:prstGeom>
          <a:solidFill>
            <a:srgbClr val="E4251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8</a:t>
            </a:r>
          </a:p>
        </p:txBody>
      </p:sp>
      <p:sp>
        <p:nvSpPr>
          <p:cNvPr id="75" name="Ellipse 74"/>
          <p:cNvSpPr/>
          <p:nvPr/>
        </p:nvSpPr>
        <p:spPr>
          <a:xfrm>
            <a:off x="4229061" y="2770203"/>
            <a:ext cx="252000" cy="252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2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76" name="Ellipse 75"/>
          <p:cNvSpPr/>
          <p:nvPr/>
        </p:nvSpPr>
        <p:spPr>
          <a:xfrm>
            <a:off x="4234019" y="3143149"/>
            <a:ext cx="252000" cy="252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3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77" name="Ellipse 76"/>
          <p:cNvSpPr/>
          <p:nvPr/>
        </p:nvSpPr>
        <p:spPr>
          <a:xfrm>
            <a:off x="4232310" y="2297656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1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78" name="Rectangle 7"/>
          <p:cNvSpPr>
            <a:spLocks noChangeArrowheads="1"/>
          </p:cNvSpPr>
          <p:nvPr/>
        </p:nvSpPr>
        <p:spPr bwMode="auto">
          <a:xfrm>
            <a:off x="1875087" y="1393043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2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.1 Description</a:t>
            </a: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: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406404425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Rectangle 71"/>
          <p:cNvSpPr/>
          <p:nvPr/>
        </p:nvSpPr>
        <p:spPr bwMode="auto">
          <a:xfrm>
            <a:off x="4169223" y="2205997"/>
            <a:ext cx="4723256" cy="3681596"/>
          </a:xfrm>
          <a:prstGeom prst="rect">
            <a:avLst/>
          </a:prstGeom>
          <a:solidFill>
            <a:schemeClr val="accent5"/>
          </a:solidFill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z="2400" dirty="0"/>
              <a:t>Rich CMS Banner Component</a:t>
            </a:r>
          </a:p>
        </p:txBody>
      </p:sp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Component format and mapping</a:t>
            </a:r>
            <a:endParaRPr lang="en-US" sz="14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2" name="Ellipse 61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52</a:t>
            </a: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  <a:endParaRPr lang="en-US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8" name="Line 24"/>
          <p:cNvSpPr>
            <a:spLocks noChangeShapeType="1"/>
          </p:cNvSpPr>
          <p:nvPr/>
        </p:nvSpPr>
        <p:spPr bwMode="auto">
          <a:xfrm>
            <a:off x="522358" y="5378529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en-US" sz="20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20" name="ZoneTexte 19"/>
          <p:cNvSpPr txBox="1"/>
          <p:nvPr/>
        </p:nvSpPr>
        <p:spPr>
          <a:xfrm>
            <a:off x="4103948" y="2320060"/>
            <a:ext cx="46445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b="1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The component has the following attributes :</a:t>
            </a:r>
          </a:p>
        </p:txBody>
      </p:sp>
      <p:sp>
        <p:nvSpPr>
          <p:cNvPr id="33" name="Line 24"/>
          <p:cNvSpPr>
            <a:spLocks noChangeShapeType="1"/>
          </p:cNvSpPr>
          <p:nvPr/>
        </p:nvSpPr>
        <p:spPr bwMode="auto">
          <a:xfrm>
            <a:off x="680348" y="6628016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fr-FR" sz="20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43" name="ZoneTexte 42"/>
          <p:cNvSpPr txBox="1"/>
          <p:nvPr/>
        </p:nvSpPr>
        <p:spPr>
          <a:xfrm>
            <a:off x="4441819" y="2889355"/>
            <a:ext cx="44506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Visible : attributes to define if the component is visible (yes) or </a:t>
            </a:r>
          </a:p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not visible (no) in the front end.</a:t>
            </a:r>
          </a:p>
        </p:txBody>
      </p:sp>
      <p:sp>
        <p:nvSpPr>
          <p:cNvPr id="27" name="ZoneTexte 26"/>
          <p:cNvSpPr txBox="1"/>
          <p:nvPr/>
        </p:nvSpPr>
        <p:spPr>
          <a:xfrm>
            <a:off x="4398021" y="5132444"/>
            <a:ext cx="44944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Content: localized (see Globe icon) WYSIWYG or HTML (Source) content</a:t>
            </a:r>
          </a:p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displayed in the front end</a:t>
            </a:r>
          </a:p>
        </p:txBody>
      </p:sp>
      <p:pic>
        <p:nvPicPr>
          <p:cNvPr id="31" name="Image 3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37" name="ZoneTexte 36"/>
          <p:cNvSpPr txBox="1"/>
          <p:nvPr/>
        </p:nvSpPr>
        <p:spPr>
          <a:xfrm>
            <a:off x="4458177" y="3346079"/>
            <a:ext cx="44941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Label : localized (see Globe icon)  label used in the</a:t>
            </a:r>
          </a:p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front end.</a:t>
            </a:r>
            <a:endParaRPr lang="en-US" sz="1000" baseline="0" dirty="0"/>
          </a:p>
        </p:txBody>
      </p:sp>
      <p:sp>
        <p:nvSpPr>
          <p:cNvPr id="52" name="Ellipse 51"/>
          <p:cNvSpPr/>
          <p:nvPr/>
        </p:nvSpPr>
        <p:spPr>
          <a:xfrm>
            <a:off x="4229061" y="4239183"/>
            <a:ext cx="252000" cy="252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4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53" name="Ellipse 52"/>
          <p:cNvSpPr/>
          <p:nvPr/>
        </p:nvSpPr>
        <p:spPr>
          <a:xfrm>
            <a:off x="4216918" y="4568000"/>
            <a:ext cx="252000" cy="252000"/>
          </a:xfrm>
          <a:prstGeom prst="ellipse">
            <a:avLst/>
          </a:prstGeom>
          <a:solidFill>
            <a:srgbClr val="8D7D74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5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54" name="Ellipse 53"/>
          <p:cNvSpPr/>
          <p:nvPr/>
        </p:nvSpPr>
        <p:spPr>
          <a:xfrm>
            <a:off x="4216918" y="4863544"/>
            <a:ext cx="252000" cy="2520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55" name="Ellipse 54"/>
          <p:cNvSpPr/>
          <p:nvPr/>
        </p:nvSpPr>
        <p:spPr>
          <a:xfrm>
            <a:off x="4216918" y="5173541"/>
            <a:ext cx="252000" cy="2520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7</a:t>
            </a:r>
          </a:p>
        </p:txBody>
      </p:sp>
      <p:sp>
        <p:nvSpPr>
          <p:cNvPr id="56" name="Ellipse 55"/>
          <p:cNvSpPr/>
          <p:nvPr/>
        </p:nvSpPr>
        <p:spPr>
          <a:xfrm>
            <a:off x="4229061" y="5472619"/>
            <a:ext cx="252000" cy="252000"/>
          </a:xfrm>
          <a:prstGeom prst="ellipse">
            <a:avLst/>
          </a:prstGeom>
          <a:solidFill>
            <a:srgbClr val="E4251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8</a:t>
            </a:r>
          </a:p>
        </p:txBody>
      </p:sp>
      <p:sp>
        <p:nvSpPr>
          <p:cNvPr id="57" name="ZoneTexte 56"/>
          <p:cNvSpPr txBox="1"/>
          <p:nvPr/>
        </p:nvSpPr>
        <p:spPr>
          <a:xfrm>
            <a:off x="4504949" y="4248463"/>
            <a:ext cx="438752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Background image: localized media; the background image of the banner.</a:t>
            </a:r>
          </a:p>
        </p:txBody>
      </p:sp>
      <p:sp>
        <p:nvSpPr>
          <p:cNvPr id="59" name="ZoneTexte 58"/>
          <p:cNvSpPr txBox="1"/>
          <p:nvPr/>
        </p:nvSpPr>
        <p:spPr>
          <a:xfrm>
            <a:off x="4495102" y="4568000"/>
            <a:ext cx="418140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Visual: localized media; the visual displayed on the front-end.</a:t>
            </a:r>
          </a:p>
        </p:txBody>
      </p:sp>
      <p:sp>
        <p:nvSpPr>
          <p:cNvPr id="61" name="ZoneTexte 60"/>
          <p:cNvSpPr txBox="1"/>
          <p:nvPr/>
        </p:nvSpPr>
        <p:spPr>
          <a:xfrm>
            <a:off x="4495102" y="4885809"/>
            <a:ext cx="418140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Title : localized; the title displayed on the front-end</a:t>
            </a:r>
          </a:p>
        </p:txBody>
      </p:sp>
      <p:sp>
        <p:nvSpPr>
          <p:cNvPr id="65" name="ZoneTexte 64"/>
          <p:cNvSpPr txBox="1"/>
          <p:nvPr/>
        </p:nvSpPr>
        <p:spPr>
          <a:xfrm>
            <a:off x="4481061" y="5483538"/>
            <a:ext cx="333129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Cms</a:t>
            </a:r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link: The link displayed in the front-end</a:t>
            </a:r>
          </a:p>
        </p:txBody>
      </p:sp>
      <p:sp>
        <p:nvSpPr>
          <p:cNvPr id="66" name="ZoneTexte 65"/>
          <p:cNvSpPr txBox="1"/>
          <p:nvPr/>
        </p:nvSpPr>
        <p:spPr>
          <a:xfrm>
            <a:off x="4495102" y="3776542"/>
            <a:ext cx="38926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Picto</a:t>
            </a:r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: localized (see Globe icon)  </a:t>
            </a:r>
            <a:r>
              <a:rPr lang="en-US" sz="10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picto</a:t>
            </a:r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used in the</a:t>
            </a:r>
          </a:p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front end.</a:t>
            </a:r>
            <a:endParaRPr lang="en-US" sz="1000" baseline="0" dirty="0"/>
          </a:p>
        </p:txBody>
      </p:sp>
      <p:sp>
        <p:nvSpPr>
          <p:cNvPr id="75" name="Ellipse 74"/>
          <p:cNvSpPr/>
          <p:nvPr/>
        </p:nvSpPr>
        <p:spPr>
          <a:xfrm>
            <a:off x="4229061" y="3420776"/>
            <a:ext cx="252000" cy="252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2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76" name="Ellipse 75"/>
          <p:cNvSpPr/>
          <p:nvPr/>
        </p:nvSpPr>
        <p:spPr>
          <a:xfrm>
            <a:off x="4234019" y="3793722"/>
            <a:ext cx="252000" cy="252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3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77" name="Ellipse 76"/>
          <p:cNvSpPr/>
          <p:nvPr/>
        </p:nvSpPr>
        <p:spPr>
          <a:xfrm>
            <a:off x="4232310" y="2948229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1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pic>
        <p:nvPicPr>
          <p:cNvPr id="40" name="Image 3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2036" y="4239349"/>
            <a:ext cx="4025122" cy="1930639"/>
          </a:xfrm>
          <a:prstGeom prst="rect">
            <a:avLst/>
          </a:prstGeom>
        </p:spPr>
      </p:pic>
      <p:sp>
        <p:nvSpPr>
          <p:cNvPr id="41" name="Ellipse 40"/>
          <p:cNvSpPr/>
          <p:nvPr/>
        </p:nvSpPr>
        <p:spPr>
          <a:xfrm>
            <a:off x="8943" y="4354418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44" name="Ellipse 43"/>
          <p:cNvSpPr/>
          <p:nvPr/>
        </p:nvSpPr>
        <p:spPr>
          <a:xfrm>
            <a:off x="475229" y="4407071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2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45" name="Ellipse 44"/>
          <p:cNvSpPr/>
          <p:nvPr/>
        </p:nvSpPr>
        <p:spPr>
          <a:xfrm>
            <a:off x="1385350" y="5300902"/>
            <a:ext cx="180000" cy="180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47" name="Ellipse 46"/>
          <p:cNvSpPr/>
          <p:nvPr/>
        </p:nvSpPr>
        <p:spPr>
          <a:xfrm>
            <a:off x="548917" y="4691111"/>
            <a:ext cx="180000" cy="1800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48" name="Ellipse 47"/>
          <p:cNvSpPr/>
          <p:nvPr/>
        </p:nvSpPr>
        <p:spPr>
          <a:xfrm>
            <a:off x="366192" y="4992471"/>
            <a:ext cx="180000" cy="1800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7</a:t>
            </a:r>
          </a:p>
        </p:txBody>
      </p:sp>
      <p:sp>
        <p:nvSpPr>
          <p:cNvPr id="49" name="Ellipse 48"/>
          <p:cNvSpPr/>
          <p:nvPr/>
        </p:nvSpPr>
        <p:spPr>
          <a:xfrm>
            <a:off x="322157" y="5298409"/>
            <a:ext cx="153072" cy="160239"/>
          </a:xfrm>
          <a:prstGeom prst="ellipse">
            <a:avLst/>
          </a:prstGeom>
          <a:solidFill>
            <a:srgbClr val="E4251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8</a:t>
            </a:r>
          </a:p>
        </p:txBody>
      </p:sp>
      <p:pic>
        <p:nvPicPr>
          <p:cNvPr id="50" name="Image 4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1144" y="2273690"/>
            <a:ext cx="4070481" cy="1593483"/>
          </a:xfrm>
          <a:prstGeom prst="rect">
            <a:avLst/>
          </a:prstGeom>
        </p:spPr>
      </p:pic>
      <p:sp>
        <p:nvSpPr>
          <p:cNvPr id="51" name="Ellipse 50"/>
          <p:cNvSpPr/>
          <p:nvPr/>
        </p:nvSpPr>
        <p:spPr>
          <a:xfrm>
            <a:off x="2339752" y="2631526"/>
            <a:ext cx="180000" cy="180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60" name="Ellipse 59"/>
          <p:cNvSpPr/>
          <p:nvPr/>
        </p:nvSpPr>
        <p:spPr>
          <a:xfrm>
            <a:off x="3059832" y="3534610"/>
            <a:ext cx="180000" cy="180000"/>
          </a:xfrm>
          <a:prstGeom prst="ellipse">
            <a:avLst/>
          </a:prstGeom>
          <a:solidFill>
            <a:srgbClr val="8D7D74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63" name="Ellipse 62"/>
          <p:cNvSpPr/>
          <p:nvPr/>
        </p:nvSpPr>
        <p:spPr>
          <a:xfrm>
            <a:off x="1475656" y="2812694"/>
            <a:ext cx="180000" cy="1800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73" name="Ellipse 72"/>
          <p:cNvSpPr/>
          <p:nvPr/>
        </p:nvSpPr>
        <p:spPr>
          <a:xfrm>
            <a:off x="638917" y="2999755"/>
            <a:ext cx="180000" cy="1800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7</a:t>
            </a:r>
          </a:p>
        </p:txBody>
      </p:sp>
      <p:sp>
        <p:nvSpPr>
          <p:cNvPr id="79" name="Ellipse 78"/>
          <p:cNvSpPr/>
          <p:nvPr/>
        </p:nvSpPr>
        <p:spPr>
          <a:xfrm>
            <a:off x="742381" y="3231705"/>
            <a:ext cx="153072" cy="160239"/>
          </a:xfrm>
          <a:prstGeom prst="ellipse">
            <a:avLst/>
          </a:prstGeom>
          <a:solidFill>
            <a:srgbClr val="E4251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8</a:t>
            </a:r>
          </a:p>
        </p:txBody>
      </p:sp>
      <p:sp>
        <p:nvSpPr>
          <p:cNvPr id="80" name="Rectangle 7"/>
          <p:cNvSpPr>
            <a:spLocks noChangeArrowheads="1"/>
          </p:cNvSpPr>
          <p:nvPr/>
        </p:nvSpPr>
        <p:spPr bwMode="auto">
          <a:xfrm>
            <a:off x="1863743" y="136545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2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.2 Mapping</a:t>
            </a: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: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20866778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.1 CREATE a new component</a:t>
            </a: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using WCMS page view perspective </a:t>
            </a:r>
            <a:endParaRPr lang="en-US" sz="11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985929" y="5588289"/>
            <a:ext cx="1682415" cy="865047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8" name="Ellipse 27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29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Rich CMS Banner Component</a:t>
            </a:r>
          </a:p>
        </p:txBody>
      </p:sp>
      <p:sp>
        <p:nvSpPr>
          <p:cNvPr id="30" name="Ellipse 29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52</a:t>
            </a:r>
          </a:p>
        </p:txBody>
      </p:sp>
      <p:sp>
        <p:nvSpPr>
          <p:cNvPr id="50" name="Rectangle 49"/>
          <p:cNvSpPr/>
          <p:nvPr/>
        </p:nvSpPr>
        <p:spPr bwMode="auto">
          <a:xfrm>
            <a:off x="6732240" y="5013176"/>
            <a:ext cx="172819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lang="en-US" sz="1050" baseline="0" dirty="0">
              <a:solidFill>
                <a:schemeClr val="tx1"/>
              </a:solidFill>
            </a:endParaRP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‘Create a new item’</a:t>
            </a:r>
          </a:p>
          <a:p>
            <a:pPr algn="ctr"/>
            <a:endParaRPr lang="en-US" sz="1050" baseline="0" dirty="0">
              <a:solidFill>
                <a:schemeClr val="tx1"/>
              </a:solidFill>
            </a:endParaRPr>
          </a:p>
        </p:txBody>
      </p:sp>
      <p:sp>
        <p:nvSpPr>
          <p:cNvPr id="27" name="Ellipse 26"/>
          <p:cNvSpPr/>
          <p:nvPr/>
        </p:nvSpPr>
        <p:spPr>
          <a:xfrm>
            <a:off x="8244408" y="479715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3</a:t>
            </a:r>
          </a:p>
        </p:txBody>
      </p:sp>
      <p:cxnSp>
        <p:nvCxnSpPr>
          <p:cNvPr id="52" name="Connecteur en angle 51"/>
          <p:cNvCxnSpPr>
            <a:stCxn id="50" idx="2"/>
          </p:cNvCxnSpPr>
          <p:nvPr/>
        </p:nvCxnSpPr>
        <p:spPr bwMode="auto">
          <a:xfrm rot="5400000">
            <a:off x="7056276" y="5553236"/>
            <a:ext cx="576064" cy="504056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24" name="Image 23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00550" y="1736457"/>
            <a:ext cx="3543450" cy="3013678"/>
          </a:xfrm>
          <a:prstGeom prst="rect">
            <a:avLst/>
          </a:prstGeom>
        </p:spPr>
      </p:pic>
      <p:sp>
        <p:nvSpPr>
          <p:cNvPr id="26" name="Rectangle 25"/>
          <p:cNvSpPr/>
          <p:nvPr/>
        </p:nvSpPr>
        <p:spPr bwMode="auto">
          <a:xfrm>
            <a:off x="7272147" y="2965638"/>
            <a:ext cx="162068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Among the component list, click on ‘Rich CMS Banner Component’</a:t>
            </a:r>
          </a:p>
        </p:txBody>
      </p:sp>
      <p:sp>
        <p:nvSpPr>
          <p:cNvPr id="31" name="Ellipse 30"/>
          <p:cNvSpPr/>
          <p:nvPr/>
        </p:nvSpPr>
        <p:spPr>
          <a:xfrm>
            <a:off x="8667623" y="274961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cxnSp>
        <p:nvCxnSpPr>
          <p:cNvPr id="32" name="Forme 48"/>
          <p:cNvCxnSpPr>
            <a:stCxn id="26" idx="1"/>
          </p:cNvCxnSpPr>
          <p:nvPr/>
        </p:nvCxnSpPr>
        <p:spPr bwMode="auto">
          <a:xfrm rot="10800000" flipV="1">
            <a:off x="7092635" y="3325678"/>
            <a:ext cx="179512" cy="216024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3" name="Imag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1859632"/>
            <a:ext cx="5426908" cy="411813"/>
          </a:xfrm>
          <a:prstGeom prst="rect">
            <a:avLst/>
          </a:prstGeom>
        </p:spPr>
      </p:pic>
      <p:sp>
        <p:nvSpPr>
          <p:cNvPr id="33" name="Rectangle 32"/>
          <p:cNvSpPr/>
          <p:nvPr/>
        </p:nvSpPr>
        <p:spPr bwMode="auto">
          <a:xfrm>
            <a:off x="2843808" y="2395002"/>
            <a:ext cx="187220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+ to CREATE a new component     -&gt; opens the rich banner creation wizard</a:t>
            </a:r>
          </a:p>
        </p:txBody>
      </p:sp>
      <p:cxnSp>
        <p:nvCxnSpPr>
          <p:cNvPr id="36" name="Forme 38"/>
          <p:cNvCxnSpPr>
            <a:stCxn id="33" idx="0"/>
          </p:cNvCxnSpPr>
          <p:nvPr/>
        </p:nvCxnSpPr>
        <p:spPr bwMode="auto">
          <a:xfrm rot="5400000" flipH="1" flipV="1">
            <a:off x="4139952" y="1602914"/>
            <a:ext cx="432048" cy="1152128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7" name="Ellipse 36"/>
          <p:cNvSpPr/>
          <p:nvPr/>
        </p:nvSpPr>
        <p:spPr>
          <a:xfrm>
            <a:off x="2618596" y="216979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262" y="3210069"/>
            <a:ext cx="3179299" cy="3509764"/>
          </a:xfrm>
          <a:prstGeom prst="rect">
            <a:avLst/>
          </a:prstGeom>
        </p:spPr>
      </p:pic>
      <p:sp>
        <p:nvSpPr>
          <p:cNvPr id="40" name="Rectangle 39"/>
          <p:cNvSpPr/>
          <p:nvPr/>
        </p:nvSpPr>
        <p:spPr bwMode="auto">
          <a:xfrm>
            <a:off x="3419719" y="3314822"/>
            <a:ext cx="2232248" cy="158417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lang="en-US" sz="1050" baseline="0" dirty="0">
              <a:solidFill>
                <a:schemeClr val="tx1"/>
              </a:solidFill>
            </a:endParaRPr>
          </a:p>
          <a:p>
            <a:pPr algn="ctr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Set the name and fill the banner attributes</a:t>
            </a:r>
          </a:p>
          <a:p>
            <a:pPr algn="ctr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Name it the way that will allow you to find it easily when searching for the rich banner.</a:t>
            </a:r>
          </a:p>
          <a:p>
            <a:pPr algn="ctr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click on done when finished</a:t>
            </a:r>
          </a:p>
          <a:p>
            <a:pPr algn="ctr"/>
            <a:endParaRPr lang="en-US" sz="1050" baseline="0" dirty="0">
              <a:solidFill>
                <a:schemeClr val="tx1"/>
              </a:solidFill>
            </a:endParaRPr>
          </a:p>
          <a:p>
            <a:pPr algn="ctr"/>
            <a:r>
              <a:rPr lang="en-US" sz="1050" i="1" baseline="0" dirty="0">
                <a:solidFill>
                  <a:schemeClr val="tx1"/>
                </a:solidFill>
              </a:rPr>
              <a:t>The component will then appear in the corresponding content slot</a:t>
            </a:r>
          </a:p>
        </p:txBody>
      </p:sp>
      <p:sp>
        <p:nvSpPr>
          <p:cNvPr id="41" name="Ellipse 40"/>
          <p:cNvSpPr/>
          <p:nvPr/>
        </p:nvSpPr>
        <p:spPr>
          <a:xfrm>
            <a:off x="5426755" y="308961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4</a:t>
            </a:r>
          </a:p>
        </p:txBody>
      </p:sp>
      <p:cxnSp>
        <p:nvCxnSpPr>
          <p:cNvPr id="42" name="Connecteur en angle 41"/>
          <p:cNvCxnSpPr/>
          <p:nvPr/>
        </p:nvCxnSpPr>
        <p:spPr bwMode="auto">
          <a:xfrm rot="10800000">
            <a:off x="2411607" y="3890886"/>
            <a:ext cx="1008112" cy="360040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2514561152"/>
      </p:ext>
    </p:extLst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.2 </a:t>
            </a:r>
            <a:r>
              <a:rPr lang="en-US" sz="1100" baseline="0" dirty="0">
                <a:solidFill>
                  <a:srgbClr val="FFFFFF"/>
                </a:solidFill>
              </a:rPr>
              <a:t>Modify the component using WCMS page view perspective </a:t>
            </a:r>
          </a:p>
        </p:txBody>
      </p: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19" name="Ellipse 18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Rich CMS Banner Component</a:t>
            </a:r>
          </a:p>
        </p:txBody>
      </p:sp>
      <p:sp>
        <p:nvSpPr>
          <p:cNvPr id="24" name="Ellipse 2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52</a:t>
            </a:r>
          </a:p>
        </p:txBody>
      </p:sp>
      <p:sp>
        <p:nvSpPr>
          <p:cNvPr id="26" name="Rectangle 25"/>
          <p:cNvSpPr/>
          <p:nvPr/>
        </p:nvSpPr>
        <p:spPr bwMode="auto">
          <a:xfrm>
            <a:off x="3776743" y="4967522"/>
            <a:ext cx="4752528" cy="79208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="1" baseline="0" dirty="0">
                <a:solidFill>
                  <a:schemeClr val="tx1"/>
                </a:solidFill>
              </a:rPr>
              <a:t>Modify the content. 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-Click on  the globe icon to </a:t>
            </a:r>
            <a:r>
              <a:rPr lang="en-US" sz="1050" baseline="0">
                <a:solidFill>
                  <a:schemeClr val="tx1"/>
                </a:solidFill>
              </a:rPr>
              <a:t>see available </a:t>
            </a:r>
            <a:r>
              <a:rPr lang="en-US" sz="1050" baseline="0" dirty="0">
                <a:solidFill>
                  <a:schemeClr val="tx1"/>
                </a:solidFill>
              </a:rPr>
              <a:t>languages. 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-In the desired language, modify the content either using WYSIWYG editor or  the html editor  (click on ‘Source’ button) </a:t>
            </a:r>
          </a:p>
        </p:txBody>
      </p:sp>
      <p:pic>
        <p:nvPicPr>
          <p:cNvPr id="21" name="Image 2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3530" y="1831449"/>
            <a:ext cx="2948181" cy="4826747"/>
          </a:xfrm>
          <a:prstGeom prst="rect">
            <a:avLst/>
          </a:prstGeom>
        </p:spPr>
      </p:pic>
      <p:sp>
        <p:nvSpPr>
          <p:cNvPr id="30" name="Rectangle 29"/>
          <p:cNvSpPr/>
          <p:nvPr/>
        </p:nvSpPr>
        <p:spPr bwMode="auto">
          <a:xfrm>
            <a:off x="4488728" y="3049881"/>
            <a:ext cx="2808312" cy="241877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Define the label on the localized language </a:t>
            </a:r>
          </a:p>
        </p:txBody>
      </p:sp>
      <p:sp>
        <p:nvSpPr>
          <p:cNvPr id="31" name="Ellipse 30"/>
          <p:cNvSpPr/>
          <p:nvPr/>
        </p:nvSpPr>
        <p:spPr>
          <a:xfrm>
            <a:off x="7297040" y="4555134"/>
            <a:ext cx="360000" cy="360000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5</a:t>
            </a:r>
          </a:p>
        </p:txBody>
      </p:sp>
      <p:cxnSp>
        <p:nvCxnSpPr>
          <p:cNvPr id="32" name="Connecteur droit avec flèche 31"/>
          <p:cNvCxnSpPr>
            <a:stCxn id="30" idx="1"/>
          </p:cNvCxnSpPr>
          <p:nvPr/>
        </p:nvCxnSpPr>
        <p:spPr bwMode="auto">
          <a:xfrm flipH="1">
            <a:off x="2944703" y="3170820"/>
            <a:ext cx="1544025" cy="231293"/>
          </a:xfrm>
          <a:prstGeom prst="straightConnector1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33" name="Groupe 32"/>
          <p:cNvGrpSpPr/>
          <p:nvPr/>
        </p:nvGrpSpPr>
        <p:grpSpPr>
          <a:xfrm>
            <a:off x="3017883" y="5971309"/>
            <a:ext cx="3049610" cy="360000"/>
            <a:chOff x="3102260" y="2133585"/>
            <a:chExt cx="5528851" cy="360000"/>
          </a:xfrm>
        </p:grpSpPr>
        <p:sp>
          <p:nvSpPr>
            <p:cNvPr id="34" name="Rectangle 33"/>
            <p:cNvSpPr/>
            <p:nvPr/>
          </p:nvSpPr>
          <p:spPr bwMode="auto">
            <a:xfrm>
              <a:off x="4241835" y="2152982"/>
              <a:ext cx="3755986" cy="34060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r>
                <a:rPr lang="en-US" sz="1050" baseline="0" dirty="0">
                  <a:solidFill>
                    <a:schemeClr val="tx1"/>
                  </a:solidFill>
                </a:rPr>
                <a:t>Create a link  (Component 3)</a:t>
              </a:r>
            </a:p>
          </p:txBody>
        </p:sp>
        <p:sp>
          <p:nvSpPr>
            <p:cNvPr id="36" name="Ellipse 35"/>
            <p:cNvSpPr/>
            <p:nvPr/>
          </p:nvSpPr>
          <p:spPr>
            <a:xfrm>
              <a:off x="7978442" y="2133585"/>
              <a:ext cx="652669" cy="360000"/>
            </a:xfrm>
            <a:prstGeom prst="ellipse">
              <a:avLst/>
            </a:prstGeom>
            <a:solidFill>
              <a:schemeClr val="accent6"/>
            </a:solidFill>
            <a:ln w="19050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 anchor="ctr" anchorCtr="0"/>
            <a:lstStyle/>
            <a:p>
              <a:pPr algn="ctr"/>
              <a:r>
                <a:rPr lang="fr-FR" sz="1800" b="1" baseline="0" dirty="0">
                  <a:solidFill>
                    <a:schemeClr val="bg1"/>
                  </a:solidFill>
                </a:rPr>
                <a:t>7</a:t>
              </a:r>
            </a:p>
          </p:txBody>
        </p:sp>
        <p:cxnSp>
          <p:nvCxnSpPr>
            <p:cNvPr id="37" name="Connecteur droit avec flèche 36"/>
            <p:cNvCxnSpPr>
              <a:stCxn id="34" idx="1"/>
            </p:cNvCxnSpPr>
            <p:nvPr/>
          </p:nvCxnSpPr>
          <p:spPr bwMode="auto">
            <a:xfrm flipH="1">
              <a:off x="3102260" y="2323284"/>
              <a:ext cx="1139575" cy="9698"/>
            </a:xfrm>
            <a:prstGeom prst="straightConnector1">
              <a:avLst/>
            </a:prstGeom>
            <a:solidFill>
              <a:schemeClr val="bg1"/>
            </a:solidFill>
            <a:ln>
              <a:solidFill>
                <a:schemeClr val="accent6">
                  <a:lumMod val="60000"/>
                  <a:lumOff val="40000"/>
                </a:schemeClr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41" name="Rectangle 40"/>
          <p:cNvSpPr/>
          <p:nvPr/>
        </p:nvSpPr>
        <p:spPr bwMode="auto">
          <a:xfrm>
            <a:off x="4488728" y="3445104"/>
            <a:ext cx="2808312" cy="241877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Define the </a:t>
            </a:r>
            <a:r>
              <a:rPr lang="en-US" sz="1050" baseline="0" dirty="0" err="1">
                <a:solidFill>
                  <a:schemeClr val="tx1"/>
                </a:solidFill>
              </a:rPr>
              <a:t>picto</a:t>
            </a:r>
            <a:r>
              <a:rPr lang="en-US" sz="1050" baseline="0" dirty="0">
                <a:solidFill>
                  <a:schemeClr val="tx1"/>
                </a:solidFill>
              </a:rPr>
              <a:t> on the localized language </a:t>
            </a:r>
          </a:p>
        </p:txBody>
      </p:sp>
      <p:sp>
        <p:nvSpPr>
          <p:cNvPr id="42" name="Ellipse 41"/>
          <p:cNvSpPr/>
          <p:nvPr/>
        </p:nvSpPr>
        <p:spPr>
          <a:xfrm>
            <a:off x="7282308" y="4163776"/>
            <a:ext cx="360000" cy="360000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4</a:t>
            </a:r>
          </a:p>
        </p:txBody>
      </p:sp>
      <p:cxnSp>
        <p:nvCxnSpPr>
          <p:cNvPr id="43" name="Connecteur droit avec flèche 42"/>
          <p:cNvCxnSpPr/>
          <p:nvPr/>
        </p:nvCxnSpPr>
        <p:spPr bwMode="auto">
          <a:xfrm flipH="1">
            <a:off x="2944703" y="3539173"/>
            <a:ext cx="1518541" cy="187885"/>
          </a:xfrm>
          <a:prstGeom prst="straightConnector1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4" name="Rectangle 43"/>
          <p:cNvSpPr/>
          <p:nvPr/>
        </p:nvSpPr>
        <p:spPr bwMode="auto">
          <a:xfrm>
            <a:off x="4488728" y="3804681"/>
            <a:ext cx="2808312" cy="325447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Set the background image on the localized language </a:t>
            </a:r>
          </a:p>
        </p:txBody>
      </p:sp>
      <p:sp>
        <p:nvSpPr>
          <p:cNvPr id="45" name="Ellipse 44"/>
          <p:cNvSpPr/>
          <p:nvPr/>
        </p:nvSpPr>
        <p:spPr>
          <a:xfrm>
            <a:off x="7282308" y="3765363"/>
            <a:ext cx="360000" cy="360000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3</a:t>
            </a:r>
          </a:p>
        </p:txBody>
      </p:sp>
      <p:cxnSp>
        <p:nvCxnSpPr>
          <p:cNvPr id="46" name="Connecteur droit avec flèche 45"/>
          <p:cNvCxnSpPr>
            <a:stCxn id="44" idx="1"/>
          </p:cNvCxnSpPr>
          <p:nvPr/>
        </p:nvCxnSpPr>
        <p:spPr bwMode="auto">
          <a:xfrm flipH="1">
            <a:off x="2940562" y="3967405"/>
            <a:ext cx="1548166" cy="98550"/>
          </a:xfrm>
          <a:prstGeom prst="straightConnector1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7" name="Rectangle 46"/>
          <p:cNvSpPr/>
          <p:nvPr/>
        </p:nvSpPr>
        <p:spPr bwMode="auto">
          <a:xfrm>
            <a:off x="4489101" y="4198152"/>
            <a:ext cx="2808312" cy="35698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Set the visual on the localized language </a:t>
            </a:r>
          </a:p>
        </p:txBody>
      </p:sp>
      <p:sp>
        <p:nvSpPr>
          <p:cNvPr id="48" name="Ellipse 47"/>
          <p:cNvSpPr/>
          <p:nvPr/>
        </p:nvSpPr>
        <p:spPr>
          <a:xfrm>
            <a:off x="7308344" y="3359173"/>
            <a:ext cx="360000" cy="360000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cxnSp>
        <p:nvCxnSpPr>
          <p:cNvPr id="49" name="Connecteur droit avec flèche 48"/>
          <p:cNvCxnSpPr>
            <a:stCxn id="47" idx="1"/>
          </p:cNvCxnSpPr>
          <p:nvPr/>
        </p:nvCxnSpPr>
        <p:spPr bwMode="auto">
          <a:xfrm flipH="1">
            <a:off x="2970187" y="4376643"/>
            <a:ext cx="1518914" cy="63386"/>
          </a:xfrm>
          <a:prstGeom prst="straightConnector1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0" name="Rectangle 49"/>
          <p:cNvSpPr/>
          <p:nvPr/>
        </p:nvSpPr>
        <p:spPr bwMode="auto">
          <a:xfrm>
            <a:off x="4488728" y="4622903"/>
            <a:ext cx="2808312" cy="241877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Define the title on the localized language </a:t>
            </a:r>
          </a:p>
        </p:txBody>
      </p:sp>
      <p:sp>
        <p:nvSpPr>
          <p:cNvPr id="51" name="Ellipse 50"/>
          <p:cNvSpPr/>
          <p:nvPr/>
        </p:nvSpPr>
        <p:spPr>
          <a:xfrm>
            <a:off x="7308344" y="2969418"/>
            <a:ext cx="360000" cy="360000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cxnSp>
        <p:nvCxnSpPr>
          <p:cNvPr id="52" name="Connecteur droit avec flèche 51"/>
          <p:cNvCxnSpPr>
            <a:stCxn id="50" idx="1"/>
          </p:cNvCxnSpPr>
          <p:nvPr/>
        </p:nvCxnSpPr>
        <p:spPr bwMode="auto">
          <a:xfrm flipH="1">
            <a:off x="2969815" y="4743842"/>
            <a:ext cx="1518913" cy="120938"/>
          </a:xfrm>
          <a:prstGeom prst="straightConnector1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3" name="Connecteur en angle 52"/>
          <p:cNvCxnSpPr>
            <a:stCxn id="26" idx="1"/>
          </p:cNvCxnSpPr>
          <p:nvPr/>
        </p:nvCxnSpPr>
        <p:spPr bwMode="auto">
          <a:xfrm rot="10800000">
            <a:off x="3153615" y="5113766"/>
            <a:ext cx="623129" cy="249800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1975017992"/>
      </p:ext>
    </p:extLst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Application</a:t>
            </a: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sp>
        <p:nvSpPr>
          <p:cNvPr id="16" name="Rectangle 15"/>
          <p:cNvSpPr/>
          <p:nvPr/>
        </p:nvSpPr>
        <p:spPr bwMode="auto">
          <a:xfrm>
            <a:off x="6372200" y="1700808"/>
            <a:ext cx="504056" cy="25201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Interactive Mosaic Component</a:t>
            </a:r>
          </a:p>
          <a:p>
            <a:pPr algn="l" eaLnBrk="1" hangingPunct="1">
              <a:defRPr/>
            </a:pPr>
            <a:endParaRPr lang="en-US" kern="0" baseline="0" dirty="0">
              <a:solidFill>
                <a:srgbClr val="F4F4F4"/>
              </a:solidFill>
              <a:latin typeface="+mj-lt"/>
              <a:ea typeface="+mj-ea"/>
              <a:cs typeface="+mj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F4F4F4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Ellipse 10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53</a:t>
            </a:r>
          </a:p>
        </p:txBody>
      </p:sp>
      <p:sp>
        <p:nvSpPr>
          <p:cNvPr id="19" name="ZoneTexte 18"/>
          <p:cNvSpPr txBox="1"/>
          <p:nvPr/>
        </p:nvSpPr>
        <p:spPr>
          <a:xfrm>
            <a:off x="212524" y="6510162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/>
              <a:t>Figure : SEB “eat well” page</a:t>
            </a:r>
          </a:p>
        </p:txBody>
      </p:sp>
      <p:pic>
        <p:nvPicPr>
          <p:cNvPr id="26" name="Image 25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9512" y="1445453"/>
            <a:ext cx="4357938" cy="4575835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auto">
          <a:xfrm>
            <a:off x="683568" y="3501009"/>
            <a:ext cx="3456384" cy="2520280"/>
          </a:xfrm>
          <a:prstGeom prst="rect">
            <a:avLst/>
          </a:prstGeom>
          <a:noFill/>
          <a:ln w="254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61032" y="1375139"/>
            <a:ext cx="4318100" cy="4803524"/>
          </a:xfrm>
          <a:prstGeom prst="rect">
            <a:avLst/>
          </a:prstGeom>
        </p:spPr>
      </p:pic>
      <p:sp>
        <p:nvSpPr>
          <p:cNvPr id="17" name="ZoneTexte 16"/>
          <p:cNvSpPr txBox="1"/>
          <p:nvPr/>
        </p:nvSpPr>
        <p:spPr>
          <a:xfrm>
            <a:off x="4572000" y="6498113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/>
              <a:t>Figure : SEB “</a:t>
            </a:r>
            <a:r>
              <a:rPr lang="en-US" sz="900" baseline="0" dirty="0" err="1"/>
              <a:t>développement</a:t>
            </a:r>
            <a:r>
              <a:rPr lang="en-US" sz="900" baseline="0" dirty="0"/>
              <a:t> durable” page</a:t>
            </a:r>
          </a:p>
        </p:txBody>
      </p:sp>
      <p:sp>
        <p:nvSpPr>
          <p:cNvPr id="18" name="Rectangle 17"/>
          <p:cNvSpPr/>
          <p:nvPr/>
        </p:nvSpPr>
        <p:spPr bwMode="auto">
          <a:xfrm>
            <a:off x="5091890" y="3664408"/>
            <a:ext cx="3456384" cy="2589224"/>
          </a:xfrm>
          <a:prstGeom prst="rect">
            <a:avLst/>
          </a:prstGeom>
          <a:noFill/>
          <a:ln w="254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1456314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Rectangle 71"/>
          <p:cNvSpPr/>
          <p:nvPr/>
        </p:nvSpPr>
        <p:spPr bwMode="auto">
          <a:xfrm>
            <a:off x="4025123" y="1820293"/>
            <a:ext cx="4867355" cy="2599324"/>
          </a:xfrm>
          <a:prstGeom prst="rect">
            <a:avLst/>
          </a:prstGeom>
          <a:solidFill>
            <a:schemeClr val="accent5"/>
          </a:solidFill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>
              <a:defRPr/>
            </a:pPr>
            <a:r>
              <a:rPr lang="en-US" sz="2400" dirty="0"/>
              <a:t>Interactive Mosaic Component</a:t>
            </a:r>
          </a:p>
        </p:txBody>
      </p:sp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>
                <a:solidFill>
                  <a:srgbClr val="FFFFFF"/>
                </a:solidFill>
                <a:latin typeface="+mj-lt"/>
              </a:rPr>
              <a:t>     Component format</a:t>
            </a:r>
            <a:endParaRPr lang="en-US" sz="14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2" name="Ellipse 61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53</a:t>
            </a: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  <a:endParaRPr lang="en-US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8" name="Line 24"/>
          <p:cNvSpPr>
            <a:spLocks noChangeShapeType="1"/>
          </p:cNvSpPr>
          <p:nvPr/>
        </p:nvSpPr>
        <p:spPr bwMode="auto">
          <a:xfrm>
            <a:off x="522358" y="5378529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en-US" sz="20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20" name="ZoneTexte 19"/>
          <p:cNvSpPr txBox="1"/>
          <p:nvPr/>
        </p:nvSpPr>
        <p:spPr>
          <a:xfrm>
            <a:off x="4057636" y="1820293"/>
            <a:ext cx="44748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b="1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The component has the following attributes :</a:t>
            </a:r>
          </a:p>
        </p:txBody>
      </p:sp>
      <p:sp>
        <p:nvSpPr>
          <p:cNvPr id="33" name="Line 24"/>
          <p:cNvSpPr>
            <a:spLocks noChangeShapeType="1"/>
          </p:cNvSpPr>
          <p:nvPr/>
        </p:nvSpPr>
        <p:spPr bwMode="auto">
          <a:xfrm>
            <a:off x="680348" y="6628016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fr-FR" sz="20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43" name="ZoneTexte 42"/>
          <p:cNvSpPr txBox="1"/>
          <p:nvPr/>
        </p:nvSpPr>
        <p:spPr>
          <a:xfrm>
            <a:off x="4441819" y="2238782"/>
            <a:ext cx="44506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Visible : attributes to define if the component is visible (yes) or </a:t>
            </a:r>
          </a:p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not visible (no) in the front end.</a:t>
            </a:r>
          </a:p>
        </p:txBody>
      </p:sp>
      <p:sp>
        <p:nvSpPr>
          <p:cNvPr id="30" name="ZoneTexte 29"/>
          <p:cNvSpPr txBox="1"/>
          <p:nvPr/>
        </p:nvSpPr>
        <p:spPr>
          <a:xfrm>
            <a:off x="-135336" y="6613173"/>
            <a:ext cx="410445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/>
              <a:t>Figure : Editing the component using WCMS page view mode (</a:t>
            </a:r>
            <a:r>
              <a:rPr lang="en-US" sz="900" b="1" baseline="0" dirty="0"/>
              <a:t>SEB</a:t>
            </a:r>
            <a:r>
              <a:rPr lang="en-US" sz="900" baseline="0" dirty="0"/>
              <a:t>)</a:t>
            </a:r>
          </a:p>
        </p:txBody>
      </p:sp>
      <p:pic>
        <p:nvPicPr>
          <p:cNvPr id="31" name="Image 3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24" name="Ellipse 23"/>
          <p:cNvSpPr/>
          <p:nvPr/>
        </p:nvSpPr>
        <p:spPr>
          <a:xfrm>
            <a:off x="616983" y="3734293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37" name="ZoneTexte 36"/>
          <p:cNvSpPr txBox="1"/>
          <p:nvPr/>
        </p:nvSpPr>
        <p:spPr>
          <a:xfrm>
            <a:off x="4580947" y="2736560"/>
            <a:ext cx="44941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Picto</a:t>
            </a:r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: localized (see Globe icon)  </a:t>
            </a:r>
            <a:r>
              <a:rPr lang="en-US" sz="10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picto</a:t>
            </a:r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used in the</a:t>
            </a:r>
          </a:p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front end.</a:t>
            </a:r>
            <a:endParaRPr lang="en-US" sz="1000" baseline="0" dirty="0"/>
          </a:p>
        </p:txBody>
      </p:sp>
      <p:sp>
        <p:nvSpPr>
          <p:cNvPr id="38" name="Ellipse 37"/>
          <p:cNvSpPr/>
          <p:nvPr/>
        </p:nvSpPr>
        <p:spPr>
          <a:xfrm>
            <a:off x="643316" y="2883146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2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39" name="Ellipse 38"/>
          <p:cNvSpPr/>
          <p:nvPr/>
        </p:nvSpPr>
        <p:spPr>
          <a:xfrm>
            <a:off x="643316" y="3382366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2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52" name="Ellipse 51"/>
          <p:cNvSpPr/>
          <p:nvPr/>
        </p:nvSpPr>
        <p:spPr>
          <a:xfrm>
            <a:off x="4229061" y="3588610"/>
            <a:ext cx="252000" cy="252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4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53" name="Ellipse 52"/>
          <p:cNvSpPr/>
          <p:nvPr/>
        </p:nvSpPr>
        <p:spPr>
          <a:xfrm>
            <a:off x="4204073" y="3986394"/>
            <a:ext cx="252000" cy="252000"/>
          </a:xfrm>
          <a:prstGeom prst="ellipse">
            <a:avLst/>
          </a:prstGeom>
          <a:solidFill>
            <a:srgbClr val="8D7D74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5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57" name="ZoneTexte 56"/>
          <p:cNvSpPr txBox="1"/>
          <p:nvPr/>
        </p:nvSpPr>
        <p:spPr>
          <a:xfrm>
            <a:off x="4504949" y="3597890"/>
            <a:ext cx="43875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Background image: localized media; the background image that will be </a:t>
            </a:r>
            <a:r>
              <a:rPr lang="en-US" sz="10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splited</a:t>
            </a:r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</p:txBody>
      </p:sp>
      <p:sp>
        <p:nvSpPr>
          <p:cNvPr id="59" name="ZoneTexte 58"/>
          <p:cNvSpPr txBox="1"/>
          <p:nvPr/>
        </p:nvSpPr>
        <p:spPr>
          <a:xfrm>
            <a:off x="4495102" y="3998000"/>
            <a:ext cx="41814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Mosaic items: The list of mosaic items (max = 5) displayed in the front-end (component 54)</a:t>
            </a:r>
          </a:p>
        </p:txBody>
      </p:sp>
      <p:sp>
        <p:nvSpPr>
          <p:cNvPr id="66" name="ZoneTexte 65"/>
          <p:cNvSpPr txBox="1"/>
          <p:nvPr/>
        </p:nvSpPr>
        <p:spPr>
          <a:xfrm>
            <a:off x="4576958" y="3112821"/>
            <a:ext cx="389266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Visual: localized media; the visual displayed on the front-end.</a:t>
            </a:r>
          </a:p>
        </p:txBody>
      </p:sp>
      <p:sp>
        <p:nvSpPr>
          <p:cNvPr id="67" name="Ellipse 66"/>
          <p:cNvSpPr/>
          <p:nvPr/>
        </p:nvSpPr>
        <p:spPr>
          <a:xfrm>
            <a:off x="631448" y="4059188"/>
            <a:ext cx="180000" cy="180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68" name="Ellipse 67"/>
          <p:cNvSpPr/>
          <p:nvPr/>
        </p:nvSpPr>
        <p:spPr>
          <a:xfrm>
            <a:off x="631448" y="4483786"/>
            <a:ext cx="180000" cy="180000"/>
          </a:xfrm>
          <a:prstGeom prst="ellipse">
            <a:avLst/>
          </a:prstGeom>
          <a:solidFill>
            <a:srgbClr val="8D7D74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75" name="Ellipse 74"/>
          <p:cNvSpPr/>
          <p:nvPr/>
        </p:nvSpPr>
        <p:spPr>
          <a:xfrm>
            <a:off x="4229061" y="2770203"/>
            <a:ext cx="252000" cy="252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2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76" name="Ellipse 75"/>
          <p:cNvSpPr/>
          <p:nvPr/>
        </p:nvSpPr>
        <p:spPr>
          <a:xfrm>
            <a:off x="4234019" y="3143149"/>
            <a:ext cx="252000" cy="252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3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77" name="Ellipse 76"/>
          <p:cNvSpPr/>
          <p:nvPr/>
        </p:nvSpPr>
        <p:spPr>
          <a:xfrm>
            <a:off x="4232310" y="2297656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1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78" name="Rectangle 7"/>
          <p:cNvSpPr>
            <a:spLocks noChangeArrowheads="1"/>
          </p:cNvSpPr>
          <p:nvPr/>
        </p:nvSpPr>
        <p:spPr bwMode="auto">
          <a:xfrm>
            <a:off x="1875087" y="1393043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2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.1 Description</a:t>
            </a: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: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  </a:t>
            </a: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9318" y="1820291"/>
            <a:ext cx="2846533" cy="4792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685138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z="2400" dirty="0"/>
              <a:t>Interactive Mosaic Component</a:t>
            </a:r>
          </a:p>
        </p:txBody>
      </p:sp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Component format and mapping</a:t>
            </a:r>
            <a:endParaRPr lang="en-US" sz="14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2" name="Ellipse 61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53</a:t>
            </a: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  <a:endParaRPr lang="en-US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8" name="Line 24"/>
          <p:cNvSpPr>
            <a:spLocks noChangeShapeType="1"/>
          </p:cNvSpPr>
          <p:nvPr/>
        </p:nvSpPr>
        <p:spPr bwMode="auto">
          <a:xfrm>
            <a:off x="522358" y="5378529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en-US" sz="20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33" name="Line 24"/>
          <p:cNvSpPr>
            <a:spLocks noChangeShapeType="1"/>
          </p:cNvSpPr>
          <p:nvPr/>
        </p:nvSpPr>
        <p:spPr bwMode="auto">
          <a:xfrm>
            <a:off x="680348" y="6628016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fr-FR" sz="20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pic>
        <p:nvPicPr>
          <p:cNvPr id="31" name="Image 3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80" name="Rectangle 7"/>
          <p:cNvSpPr>
            <a:spLocks noChangeArrowheads="1"/>
          </p:cNvSpPr>
          <p:nvPr/>
        </p:nvSpPr>
        <p:spPr bwMode="auto">
          <a:xfrm>
            <a:off x="1863743" y="136545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2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.2 Mapping</a:t>
            </a: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: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  </a:t>
            </a:r>
          </a:p>
        </p:txBody>
      </p:sp>
      <p:sp>
        <p:nvSpPr>
          <p:cNvPr id="42" name="Rectangle 41"/>
          <p:cNvSpPr/>
          <p:nvPr/>
        </p:nvSpPr>
        <p:spPr bwMode="auto">
          <a:xfrm>
            <a:off x="4025123" y="1820293"/>
            <a:ext cx="4867355" cy="2599324"/>
          </a:xfrm>
          <a:prstGeom prst="rect">
            <a:avLst/>
          </a:prstGeom>
          <a:solidFill>
            <a:schemeClr val="accent5"/>
          </a:solidFill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46" name="ZoneTexte 45"/>
          <p:cNvSpPr txBox="1"/>
          <p:nvPr/>
        </p:nvSpPr>
        <p:spPr>
          <a:xfrm>
            <a:off x="4057636" y="1820294"/>
            <a:ext cx="46188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b="1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The component has the following attributes :</a:t>
            </a:r>
          </a:p>
        </p:txBody>
      </p:sp>
      <p:sp>
        <p:nvSpPr>
          <p:cNvPr id="67" name="ZoneTexte 66"/>
          <p:cNvSpPr txBox="1"/>
          <p:nvPr/>
        </p:nvSpPr>
        <p:spPr>
          <a:xfrm>
            <a:off x="4441819" y="2238782"/>
            <a:ext cx="44506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Visible : attributes to define if the component is visible (yes) or </a:t>
            </a:r>
          </a:p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not visible (no) in the front end.</a:t>
            </a:r>
          </a:p>
        </p:txBody>
      </p:sp>
      <p:sp>
        <p:nvSpPr>
          <p:cNvPr id="68" name="ZoneTexte 67"/>
          <p:cNvSpPr txBox="1"/>
          <p:nvPr/>
        </p:nvSpPr>
        <p:spPr>
          <a:xfrm>
            <a:off x="4580947" y="2736560"/>
            <a:ext cx="44941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Picto</a:t>
            </a:r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: localized (see Globe icon)  </a:t>
            </a:r>
            <a:r>
              <a:rPr lang="en-US" sz="10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picto</a:t>
            </a:r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displayed in the bottom of the edited mosaic item in the front end.</a:t>
            </a:r>
            <a:endParaRPr lang="en-US" sz="1000" baseline="0" dirty="0"/>
          </a:p>
        </p:txBody>
      </p:sp>
      <p:sp>
        <p:nvSpPr>
          <p:cNvPr id="69" name="Ellipse 68"/>
          <p:cNvSpPr/>
          <p:nvPr/>
        </p:nvSpPr>
        <p:spPr>
          <a:xfrm>
            <a:off x="4229061" y="3588610"/>
            <a:ext cx="252000" cy="252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4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70" name="Ellipse 69"/>
          <p:cNvSpPr/>
          <p:nvPr/>
        </p:nvSpPr>
        <p:spPr>
          <a:xfrm>
            <a:off x="4216918" y="3917427"/>
            <a:ext cx="252000" cy="252000"/>
          </a:xfrm>
          <a:prstGeom prst="ellipse">
            <a:avLst/>
          </a:prstGeom>
          <a:solidFill>
            <a:srgbClr val="8D7D74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5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71" name="ZoneTexte 70"/>
          <p:cNvSpPr txBox="1"/>
          <p:nvPr/>
        </p:nvSpPr>
        <p:spPr>
          <a:xfrm>
            <a:off x="4504949" y="3597890"/>
            <a:ext cx="43875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Background image: localized media; the background image that will be </a:t>
            </a:r>
            <a:r>
              <a:rPr lang="en-US" sz="10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splited</a:t>
            </a:r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</p:txBody>
      </p:sp>
      <p:sp>
        <p:nvSpPr>
          <p:cNvPr id="74" name="ZoneTexte 73"/>
          <p:cNvSpPr txBox="1"/>
          <p:nvPr/>
        </p:nvSpPr>
        <p:spPr>
          <a:xfrm>
            <a:off x="4495102" y="3917427"/>
            <a:ext cx="418140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Mosaic items: The list of mosaic items (max = 5) displayed in the front-end (component 54).</a:t>
            </a:r>
          </a:p>
          <a:p>
            <a:pPr algn="l"/>
            <a:endParaRPr lang="en-US" sz="1000" baseline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8" name="ZoneTexte 77"/>
          <p:cNvSpPr txBox="1"/>
          <p:nvPr/>
        </p:nvSpPr>
        <p:spPr>
          <a:xfrm>
            <a:off x="4576958" y="3112821"/>
            <a:ext cx="389266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Visual: localized media; the visual displayed on the front-end.</a:t>
            </a:r>
          </a:p>
        </p:txBody>
      </p:sp>
      <p:sp>
        <p:nvSpPr>
          <p:cNvPr id="81" name="Ellipse 80"/>
          <p:cNvSpPr/>
          <p:nvPr/>
        </p:nvSpPr>
        <p:spPr>
          <a:xfrm>
            <a:off x="4229061" y="2770203"/>
            <a:ext cx="252000" cy="252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2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82" name="Ellipse 81"/>
          <p:cNvSpPr/>
          <p:nvPr/>
        </p:nvSpPr>
        <p:spPr>
          <a:xfrm>
            <a:off x="4234019" y="3143149"/>
            <a:ext cx="252000" cy="252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3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83" name="Ellipse 82"/>
          <p:cNvSpPr/>
          <p:nvPr/>
        </p:nvSpPr>
        <p:spPr>
          <a:xfrm>
            <a:off x="4232310" y="2297656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1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614" y="1759014"/>
            <a:ext cx="3852623" cy="2790045"/>
          </a:xfrm>
          <a:prstGeom prst="rect">
            <a:avLst/>
          </a:prstGeom>
        </p:spPr>
      </p:pic>
      <p:sp>
        <p:nvSpPr>
          <p:cNvPr id="84" name="Ellipse 83"/>
          <p:cNvSpPr/>
          <p:nvPr/>
        </p:nvSpPr>
        <p:spPr>
          <a:xfrm>
            <a:off x="2267744" y="1932007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85" name="Ellipse 84"/>
          <p:cNvSpPr/>
          <p:nvPr/>
        </p:nvSpPr>
        <p:spPr>
          <a:xfrm>
            <a:off x="2843808" y="4239617"/>
            <a:ext cx="180000" cy="180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86" name="Ellipse 85"/>
          <p:cNvSpPr/>
          <p:nvPr/>
        </p:nvSpPr>
        <p:spPr>
          <a:xfrm>
            <a:off x="184827" y="4039043"/>
            <a:ext cx="180000" cy="180000"/>
          </a:xfrm>
          <a:prstGeom prst="ellipse">
            <a:avLst/>
          </a:prstGeom>
          <a:solidFill>
            <a:srgbClr val="8D7D74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87" name="Ellipse 86"/>
          <p:cNvSpPr/>
          <p:nvPr/>
        </p:nvSpPr>
        <p:spPr>
          <a:xfrm>
            <a:off x="432358" y="2716203"/>
            <a:ext cx="180000" cy="180000"/>
          </a:xfrm>
          <a:prstGeom prst="ellipse">
            <a:avLst/>
          </a:prstGeom>
          <a:solidFill>
            <a:srgbClr val="8D7D74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88" name="Ellipse 87"/>
          <p:cNvSpPr/>
          <p:nvPr/>
        </p:nvSpPr>
        <p:spPr>
          <a:xfrm>
            <a:off x="3226975" y="2259082"/>
            <a:ext cx="180000" cy="180000"/>
          </a:xfrm>
          <a:prstGeom prst="ellipse">
            <a:avLst/>
          </a:prstGeom>
          <a:solidFill>
            <a:srgbClr val="8D7D74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89" name="Ellipse 88"/>
          <p:cNvSpPr/>
          <p:nvPr/>
        </p:nvSpPr>
        <p:spPr>
          <a:xfrm>
            <a:off x="2355279" y="3305149"/>
            <a:ext cx="180000" cy="180000"/>
          </a:xfrm>
          <a:prstGeom prst="ellipse">
            <a:avLst/>
          </a:prstGeom>
          <a:solidFill>
            <a:srgbClr val="8D7D74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5</a:t>
            </a:r>
          </a:p>
        </p:txBody>
      </p:sp>
      <p:pic>
        <p:nvPicPr>
          <p:cNvPr id="90" name="Image 8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7739" y="4592610"/>
            <a:ext cx="2998007" cy="2171137"/>
          </a:xfrm>
          <a:prstGeom prst="rect">
            <a:avLst/>
          </a:prstGeom>
        </p:spPr>
      </p:pic>
      <p:sp>
        <p:nvSpPr>
          <p:cNvPr id="91" name="Ellipse 90"/>
          <p:cNvSpPr/>
          <p:nvPr/>
        </p:nvSpPr>
        <p:spPr>
          <a:xfrm>
            <a:off x="1996742" y="6420841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92" name="Ellipse 91"/>
          <p:cNvSpPr/>
          <p:nvPr/>
        </p:nvSpPr>
        <p:spPr>
          <a:xfrm>
            <a:off x="2163847" y="2381103"/>
            <a:ext cx="180000" cy="180000"/>
          </a:xfrm>
          <a:prstGeom prst="ellipse">
            <a:avLst/>
          </a:prstGeom>
          <a:solidFill>
            <a:srgbClr val="8D7D74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312093166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.1 </a:t>
            </a:r>
            <a:r>
              <a:rPr lang="en-US" sz="1100" baseline="0" dirty="0">
                <a:solidFill>
                  <a:srgbClr val="FFFFFF"/>
                </a:solidFill>
              </a:rPr>
              <a:t>Modify the component using WCMS page view perspective </a:t>
            </a:r>
          </a:p>
        </p:txBody>
      </p: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19" name="Ellipse 18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Interactive Mosaic Component</a:t>
            </a:r>
          </a:p>
        </p:txBody>
      </p:sp>
      <p:sp>
        <p:nvSpPr>
          <p:cNvPr id="24" name="Ellipse 2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53</a:t>
            </a:r>
          </a:p>
        </p:txBody>
      </p:sp>
      <p:pic>
        <p:nvPicPr>
          <p:cNvPr id="21" name="Image 2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30" name="Rectangle 29"/>
          <p:cNvSpPr/>
          <p:nvPr/>
        </p:nvSpPr>
        <p:spPr bwMode="auto">
          <a:xfrm>
            <a:off x="4488728" y="3049881"/>
            <a:ext cx="2808312" cy="241877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Define the </a:t>
            </a:r>
            <a:r>
              <a:rPr lang="en-US" sz="1050" baseline="0" dirty="0" err="1">
                <a:solidFill>
                  <a:schemeClr val="tx1"/>
                </a:solidFill>
              </a:rPr>
              <a:t>picto</a:t>
            </a:r>
            <a:r>
              <a:rPr lang="en-US" sz="1050" baseline="0" dirty="0">
                <a:solidFill>
                  <a:schemeClr val="tx1"/>
                </a:solidFill>
              </a:rPr>
              <a:t> on the localized language </a:t>
            </a:r>
          </a:p>
        </p:txBody>
      </p:sp>
      <p:sp>
        <p:nvSpPr>
          <p:cNvPr id="41" name="Rectangle 40"/>
          <p:cNvSpPr/>
          <p:nvPr/>
        </p:nvSpPr>
        <p:spPr bwMode="auto">
          <a:xfrm>
            <a:off x="4488728" y="3445104"/>
            <a:ext cx="2808312" cy="241877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Set the visual on the localized language </a:t>
            </a:r>
          </a:p>
        </p:txBody>
      </p:sp>
      <p:sp>
        <p:nvSpPr>
          <p:cNvPr id="42" name="Ellipse 41"/>
          <p:cNvSpPr/>
          <p:nvPr/>
        </p:nvSpPr>
        <p:spPr>
          <a:xfrm>
            <a:off x="7117040" y="4726200"/>
            <a:ext cx="360000" cy="360000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44" name="Rectangle 43"/>
          <p:cNvSpPr/>
          <p:nvPr/>
        </p:nvSpPr>
        <p:spPr bwMode="auto">
          <a:xfrm>
            <a:off x="4436256" y="3848239"/>
            <a:ext cx="2808312" cy="325447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Set the background image on the localized language </a:t>
            </a:r>
          </a:p>
        </p:txBody>
      </p:sp>
      <p:sp>
        <p:nvSpPr>
          <p:cNvPr id="45" name="Ellipse 44"/>
          <p:cNvSpPr/>
          <p:nvPr/>
        </p:nvSpPr>
        <p:spPr>
          <a:xfrm>
            <a:off x="7260545" y="3847809"/>
            <a:ext cx="360000" cy="360000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47" name="Rectangle 46"/>
          <p:cNvSpPr/>
          <p:nvPr/>
        </p:nvSpPr>
        <p:spPr bwMode="auto">
          <a:xfrm>
            <a:off x="4312535" y="4400664"/>
            <a:ext cx="2808312" cy="104456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Set the list of mosaic items (Component 54). You can add a new item or modify the existing items.</a:t>
            </a:r>
          </a:p>
          <a:p>
            <a:pPr algn="ctr"/>
            <a:r>
              <a:rPr lang="en-US" sz="1050" baseline="0" dirty="0">
                <a:solidFill>
                  <a:srgbClr val="FF0000"/>
                </a:solidFill>
              </a:rPr>
              <a:t>See the steps to create or modify a mosaic item in Component 54.</a:t>
            </a:r>
          </a:p>
        </p:txBody>
      </p:sp>
      <p:sp>
        <p:nvSpPr>
          <p:cNvPr id="48" name="Ellipse 47"/>
          <p:cNvSpPr/>
          <p:nvPr/>
        </p:nvSpPr>
        <p:spPr>
          <a:xfrm>
            <a:off x="7308344" y="3359173"/>
            <a:ext cx="360000" cy="360000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51" name="Ellipse 50"/>
          <p:cNvSpPr/>
          <p:nvPr/>
        </p:nvSpPr>
        <p:spPr>
          <a:xfrm>
            <a:off x="7308344" y="2969418"/>
            <a:ext cx="360000" cy="360000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pic>
        <p:nvPicPr>
          <p:cNvPr id="35" name="Image 3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994" y="1823886"/>
            <a:ext cx="2846533" cy="4792881"/>
          </a:xfrm>
          <a:prstGeom prst="rect">
            <a:avLst/>
          </a:prstGeom>
        </p:spPr>
      </p:pic>
      <p:cxnSp>
        <p:nvCxnSpPr>
          <p:cNvPr id="62" name="Connecteur droit avec flèche 61"/>
          <p:cNvCxnSpPr>
            <a:stCxn id="47" idx="1"/>
          </p:cNvCxnSpPr>
          <p:nvPr/>
        </p:nvCxnSpPr>
        <p:spPr bwMode="auto">
          <a:xfrm flipH="1" flipV="1">
            <a:off x="683569" y="4536080"/>
            <a:ext cx="3628966" cy="386864"/>
          </a:xfrm>
          <a:prstGeom prst="straightConnector1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3" name="Connecteur droit avec flèche 62"/>
          <p:cNvCxnSpPr/>
          <p:nvPr/>
        </p:nvCxnSpPr>
        <p:spPr bwMode="auto">
          <a:xfrm flipH="1">
            <a:off x="2555776" y="3170820"/>
            <a:ext cx="1932952" cy="270386"/>
          </a:xfrm>
          <a:prstGeom prst="straightConnector1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4" name="Connecteur droit avec flèche 63"/>
          <p:cNvCxnSpPr/>
          <p:nvPr/>
        </p:nvCxnSpPr>
        <p:spPr bwMode="auto">
          <a:xfrm flipH="1">
            <a:off x="2555776" y="3539173"/>
            <a:ext cx="1907469" cy="211099"/>
          </a:xfrm>
          <a:prstGeom prst="straightConnector1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5" name="Connecteur droit avec flèche 64"/>
          <p:cNvCxnSpPr/>
          <p:nvPr/>
        </p:nvCxnSpPr>
        <p:spPr bwMode="auto">
          <a:xfrm flipH="1">
            <a:off x="2555776" y="4010963"/>
            <a:ext cx="1880480" cy="64756"/>
          </a:xfrm>
          <a:prstGeom prst="straightConnector1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955670230"/>
      </p:ext>
    </p:extLst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Application</a:t>
            </a: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sp>
        <p:nvSpPr>
          <p:cNvPr id="16" name="Rectangle 15"/>
          <p:cNvSpPr/>
          <p:nvPr/>
        </p:nvSpPr>
        <p:spPr bwMode="auto">
          <a:xfrm>
            <a:off x="6372200" y="1700808"/>
            <a:ext cx="504056" cy="25201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kern="0" baseline="0" dirty="0">
                <a:solidFill>
                  <a:srgbClr val="F4F4F4"/>
                </a:solidFill>
              </a:rPr>
              <a:t>Interactive Mosaic Item Component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F4F4F4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Ellipse 10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54</a:t>
            </a:r>
          </a:p>
        </p:txBody>
      </p:sp>
      <p:sp>
        <p:nvSpPr>
          <p:cNvPr id="25" name="ZoneTexte 24"/>
          <p:cNvSpPr txBox="1"/>
          <p:nvPr/>
        </p:nvSpPr>
        <p:spPr>
          <a:xfrm>
            <a:off x="2915816" y="5921265"/>
            <a:ext cx="295038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/>
              <a:t>Figure : SEB eat well page</a:t>
            </a:r>
          </a:p>
        </p:txBody>
      </p:sp>
      <p:pic>
        <p:nvPicPr>
          <p:cNvPr id="26" name="Image 25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31640" y="1587771"/>
            <a:ext cx="5905500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459492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Rectangle 71"/>
          <p:cNvSpPr/>
          <p:nvPr/>
        </p:nvSpPr>
        <p:spPr bwMode="auto">
          <a:xfrm>
            <a:off x="5099805" y="1994094"/>
            <a:ext cx="4032115" cy="3307114"/>
          </a:xfrm>
          <a:prstGeom prst="rect">
            <a:avLst/>
          </a:prstGeom>
          <a:solidFill>
            <a:schemeClr val="accent5"/>
          </a:solidFill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>
              <a:defRPr/>
            </a:pPr>
            <a:r>
              <a:rPr lang="en-US" sz="2400" dirty="0"/>
              <a:t>Interactive Mosaic Item Component</a:t>
            </a:r>
          </a:p>
        </p:txBody>
      </p:sp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>
                <a:solidFill>
                  <a:srgbClr val="FFFFFF"/>
                </a:solidFill>
                <a:latin typeface="+mj-lt"/>
              </a:rPr>
              <a:t>     Component format</a:t>
            </a:r>
            <a:endParaRPr lang="en-US" sz="14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2" name="Ellipse 61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54</a:t>
            </a: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  <a:endParaRPr lang="en-US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8" name="Line 24"/>
          <p:cNvSpPr>
            <a:spLocks noChangeShapeType="1"/>
          </p:cNvSpPr>
          <p:nvPr/>
        </p:nvSpPr>
        <p:spPr bwMode="auto">
          <a:xfrm>
            <a:off x="522358" y="5378529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en-US" sz="20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20" name="ZoneTexte 19"/>
          <p:cNvSpPr txBox="1"/>
          <p:nvPr/>
        </p:nvSpPr>
        <p:spPr>
          <a:xfrm>
            <a:off x="5117757" y="2184242"/>
            <a:ext cx="377472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b="1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The component has the following attributes :</a:t>
            </a:r>
          </a:p>
        </p:txBody>
      </p:sp>
      <p:sp>
        <p:nvSpPr>
          <p:cNvPr id="33" name="Line 24"/>
          <p:cNvSpPr>
            <a:spLocks noChangeShapeType="1"/>
          </p:cNvSpPr>
          <p:nvPr/>
        </p:nvSpPr>
        <p:spPr bwMode="auto">
          <a:xfrm>
            <a:off x="680348" y="6628016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fr-FR" sz="20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43" name="ZoneTexte 42"/>
          <p:cNvSpPr txBox="1"/>
          <p:nvPr/>
        </p:nvSpPr>
        <p:spPr>
          <a:xfrm>
            <a:off x="5501941" y="2602730"/>
            <a:ext cx="364206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Visible : attributes to define if the component is visible (yes) or </a:t>
            </a:r>
          </a:p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not visible (no) in the front end.</a:t>
            </a:r>
          </a:p>
        </p:txBody>
      </p:sp>
      <p:sp>
        <p:nvSpPr>
          <p:cNvPr id="27" name="ZoneTexte 26"/>
          <p:cNvSpPr txBox="1"/>
          <p:nvPr/>
        </p:nvSpPr>
        <p:spPr>
          <a:xfrm>
            <a:off x="5600139" y="4249043"/>
            <a:ext cx="34143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Content: localized (see Globe icon) WYSIWYG or HTML (Source) content displayed in the front end</a:t>
            </a:r>
          </a:p>
        </p:txBody>
      </p:sp>
      <p:sp>
        <p:nvSpPr>
          <p:cNvPr id="30" name="ZoneTexte 29"/>
          <p:cNvSpPr txBox="1"/>
          <p:nvPr/>
        </p:nvSpPr>
        <p:spPr>
          <a:xfrm>
            <a:off x="539957" y="5750995"/>
            <a:ext cx="410445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/>
              <a:t>Figure : Editing the component using WCMS page view mode (</a:t>
            </a:r>
            <a:r>
              <a:rPr lang="en-US" sz="900" b="1" baseline="0" dirty="0"/>
              <a:t>SEB</a:t>
            </a:r>
            <a:r>
              <a:rPr lang="en-US" sz="900" baseline="0" dirty="0"/>
              <a:t>)</a:t>
            </a:r>
          </a:p>
        </p:txBody>
      </p:sp>
      <p:pic>
        <p:nvPicPr>
          <p:cNvPr id="31" name="Image 3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24" name="Ellipse 23"/>
          <p:cNvSpPr/>
          <p:nvPr/>
        </p:nvSpPr>
        <p:spPr>
          <a:xfrm>
            <a:off x="107070" y="3660610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37" name="ZoneTexte 36"/>
          <p:cNvSpPr txBox="1"/>
          <p:nvPr/>
        </p:nvSpPr>
        <p:spPr>
          <a:xfrm>
            <a:off x="5641068" y="3100508"/>
            <a:ext cx="34340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Labeled : attributes to define if the component is labeled (yes) or not labeled (no) in the front end.</a:t>
            </a:r>
          </a:p>
        </p:txBody>
      </p:sp>
      <p:sp>
        <p:nvSpPr>
          <p:cNvPr id="38" name="Ellipse 37"/>
          <p:cNvSpPr/>
          <p:nvPr/>
        </p:nvSpPr>
        <p:spPr>
          <a:xfrm>
            <a:off x="107504" y="2853280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2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39" name="Ellipse 38"/>
          <p:cNvSpPr/>
          <p:nvPr/>
        </p:nvSpPr>
        <p:spPr>
          <a:xfrm>
            <a:off x="107070" y="3331683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2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52" name="Ellipse 51"/>
          <p:cNvSpPr/>
          <p:nvPr/>
        </p:nvSpPr>
        <p:spPr>
          <a:xfrm>
            <a:off x="5289182" y="3952558"/>
            <a:ext cx="252000" cy="252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4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53" name="Ellipse 52"/>
          <p:cNvSpPr/>
          <p:nvPr/>
        </p:nvSpPr>
        <p:spPr>
          <a:xfrm>
            <a:off x="5277039" y="4281375"/>
            <a:ext cx="252000" cy="252000"/>
          </a:xfrm>
          <a:prstGeom prst="ellipse">
            <a:avLst/>
          </a:prstGeom>
          <a:solidFill>
            <a:srgbClr val="8D7D74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5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57" name="ZoneTexte 56"/>
          <p:cNvSpPr txBox="1"/>
          <p:nvPr/>
        </p:nvSpPr>
        <p:spPr>
          <a:xfrm>
            <a:off x="5612584" y="3470783"/>
            <a:ext cx="29045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Background image: localized media; the background image of the item.</a:t>
            </a:r>
          </a:p>
        </p:txBody>
      </p:sp>
      <p:sp>
        <p:nvSpPr>
          <p:cNvPr id="61" name="ZoneTexte 60"/>
          <p:cNvSpPr txBox="1"/>
          <p:nvPr/>
        </p:nvSpPr>
        <p:spPr>
          <a:xfrm>
            <a:off x="5641068" y="3958337"/>
            <a:ext cx="358877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Title : localized; the title displayed on the front-end</a:t>
            </a:r>
          </a:p>
        </p:txBody>
      </p:sp>
      <p:sp>
        <p:nvSpPr>
          <p:cNvPr id="67" name="Ellipse 66"/>
          <p:cNvSpPr/>
          <p:nvPr/>
        </p:nvSpPr>
        <p:spPr>
          <a:xfrm>
            <a:off x="113525" y="3983648"/>
            <a:ext cx="180000" cy="180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68" name="Ellipse 67"/>
          <p:cNvSpPr/>
          <p:nvPr/>
        </p:nvSpPr>
        <p:spPr>
          <a:xfrm>
            <a:off x="113525" y="4279721"/>
            <a:ext cx="180000" cy="180000"/>
          </a:xfrm>
          <a:prstGeom prst="ellipse">
            <a:avLst/>
          </a:prstGeom>
          <a:solidFill>
            <a:srgbClr val="8D7D74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75" name="Ellipse 74"/>
          <p:cNvSpPr/>
          <p:nvPr/>
        </p:nvSpPr>
        <p:spPr>
          <a:xfrm>
            <a:off x="5289182" y="3134151"/>
            <a:ext cx="252000" cy="252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2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76" name="Ellipse 75"/>
          <p:cNvSpPr/>
          <p:nvPr/>
        </p:nvSpPr>
        <p:spPr>
          <a:xfrm>
            <a:off x="5294140" y="3507097"/>
            <a:ext cx="252000" cy="252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3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77" name="Ellipse 76"/>
          <p:cNvSpPr/>
          <p:nvPr/>
        </p:nvSpPr>
        <p:spPr>
          <a:xfrm>
            <a:off x="5292431" y="2661604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1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78" name="Rectangle 7"/>
          <p:cNvSpPr>
            <a:spLocks noChangeArrowheads="1"/>
          </p:cNvSpPr>
          <p:nvPr/>
        </p:nvSpPr>
        <p:spPr bwMode="auto">
          <a:xfrm>
            <a:off x="1875087" y="1393043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2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.1 Description</a:t>
            </a: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: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  </a:t>
            </a: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6585" y="1647721"/>
            <a:ext cx="4698047" cy="3970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48602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r>
              <a:rPr lang="en-US" sz="3200" dirty="0"/>
              <a:t>Table of contents</a:t>
            </a:r>
          </a:p>
        </p:txBody>
      </p:sp>
      <p:sp>
        <p:nvSpPr>
          <p:cNvPr id="34" name="ZoneTexte 33"/>
          <p:cNvSpPr txBox="1"/>
          <p:nvPr/>
        </p:nvSpPr>
        <p:spPr>
          <a:xfrm>
            <a:off x="107504" y="3090446"/>
            <a:ext cx="15841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sz="1400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Local Webmaster</a:t>
            </a:r>
          </a:p>
        </p:txBody>
      </p:sp>
      <p:pic>
        <p:nvPicPr>
          <p:cNvPr id="33" name="Picture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00869" y="2132856"/>
            <a:ext cx="1008112" cy="9859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0" name="Rectangle 7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051720" y="2780928"/>
            <a:ext cx="6336000" cy="288000"/>
          </a:xfrm>
          <a:prstGeom prst="rect">
            <a:avLst/>
          </a:prstGeom>
          <a:solidFill>
            <a:srgbClr val="F7A707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1200" bIns="60960" numCol="1" spcCol="1270" anchor="ctr" anchorCtr="0">
            <a:noAutofit/>
          </a:bodyPr>
          <a:lstStyle/>
          <a:p>
            <a:pPr algn="ctr" defTabSz="1066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baseline="0" dirty="0">
                <a:solidFill>
                  <a:srgbClr val="FFFFFF"/>
                </a:solidFill>
              </a:rPr>
              <a:t>Introduction</a:t>
            </a:r>
          </a:p>
        </p:txBody>
      </p:sp>
      <p:sp>
        <p:nvSpPr>
          <p:cNvPr id="56" name="Rectangle 7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051720" y="3284984"/>
            <a:ext cx="6336000" cy="28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1200" bIns="60960" numCol="1" spcCol="1270" anchor="ctr" anchorCtr="0">
            <a:noAutofit/>
          </a:bodyPr>
          <a:lstStyle/>
          <a:p>
            <a:pPr algn="ctr" defTabSz="1066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baseline="0" dirty="0">
                <a:solidFill>
                  <a:srgbClr val="FFFFFF"/>
                </a:solidFill>
              </a:rPr>
              <a:t>Components list</a:t>
            </a:r>
          </a:p>
        </p:txBody>
      </p:sp>
      <p:pic>
        <p:nvPicPr>
          <p:cNvPr id="7" name="Image 6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>
              <a:defRPr/>
            </a:pPr>
            <a:r>
              <a:rPr lang="en-US" sz="2400" dirty="0"/>
              <a:t>Interactive Mosaic Item Component</a:t>
            </a:r>
          </a:p>
        </p:txBody>
      </p:sp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Component format and mapping</a:t>
            </a:r>
            <a:endParaRPr lang="en-US" sz="14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2" name="Ellipse 61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54</a:t>
            </a: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  <a:endParaRPr lang="en-US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8" name="Line 24"/>
          <p:cNvSpPr>
            <a:spLocks noChangeShapeType="1"/>
          </p:cNvSpPr>
          <p:nvPr/>
        </p:nvSpPr>
        <p:spPr bwMode="auto">
          <a:xfrm>
            <a:off x="522358" y="5378529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en-US" sz="20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33" name="Line 24"/>
          <p:cNvSpPr>
            <a:spLocks noChangeShapeType="1"/>
          </p:cNvSpPr>
          <p:nvPr/>
        </p:nvSpPr>
        <p:spPr bwMode="auto">
          <a:xfrm>
            <a:off x="680348" y="6628016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fr-FR" sz="20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pic>
        <p:nvPicPr>
          <p:cNvPr id="31" name="Image 3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44" name="Ellipse 43"/>
          <p:cNvSpPr/>
          <p:nvPr/>
        </p:nvSpPr>
        <p:spPr>
          <a:xfrm>
            <a:off x="475229" y="4407071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2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80" name="Rectangle 7"/>
          <p:cNvSpPr>
            <a:spLocks noChangeArrowheads="1"/>
          </p:cNvSpPr>
          <p:nvPr/>
        </p:nvSpPr>
        <p:spPr bwMode="auto">
          <a:xfrm>
            <a:off x="1863743" y="136545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2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.2 Mapping</a:t>
            </a: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: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  </a:t>
            </a:r>
          </a:p>
        </p:txBody>
      </p:sp>
      <p:sp>
        <p:nvSpPr>
          <p:cNvPr id="42" name="Rectangle 41"/>
          <p:cNvSpPr/>
          <p:nvPr/>
        </p:nvSpPr>
        <p:spPr bwMode="auto">
          <a:xfrm>
            <a:off x="5031628" y="1908823"/>
            <a:ext cx="4032115" cy="3307114"/>
          </a:xfrm>
          <a:prstGeom prst="rect">
            <a:avLst/>
          </a:prstGeom>
          <a:solidFill>
            <a:schemeClr val="accent5"/>
          </a:solidFill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46" name="ZoneTexte 45"/>
          <p:cNvSpPr txBox="1"/>
          <p:nvPr/>
        </p:nvSpPr>
        <p:spPr>
          <a:xfrm>
            <a:off x="5049580" y="2098970"/>
            <a:ext cx="37708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b="1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The component has the following attributes :</a:t>
            </a:r>
          </a:p>
        </p:txBody>
      </p:sp>
      <p:sp>
        <p:nvSpPr>
          <p:cNvPr id="67" name="ZoneTexte 66"/>
          <p:cNvSpPr txBox="1"/>
          <p:nvPr/>
        </p:nvSpPr>
        <p:spPr>
          <a:xfrm>
            <a:off x="5433764" y="2517459"/>
            <a:ext cx="364206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Visible : attributes to define if the component is visible (yes) or </a:t>
            </a:r>
          </a:p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not visible (no) in the front end.</a:t>
            </a:r>
          </a:p>
        </p:txBody>
      </p:sp>
      <p:sp>
        <p:nvSpPr>
          <p:cNvPr id="68" name="ZoneTexte 67"/>
          <p:cNvSpPr txBox="1"/>
          <p:nvPr/>
        </p:nvSpPr>
        <p:spPr>
          <a:xfrm>
            <a:off x="5531962" y="4163772"/>
            <a:ext cx="34143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Content: localized (see Globe icon) WYSIWYG or HTML (Source) content displayed in the front end</a:t>
            </a:r>
          </a:p>
        </p:txBody>
      </p:sp>
      <p:sp>
        <p:nvSpPr>
          <p:cNvPr id="69" name="ZoneTexte 68"/>
          <p:cNvSpPr txBox="1"/>
          <p:nvPr/>
        </p:nvSpPr>
        <p:spPr>
          <a:xfrm>
            <a:off x="5572891" y="3015237"/>
            <a:ext cx="34340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Labeled : attributes to define if the component is labeled (yes) or not labeled (no) in the front end.</a:t>
            </a:r>
          </a:p>
        </p:txBody>
      </p:sp>
      <p:sp>
        <p:nvSpPr>
          <p:cNvPr id="70" name="Ellipse 69"/>
          <p:cNvSpPr/>
          <p:nvPr/>
        </p:nvSpPr>
        <p:spPr>
          <a:xfrm>
            <a:off x="5221005" y="3867287"/>
            <a:ext cx="252000" cy="252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4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71" name="Ellipse 70"/>
          <p:cNvSpPr/>
          <p:nvPr/>
        </p:nvSpPr>
        <p:spPr>
          <a:xfrm>
            <a:off x="5208862" y="4196104"/>
            <a:ext cx="252000" cy="252000"/>
          </a:xfrm>
          <a:prstGeom prst="ellipse">
            <a:avLst/>
          </a:prstGeom>
          <a:solidFill>
            <a:srgbClr val="8D7D74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5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74" name="ZoneTexte 73"/>
          <p:cNvSpPr txBox="1"/>
          <p:nvPr/>
        </p:nvSpPr>
        <p:spPr>
          <a:xfrm>
            <a:off x="5544407" y="3385512"/>
            <a:ext cx="29045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Background image: localized media; the background image of the banner.</a:t>
            </a:r>
          </a:p>
        </p:txBody>
      </p:sp>
      <p:sp>
        <p:nvSpPr>
          <p:cNvPr id="78" name="ZoneTexte 77"/>
          <p:cNvSpPr txBox="1"/>
          <p:nvPr/>
        </p:nvSpPr>
        <p:spPr>
          <a:xfrm>
            <a:off x="5572891" y="3873066"/>
            <a:ext cx="358877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Title : localized; the title displayed on the front-end</a:t>
            </a:r>
          </a:p>
        </p:txBody>
      </p:sp>
      <p:sp>
        <p:nvSpPr>
          <p:cNvPr id="81" name="Ellipse 80"/>
          <p:cNvSpPr/>
          <p:nvPr/>
        </p:nvSpPr>
        <p:spPr>
          <a:xfrm>
            <a:off x="5221005" y="3048880"/>
            <a:ext cx="252000" cy="252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2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82" name="Ellipse 81"/>
          <p:cNvSpPr/>
          <p:nvPr/>
        </p:nvSpPr>
        <p:spPr>
          <a:xfrm>
            <a:off x="5225963" y="3421826"/>
            <a:ext cx="252000" cy="252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3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83" name="Ellipse 82"/>
          <p:cNvSpPr/>
          <p:nvPr/>
        </p:nvSpPr>
        <p:spPr>
          <a:xfrm>
            <a:off x="5224254" y="2576333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1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pic>
        <p:nvPicPr>
          <p:cNvPr id="84" name="Image 8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8818" y="1818206"/>
            <a:ext cx="3852623" cy="2790045"/>
          </a:xfrm>
          <a:prstGeom prst="rect">
            <a:avLst/>
          </a:prstGeom>
        </p:spPr>
      </p:pic>
      <p:sp>
        <p:nvSpPr>
          <p:cNvPr id="85" name="Ellipse 84"/>
          <p:cNvSpPr/>
          <p:nvPr/>
        </p:nvSpPr>
        <p:spPr>
          <a:xfrm>
            <a:off x="2465948" y="2421344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86" name="Ellipse 85"/>
          <p:cNvSpPr/>
          <p:nvPr/>
        </p:nvSpPr>
        <p:spPr>
          <a:xfrm>
            <a:off x="3059832" y="1882304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87" name="Ellipse 86"/>
          <p:cNvSpPr/>
          <p:nvPr/>
        </p:nvSpPr>
        <p:spPr>
          <a:xfrm>
            <a:off x="1683743" y="1860597"/>
            <a:ext cx="180000" cy="180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88" name="Ellipse 87"/>
          <p:cNvSpPr/>
          <p:nvPr/>
        </p:nvSpPr>
        <p:spPr>
          <a:xfrm>
            <a:off x="2998489" y="2794458"/>
            <a:ext cx="180000" cy="180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89" name="Ellipse 88"/>
          <p:cNvSpPr/>
          <p:nvPr/>
        </p:nvSpPr>
        <p:spPr>
          <a:xfrm>
            <a:off x="1153002" y="3806955"/>
            <a:ext cx="180000" cy="180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90" name="Ellipse 89"/>
          <p:cNvSpPr/>
          <p:nvPr/>
        </p:nvSpPr>
        <p:spPr>
          <a:xfrm>
            <a:off x="3660636" y="1967464"/>
            <a:ext cx="180000" cy="180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4</a:t>
            </a:r>
          </a:p>
        </p:txBody>
      </p:sp>
      <p:pic>
        <p:nvPicPr>
          <p:cNvPr id="91" name="Image 9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1103" y="4650642"/>
            <a:ext cx="3315953" cy="2202215"/>
          </a:xfrm>
          <a:prstGeom prst="rect">
            <a:avLst/>
          </a:prstGeom>
        </p:spPr>
      </p:pic>
      <p:sp>
        <p:nvSpPr>
          <p:cNvPr id="92" name="Ellipse 91"/>
          <p:cNvSpPr/>
          <p:nvPr/>
        </p:nvSpPr>
        <p:spPr>
          <a:xfrm>
            <a:off x="2651022" y="5465714"/>
            <a:ext cx="180000" cy="180000"/>
          </a:xfrm>
          <a:prstGeom prst="ellipse">
            <a:avLst/>
          </a:prstGeom>
          <a:solidFill>
            <a:srgbClr val="8D7D74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93" name="Ellipse 92"/>
          <p:cNvSpPr/>
          <p:nvPr/>
        </p:nvSpPr>
        <p:spPr>
          <a:xfrm>
            <a:off x="2113238" y="4900323"/>
            <a:ext cx="180000" cy="180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60395301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.1 CREATE a new component</a:t>
            </a: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using WCMS page view perspective </a:t>
            </a:r>
            <a:endParaRPr lang="en-US" sz="11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653290" y="5793223"/>
            <a:ext cx="1682415" cy="865047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8" name="Ellipse 27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29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Interactive Mosaic Item Component</a:t>
            </a:r>
          </a:p>
        </p:txBody>
      </p:sp>
      <p:sp>
        <p:nvSpPr>
          <p:cNvPr id="30" name="Ellipse 29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54</a:t>
            </a:r>
          </a:p>
        </p:txBody>
      </p:sp>
      <p:sp>
        <p:nvSpPr>
          <p:cNvPr id="50" name="Rectangle 49"/>
          <p:cNvSpPr/>
          <p:nvPr/>
        </p:nvSpPr>
        <p:spPr bwMode="auto">
          <a:xfrm>
            <a:off x="6896790" y="5186777"/>
            <a:ext cx="1991451" cy="544919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lang="en-US" sz="1050" baseline="0" dirty="0">
              <a:solidFill>
                <a:schemeClr val="tx1"/>
              </a:solidFill>
            </a:endParaRP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‘Create a new item’</a:t>
            </a:r>
          </a:p>
        </p:txBody>
      </p:sp>
      <p:sp>
        <p:nvSpPr>
          <p:cNvPr id="27" name="Ellipse 26"/>
          <p:cNvSpPr/>
          <p:nvPr/>
        </p:nvSpPr>
        <p:spPr>
          <a:xfrm>
            <a:off x="8676504" y="498147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cxnSp>
        <p:nvCxnSpPr>
          <p:cNvPr id="52" name="Connecteur en angle 51"/>
          <p:cNvCxnSpPr>
            <a:stCxn id="50" idx="2"/>
            <a:endCxn id="16" idx="3"/>
          </p:cNvCxnSpPr>
          <p:nvPr/>
        </p:nvCxnSpPr>
        <p:spPr bwMode="auto">
          <a:xfrm rot="5400000">
            <a:off x="7367086" y="5700316"/>
            <a:ext cx="494051" cy="556811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24" name="Image 23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pic>
        <p:nvPicPr>
          <p:cNvPr id="25" name="Image 2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12172" y="1778223"/>
            <a:ext cx="2846533" cy="4792881"/>
          </a:xfrm>
          <a:prstGeom prst="rect">
            <a:avLst/>
          </a:prstGeom>
        </p:spPr>
      </p:pic>
      <p:sp>
        <p:nvSpPr>
          <p:cNvPr id="34" name="Rectangle 33"/>
          <p:cNvSpPr/>
          <p:nvPr/>
        </p:nvSpPr>
        <p:spPr bwMode="auto">
          <a:xfrm>
            <a:off x="3194401" y="5865707"/>
            <a:ext cx="187220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(…) to CREATE a new component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(max items = 5)</a:t>
            </a:r>
          </a:p>
        </p:txBody>
      </p:sp>
      <p:sp>
        <p:nvSpPr>
          <p:cNvPr id="35" name="Ellipse 34"/>
          <p:cNvSpPr/>
          <p:nvPr/>
        </p:nvSpPr>
        <p:spPr>
          <a:xfrm>
            <a:off x="4864415" y="5546425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cxnSp>
        <p:nvCxnSpPr>
          <p:cNvPr id="38" name="Forme 38"/>
          <p:cNvCxnSpPr>
            <a:stCxn id="34" idx="1"/>
          </p:cNvCxnSpPr>
          <p:nvPr/>
        </p:nvCxnSpPr>
        <p:spPr bwMode="auto">
          <a:xfrm rot="10800000">
            <a:off x="2730319" y="5805265"/>
            <a:ext cx="464082" cy="420483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23" name="Image 2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19672" y="1837618"/>
            <a:ext cx="3822435" cy="3117451"/>
          </a:xfrm>
          <a:prstGeom prst="rect">
            <a:avLst/>
          </a:prstGeom>
        </p:spPr>
      </p:pic>
      <p:sp>
        <p:nvSpPr>
          <p:cNvPr id="44" name="Rectangle 43"/>
          <p:cNvSpPr/>
          <p:nvPr/>
        </p:nvSpPr>
        <p:spPr bwMode="auto">
          <a:xfrm>
            <a:off x="2930178" y="2332948"/>
            <a:ext cx="1838420" cy="2231603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lang="en-US" sz="1050" baseline="0" dirty="0">
              <a:solidFill>
                <a:schemeClr val="tx1"/>
              </a:solidFill>
            </a:endParaRPr>
          </a:p>
          <a:p>
            <a:pPr algn="ctr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Set the name and fill the item attributes</a:t>
            </a:r>
          </a:p>
          <a:p>
            <a:pPr algn="ctr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Name it the way that will allow you to find it easily when searching for the item.</a:t>
            </a:r>
          </a:p>
          <a:p>
            <a:pPr algn="ctr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click on done when finished</a:t>
            </a:r>
          </a:p>
          <a:p>
            <a:pPr algn="ctr"/>
            <a:endParaRPr lang="en-US" sz="1050" baseline="0" dirty="0">
              <a:solidFill>
                <a:schemeClr val="tx1"/>
              </a:solidFill>
            </a:endParaRPr>
          </a:p>
          <a:p>
            <a:pPr algn="ctr"/>
            <a:r>
              <a:rPr lang="en-US" sz="1050" i="1" baseline="0" dirty="0">
                <a:solidFill>
                  <a:schemeClr val="tx1"/>
                </a:solidFill>
              </a:rPr>
              <a:t>The component will then appear in the list of mosaic items of the interactive mosaic component. </a:t>
            </a:r>
          </a:p>
        </p:txBody>
      </p:sp>
      <p:sp>
        <p:nvSpPr>
          <p:cNvPr id="45" name="Ellipse 44"/>
          <p:cNvSpPr/>
          <p:nvPr/>
        </p:nvSpPr>
        <p:spPr>
          <a:xfrm>
            <a:off x="4547980" y="205753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3</a:t>
            </a:r>
          </a:p>
        </p:txBody>
      </p:sp>
      <p:cxnSp>
        <p:nvCxnSpPr>
          <p:cNvPr id="49" name="Connecteur en angle 48"/>
          <p:cNvCxnSpPr/>
          <p:nvPr/>
        </p:nvCxnSpPr>
        <p:spPr bwMode="auto">
          <a:xfrm rot="10800000" flipH="1">
            <a:off x="5219671" y="3396344"/>
            <a:ext cx="85979" cy="12700"/>
          </a:xfrm>
          <a:prstGeom prst="bentConnector3">
            <a:avLst>
              <a:gd name="adj1" fmla="val -519853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2675068453"/>
      </p:ext>
    </p:extLst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.2 ADD a new component</a:t>
            </a: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using WCMS page view perspective </a:t>
            </a:r>
            <a:endParaRPr lang="en-US" sz="11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653290" y="5793223"/>
            <a:ext cx="1682415" cy="865047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8" name="Ellipse 27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29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Interactive Mosaic Item Component</a:t>
            </a:r>
          </a:p>
        </p:txBody>
      </p:sp>
      <p:sp>
        <p:nvSpPr>
          <p:cNvPr id="30" name="Ellipse 29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54</a:t>
            </a:r>
          </a:p>
        </p:txBody>
      </p:sp>
      <p:sp>
        <p:nvSpPr>
          <p:cNvPr id="50" name="Rectangle 49"/>
          <p:cNvSpPr/>
          <p:nvPr/>
        </p:nvSpPr>
        <p:spPr bwMode="auto">
          <a:xfrm>
            <a:off x="6896790" y="5186777"/>
            <a:ext cx="1991451" cy="544919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lang="en-US" sz="1050" baseline="0" dirty="0">
              <a:solidFill>
                <a:schemeClr val="tx1"/>
              </a:solidFill>
            </a:endParaRP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‘Select an existing reference’</a:t>
            </a:r>
          </a:p>
        </p:txBody>
      </p:sp>
      <p:sp>
        <p:nvSpPr>
          <p:cNvPr id="27" name="Ellipse 26"/>
          <p:cNvSpPr/>
          <p:nvPr/>
        </p:nvSpPr>
        <p:spPr>
          <a:xfrm>
            <a:off x="8676504" y="498147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cxnSp>
        <p:nvCxnSpPr>
          <p:cNvPr id="52" name="Connecteur en angle 51"/>
          <p:cNvCxnSpPr>
            <a:stCxn id="50" idx="2"/>
            <a:endCxn id="16" idx="3"/>
          </p:cNvCxnSpPr>
          <p:nvPr/>
        </p:nvCxnSpPr>
        <p:spPr bwMode="auto">
          <a:xfrm rot="5400000">
            <a:off x="7367086" y="5700316"/>
            <a:ext cx="494051" cy="556811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24" name="Image 23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pic>
        <p:nvPicPr>
          <p:cNvPr id="25" name="Image 2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12172" y="1778223"/>
            <a:ext cx="2846533" cy="4792881"/>
          </a:xfrm>
          <a:prstGeom prst="rect">
            <a:avLst/>
          </a:prstGeom>
        </p:spPr>
      </p:pic>
      <p:sp>
        <p:nvSpPr>
          <p:cNvPr id="34" name="Rectangle 33"/>
          <p:cNvSpPr/>
          <p:nvPr/>
        </p:nvSpPr>
        <p:spPr bwMode="auto">
          <a:xfrm>
            <a:off x="3194401" y="5865707"/>
            <a:ext cx="187220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(…) to ADD a new component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(max items = 5)</a:t>
            </a:r>
          </a:p>
        </p:txBody>
      </p:sp>
      <p:sp>
        <p:nvSpPr>
          <p:cNvPr id="35" name="Ellipse 34"/>
          <p:cNvSpPr/>
          <p:nvPr/>
        </p:nvSpPr>
        <p:spPr>
          <a:xfrm>
            <a:off x="4864415" y="5546425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cxnSp>
        <p:nvCxnSpPr>
          <p:cNvPr id="38" name="Forme 38"/>
          <p:cNvCxnSpPr>
            <a:stCxn id="34" idx="1"/>
          </p:cNvCxnSpPr>
          <p:nvPr/>
        </p:nvCxnSpPr>
        <p:spPr bwMode="auto">
          <a:xfrm rot="10800000">
            <a:off x="2730319" y="5805265"/>
            <a:ext cx="464082" cy="420483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4" name="Rectangle 43"/>
          <p:cNvSpPr/>
          <p:nvPr/>
        </p:nvSpPr>
        <p:spPr bwMode="auto">
          <a:xfrm>
            <a:off x="2930178" y="2332948"/>
            <a:ext cx="1838420" cy="2231603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lang="en-US" sz="1050" baseline="0" dirty="0">
              <a:solidFill>
                <a:schemeClr val="tx1"/>
              </a:solidFill>
            </a:endParaRPr>
          </a:p>
          <a:p>
            <a:pPr algn="ctr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Search for an existing item in the same catalog version.</a:t>
            </a:r>
          </a:p>
          <a:p>
            <a:pPr algn="ctr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Select the item and click on Done when finished.</a:t>
            </a:r>
          </a:p>
          <a:p>
            <a:pPr algn="ctr"/>
            <a:endParaRPr lang="en-US" sz="1050" i="1" baseline="0" dirty="0">
              <a:solidFill>
                <a:schemeClr val="tx1"/>
              </a:solidFill>
            </a:endParaRPr>
          </a:p>
          <a:p>
            <a:pPr algn="ctr"/>
            <a:r>
              <a:rPr lang="en-US" sz="1050" i="1" baseline="0" dirty="0">
                <a:solidFill>
                  <a:schemeClr val="tx1"/>
                </a:solidFill>
              </a:rPr>
              <a:t>The component will then appear in the list of mosaic items of the interactive mosaic component</a:t>
            </a:r>
            <a:endParaRPr lang="en-US" sz="1050" baseline="0" dirty="0">
              <a:solidFill>
                <a:schemeClr val="tx1"/>
              </a:solidFill>
            </a:endParaRPr>
          </a:p>
          <a:p>
            <a:pPr algn="ctr">
              <a:buFontTx/>
              <a:buChar char="-"/>
            </a:pPr>
            <a:endParaRPr lang="en-US" sz="1050" i="1" baseline="0" dirty="0">
              <a:solidFill>
                <a:schemeClr val="tx1"/>
              </a:solidFill>
            </a:endParaRPr>
          </a:p>
        </p:txBody>
      </p:sp>
      <p:sp>
        <p:nvSpPr>
          <p:cNvPr id="45" name="Ellipse 44"/>
          <p:cNvSpPr/>
          <p:nvPr/>
        </p:nvSpPr>
        <p:spPr>
          <a:xfrm>
            <a:off x="4547980" y="205753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3</a:t>
            </a:r>
          </a:p>
        </p:txBody>
      </p:sp>
      <p:cxnSp>
        <p:nvCxnSpPr>
          <p:cNvPr id="49" name="Connecteur en angle 48"/>
          <p:cNvCxnSpPr/>
          <p:nvPr/>
        </p:nvCxnSpPr>
        <p:spPr bwMode="auto">
          <a:xfrm rot="10800000" flipH="1">
            <a:off x="5219671" y="3396344"/>
            <a:ext cx="85979" cy="12700"/>
          </a:xfrm>
          <a:prstGeom prst="bentConnector3">
            <a:avLst>
              <a:gd name="adj1" fmla="val -519853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2" name="Image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62660" y="1696852"/>
            <a:ext cx="3735069" cy="3232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1501162"/>
      </p:ext>
    </p:extLst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.3 </a:t>
            </a:r>
            <a:r>
              <a:rPr lang="en-US" sz="1100" baseline="0" dirty="0">
                <a:solidFill>
                  <a:srgbClr val="FFFFFF"/>
                </a:solidFill>
              </a:rPr>
              <a:t>Modify the component using WCMS page view perspective </a:t>
            </a:r>
          </a:p>
        </p:txBody>
      </p: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19" name="Ellipse 18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kern="0" baseline="0" dirty="0">
                <a:solidFill>
                  <a:srgbClr val="F4F4F4"/>
                </a:solidFill>
              </a:rPr>
              <a:t>Interactive Mosaic Item Component</a:t>
            </a:r>
          </a:p>
        </p:txBody>
      </p:sp>
      <p:sp>
        <p:nvSpPr>
          <p:cNvPr id="24" name="Ellipse 2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54</a:t>
            </a:r>
          </a:p>
        </p:txBody>
      </p:sp>
      <p:pic>
        <p:nvPicPr>
          <p:cNvPr id="21" name="Image 2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30" name="Rectangle 29"/>
          <p:cNvSpPr/>
          <p:nvPr/>
        </p:nvSpPr>
        <p:spPr bwMode="auto">
          <a:xfrm>
            <a:off x="5947734" y="2886861"/>
            <a:ext cx="2808312" cy="241877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Define if the item is labeled or not. </a:t>
            </a:r>
          </a:p>
        </p:txBody>
      </p:sp>
      <p:sp>
        <p:nvSpPr>
          <p:cNvPr id="31" name="Ellipse 30"/>
          <p:cNvSpPr/>
          <p:nvPr/>
        </p:nvSpPr>
        <p:spPr>
          <a:xfrm>
            <a:off x="8756046" y="4392114"/>
            <a:ext cx="360000" cy="360000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41" name="Rectangle 40"/>
          <p:cNvSpPr/>
          <p:nvPr/>
        </p:nvSpPr>
        <p:spPr bwMode="auto">
          <a:xfrm>
            <a:off x="5947734" y="3206500"/>
            <a:ext cx="2808312" cy="46542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Define the background image for the labeled items on the localized language.</a:t>
            </a:r>
          </a:p>
        </p:txBody>
      </p:sp>
      <p:sp>
        <p:nvSpPr>
          <p:cNvPr id="48" name="Ellipse 47"/>
          <p:cNvSpPr/>
          <p:nvPr/>
        </p:nvSpPr>
        <p:spPr>
          <a:xfrm>
            <a:off x="8767350" y="3196153"/>
            <a:ext cx="360000" cy="360000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50" name="Rectangle 49"/>
          <p:cNvSpPr/>
          <p:nvPr/>
        </p:nvSpPr>
        <p:spPr bwMode="auto">
          <a:xfrm>
            <a:off x="5947734" y="4459883"/>
            <a:ext cx="2808312" cy="241877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Define the title on the localized language </a:t>
            </a:r>
          </a:p>
        </p:txBody>
      </p:sp>
      <p:sp>
        <p:nvSpPr>
          <p:cNvPr id="51" name="Ellipse 50"/>
          <p:cNvSpPr/>
          <p:nvPr/>
        </p:nvSpPr>
        <p:spPr>
          <a:xfrm>
            <a:off x="8767350" y="2806398"/>
            <a:ext cx="360000" cy="360000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831449"/>
            <a:ext cx="5489535" cy="4512584"/>
          </a:xfrm>
          <a:prstGeom prst="rect">
            <a:avLst/>
          </a:prstGeom>
        </p:spPr>
      </p:pic>
      <p:cxnSp>
        <p:nvCxnSpPr>
          <p:cNvPr id="39" name="Connecteur droit avec flèche 38"/>
          <p:cNvCxnSpPr/>
          <p:nvPr/>
        </p:nvCxnSpPr>
        <p:spPr bwMode="auto">
          <a:xfrm flipH="1">
            <a:off x="2771800" y="3007800"/>
            <a:ext cx="3175936" cy="826849"/>
          </a:xfrm>
          <a:prstGeom prst="straightConnector1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0" name="Connecteur droit avec flèche 39"/>
          <p:cNvCxnSpPr/>
          <p:nvPr/>
        </p:nvCxnSpPr>
        <p:spPr bwMode="auto">
          <a:xfrm flipH="1">
            <a:off x="4428821" y="3376153"/>
            <a:ext cx="1493430" cy="854339"/>
          </a:xfrm>
          <a:prstGeom prst="straightConnector1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6" name="Connecteur droit avec flèche 55"/>
          <p:cNvCxnSpPr/>
          <p:nvPr/>
        </p:nvCxnSpPr>
        <p:spPr bwMode="auto">
          <a:xfrm flipH="1">
            <a:off x="5220072" y="4580822"/>
            <a:ext cx="727663" cy="18023"/>
          </a:xfrm>
          <a:prstGeom prst="straightConnector1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9" name="Rectangle 58"/>
          <p:cNvSpPr/>
          <p:nvPr/>
        </p:nvSpPr>
        <p:spPr bwMode="auto">
          <a:xfrm>
            <a:off x="4374822" y="5383157"/>
            <a:ext cx="4752528" cy="79208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="1" baseline="0" dirty="0">
                <a:solidFill>
                  <a:schemeClr val="tx1"/>
                </a:solidFill>
              </a:rPr>
              <a:t>Modify the content. 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-Click on  the globe icon to see available languages. 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-In the desired language, modify the content either using WYSIWYG editor or  the html editor  (click on ‘Source’ button) </a:t>
            </a:r>
          </a:p>
        </p:txBody>
      </p:sp>
      <p:cxnSp>
        <p:nvCxnSpPr>
          <p:cNvPr id="60" name="Connecteur droit avec flèche 59"/>
          <p:cNvCxnSpPr/>
          <p:nvPr/>
        </p:nvCxnSpPr>
        <p:spPr bwMode="auto">
          <a:xfrm flipH="1" flipV="1">
            <a:off x="539552" y="4981990"/>
            <a:ext cx="3836648" cy="661640"/>
          </a:xfrm>
          <a:prstGeom prst="straightConnector1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1" name="Ellipse 60"/>
          <p:cNvSpPr/>
          <p:nvPr/>
        </p:nvSpPr>
        <p:spPr>
          <a:xfrm>
            <a:off x="8639672" y="5034369"/>
            <a:ext cx="360000" cy="360000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859840610"/>
      </p:ext>
    </p:extLst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Application</a:t>
            </a: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sp>
        <p:nvSpPr>
          <p:cNvPr id="16" name="Rectangle 15"/>
          <p:cNvSpPr/>
          <p:nvPr/>
        </p:nvSpPr>
        <p:spPr bwMode="auto">
          <a:xfrm>
            <a:off x="6372200" y="1700808"/>
            <a:ext cx="504056" cy="25201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algn="l" eaLnBrk="1" hangingPunct="1">
              <a:defRPr/>
            </a:pPr>
            <a:r>
              <a:rPr lang="en-US" kern="0" baseline="0" dirty="0">
                <a:solidFill>
                  <a:srgbClr val="F4F4F4"/>
                </a:solidFill>
              </a:rPr>
              <a:t>Dynamic Recipe Product Push Component</a:t>
            </a:r>
          </a:p>
          <a:p>
            <a:pPr lvl="0" algn="l" eaLnBrk="1" hangingPunct="1">
              <a:defRPr/>
            </a:pPr>
            <a:endParaRPr lang="en-US" kern="0" baseline="0" dirty="0">
              <a:solidFill>
                <a:srgbClr val="F4F4F4"/>
              </a:solidFill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F4F4F4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Ellipse 10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55</a:t>
            </a:r>
          </a:p>
        </p:txBody>
      </p:sp>
      <p:sp>
        <p:nvSpPr>
          <p:cNvPr id="25" name="ZoneTexte 24"/>
          <p:cNvSpPr txBox="1"/>
          <p:nvPr/>
        </p:nvSpPr>
        <p:spPr>
          <a:xfrm>
            <a:off x="1834169" y="4221088"/>
            <a:ext cx="295038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/>
              <a:t>Figure : SEB home page</a:t>
            </a:r>
          </a:p>
        </p:txBody>
      </p:sp>
      <p:pic>
        <p:nvPicPr>
          <p:cNvPr id="26" name="Image 25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8675" y="1862137"/>
            <a:ext cx="4751437" cy="2259135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89403" y="4451920"/>
            <a:ext cx="5087101" cy="2080494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4657762" y="6416998"/>
            <a:ext cx="295038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/>
              <a:t>Figure : SEB category page</a:t>
            </a:r>
          </a:p>
        </p:txBody>
      </p:sp>
    </p:spTree>
    <p:extLst>
      <p:ext uri="{BB962C8B-B14F-4D97-AF65-F5344CB8AC3E}">
        <p14:creationId xmlns:p14="http://schemas.microsoft.com/office/powerpoint/2010/main" val="255812515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Rectangle 71"/>
          <p:cNvSpPr/>
          <p:nvPr/>
        </p:nvSpPr>
        <p:spPr bwMode="auto">
          <a:xfrm>
            <a:off x="4975860" y="1988679"/>
            <a:ext cx="4032115" cy="3307114"/>
          </a:xfrm>
          <a:prstGeom prst="rect">
            <a:avLst/>
          </a:prstGeom>
          <a:solidFill>
            <a:schemeClr val="accent5"/>
          </a:solidFill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z="2400" dirty="0"/>
              <a:t>Dynamic Recipe Product Push Component</a:t>
            </a:r>
          </a:p>
        </p:txBody>
      </p:sp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>
                <a:solidFill>
                  <a:srgbClr val="FFFFFF"/>
                </a:solidFill>
                <a:latin typeface="+mj-lt"/>
              </a:rPr>
              <a:t>     Component format</a:t>
            </a:r>
            <a:endParaRPr lang="en-US" sz="14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2" name="Ellipse 61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55</a:t>
            </a: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  <a:endParaRPr lang="en-US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8" name="Line 24"/>
          <p:cNvSpPr>
            <a:spLocks noChangeShapeType="1"/>
          </p:cNvSpPr>
          <p:nvPr/>
        </p:nvSpPr>
        <p:spPr bwMode="auto">
          <a:xfrm>
            <a:off x="522358" y="5378529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en-US" sz="20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20" name="ZoneTexte 19"/>
          <p:cNvSpPr txBox="1"/>
          <p:nvPr/>
        </p:nvSpPr>
        <p:spPr>
          <a:xfrm>
            <a:off x="5117757" y="2184242"/>
            <a:ext cx="355874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b="1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The component has the following attributes :</a:t>
            </a:r>
          </a:p>
        </p:txBody>
      </p:sp>
      <p:sp>
        <p:nvSpPr>
          <p:cNvPr id="33" name="Line 24"/>
          <p:cNvSpPr>
            <a:spLocks noChangeShapeType="1"/>
          </p:cNvSpPr>
          <p:nvPr/>
        </p:nvSpPr>
        <p:spPr bwMode="auto">
          <a:xfrm>
            <a:off x="680348" y="6628016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fr-FR" sz="20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43" name="ZoneTexte 42"/>
          <p:cNvSpPr txBox="1"/>
          <p:nvPr/>
        </p:nvSpPr>
        <p:spPr>
          <a:xfrm>
            <a:off x="5501941" y="2602730"/>
            <a:ext cx="36420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Visible : attributes to define if the component is visible (yes) or not visible (no) in the front end.</a:t>
            </a:r>
          </a:p>
        </p:txBody>
      </p:sp>
      <p:sp>
        <p:nvSpPr>
          <p:cNvPr id="30" name="ZoneTexte 29"/>
          <p:cNvSpPr txBox="1"/>
          <p:nvPr/>
        </p:nvSpPr>
        <p:spPr>
          <a:xfrm>
            <a:off x="129577" y="5039111"/>
            <a:ext cx="410445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/>
              <a:t>Figure : Editing the component using WCMS page view mode (</a:t>
            </a:r>
            <a:r>
              <a:rPr lang="en-US" sz="900" b="1" baseline="0" dirty="0"/>
              <a:t>SEB</a:t>
            </a:r>
            <a:r>
              <a:rPr lang="en-US" sz="900" baseline="0" dirty="0"/>
              <a:t>)</a:t>
            </a:r>
          </a:p>
        </p:txBody>
      </p:sp>
      <p:pic>
        <p:nvPicPr>
          <p:cNvPr id="31" name="Image 3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24" name="Ellipse 23"/>
          <p:cNvSpPr/>
          <p:nvPr/>
        </p:nvSpPr>
        <p:spPr>
          <a:xfrm>
            <a:off x="157961" y="4091670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37" name="ZoneTexte 36"/>
          <p:cNvSpPr txBox="1"/>
          <p:nvPr/>
        </p:nvSpPr>
        <p:spPr>
          <a:xfrm>
            <a:off x="5641068" y="3100508"/>
            <a:ext cx="343401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Recipe: Localized recipe displayed in the front-end.</a:t>
            </a:r>
          </a:p>
        </p:txBody>
      </p:sp>
      <p:sp>
        <p:nvSpPr>
          <p:cNvPr id="38" name="Ellipse 37"/>
          <p:cNvSpPr/>
          <p:nvPr/>
        </p:nvSpPr>
        <p:spPr>
          <a:xfrm>
            <a:off x="184019" y="3144228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2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39" name="Ellipse 38"/>
          <p:cNvSpPr/>
          <p:nvPr/>
        </p:nvSpPr>
        <p:spPr>
          <a:xfrm>
            <a:off x="184019" y="3759097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2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57" name="ZoneTexte 56"/>
          <p:cNvSpPr txBox="1"/>
          <p:nvPr/>
        </p:nvSpPr>
        <p:spPr>
          <a:xfrm>
            <a:off x="5612584" y="3470783"/>
            <a:ext cx="29045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Product:: The product attached to the recipe displayed in the front-end.</a:t>
            </a:r>
          </a:p>
        </p:txBody>
      </p:sp>
      <p:sp>
        <p:nvSpPr>
          <p:cNvPr id="75" name="Ellipse 74"/>
          <p:cNvSpPr/>
          <p:nvPr/>
        </p:nvSpPr>
        <p:spPr>
          <a:xfrm>
            <a:off x="5289182" y="3134151"/>
            <a:ext cx="252000" cy="252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2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76" name="Ellipse 75"/>
          <p:cNvSpPr/>
          <p:nvPr/>
        </p:nvSpPr>
        <p:spPr>
          <a:xfrm>
            <a:off x="5294140" y="3507097"/>
            <a:ext cx="252000" cy="252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3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77" name="Ellipse 76"/>
          <p:cNvSpPr/>
          <p:nvPr/>
        </p:nvSpPr>
        <p:spPr>
          <a:xfrm>
            <a:off x="5292431" y="2661604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1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78" name="Rectangle 7"/>
          <p:cNvSpPr>
            <a:spLocks noChangeArrowheads="1"/>
          </p:cNvSpPr>
          <p:nvPr/>
        </p:nvSpPr>
        <p:spPr bwMode="auto">
          <a:xfrm>
            <a:off x="1875087" y="1393043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2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.1 Description</a:t>
            </a: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: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  </a:t>
            </a: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1903" y="1812269"/>
            <a:ext cx="3506793" cy="3118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331392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>
              <a:defRPr/>
            </a:pPr>
            <a:r>
              <a:rPr lang="en-US" sz="2400" dirty="0"/>
              <a:t>Dynamic Recipe Product Push Component</a:t>
            </a:r>
          </a:p>
        </p:txBody>
      </p:sp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Component format and mapping</a:t>
            </a:r>
            <a:endParaRPr lang="en-US" sz="14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2" name="Ellipse 61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55</a:t>
            </a: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  <a:endParaRPr lang="en-US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8" name="Line 24"/>
          <p:cNvSpPr>
            <a:spLocks noChangeShapeType="1"/>
          </p:cNvSpPr>
          <p:nvPr/>
        </p:nvSpPr>
        <p:spPr bwMode="auto">
          <a:xfrm>
            <a:off x="522358" y="5378529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en-US" sz="20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33" name="Line 24"/>
          <p:cNvSpPr>
            <a:spLocks noChangeShapeType="1"/>
          </p:cNvSpPr>
          <p:nvPr/>
        </p:nvSpPr>
        <p:spPr bwMode="auto">
          <a:xfrm>
            <a:off x="680348" y="6628016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fr-FR" sz="20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pic>
        <p:nvPicPr>
          <p:cNvPr id="31" name="Image 3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80" name="Rectangle 7"/>
          <p:cNvSpPr>
            <a:spLocks noChangeArrowheads="1"/>
          </p:cNvSpPr>
          <p:nvPr/>
        </p:nvSpPr>
        <p:spPr bwMode="auto">
          <a:xfrm>
            <a:off x="1863743" y="136545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2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.2 Mapping</a:t>
            </a: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: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  </a:t>
            </a:r>
          </a:p>
        </p:txBody>
      </p:sp>
      <p:sp>
        <p:nvSpPr>
          <p:cNvPr id="34" name="Rectangle 33"/>
          <p:cNvSpPr/>
          <p:nvPr/>
        </p:nvSpPr>
        <p:spPr bwMode="auto">
          <a:xfrm>
            <a:off x="4975860" y="1988679"/>
            <a:ext cx="4032115" cy="3307114"/>
          </a:xfrm>
          <a:prstGeom prst="rect">
            <a:avLst/>
          </a:prstGeom>
          <a:solidFill>
            <a:schemeClr val="accent5"/>
          </a:solidFill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35" name="ZoneTexte 34"/>
          <p:cNvSpPr txBox="1"/>
          <p:nvPr/>
        </p:nvSpPr>
        <p:spPr>
          <a:xfrm>
            <a:off x="5117757" y="2184242"/>
            <a:ext cx="377472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b="1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The component has the following attributes :</a:t>
            </a:r>
          </a:p>
        </p:txBody>
      </p:sp>
      <p:sp>
        <p:nvSpPr>
          <p:cNvPr id="36" name="ZoneTexte 35"/>
          <p:cNvSpPr txBox="1"/>
          <p:nvPr/>
        </p:nvSpPr>
        <p:spPr>
          <a:xfrm>
            <a:off x="5501941" y="2602730"/>
            <a:ext cx="36420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Visible : attributes to define if the component is visible (yes) or not visible (no) in the front end.</a:t>
            </a:r>
          </a:p>
        </p:txBody>
      </p:sp>
      <p:sp>
        <p:nvSpPr>
          <p:cNvPr id="37" name="ZoneTexte 36"/>
          <p:cNvSpPr txBox="1"/>
          <p:nvPr/>
        </p:nvSpPr>
        <p:spPr>
          <a:xfrm>
            <a:off x="5641068" y="3100508"/>
            <a:ext cx="343401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Recipe: Localized recipe displayed in the front-end.</a:t>
            </a:r>
          </a:p>
        </p:txBody>
      </p:sp>
      <p:sp>
        <p:nvSpPr>
          <p:cNvPr id="38" name="ZoneTexte 37"/>
          <p:cNvSpPr txBox="1"/>
          <p:nvPr/>
        </p:nvSpPr>
        <p:spPr>
          <a:xfrm>
            <a:off x="5612584" y="3470783"/>
            <a:ext cx="29045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Product:: The product attached to the recipe displayed in the front-end.</a:t>
            </a:r>
          </a:p>
        </p:txBody>
      </p:sp>
      <p:sp>
        <p:nvSpPr>
          <p:cNvPr id="39" name="Ellipse 38"/>
          <p:cNvSpPr/>
          <p:nvPr/>
        </p:nvSpPr>
        <p:spPr>
          <a:xfrm>
            <a:off x="5289182" y="3134151"/>
            <a:ext cx="252000" cy="252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2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40" name="Ellipse 39"/>
          <p:cNvSpPr/>
          <p:nvPr/>
        </p:nvSpPr>
        <p:spPr>
          <a:xfrm>
            <a:off x="5294140" y="3507097"/>
            <a:ext cx="252000" cy="252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3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41" name="Ellipse 40"/>
          <p:cNvSpPr/>
          <p:nvPr/>
        </p:nvSpPr>
        <p:spPr>
          <a:xfrm>
            <a:off x="5292431" y="2661604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1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pic>
        <p:nvPicPr>
          <p:cNvPr id="43" name="Image 4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716" y="2075368"/>
            <a:ext cx="4751437" cy="2259135"/>
          </a:xfrm>
          <a:prstGeom prst="rect">
            <a:avLst/>
          </a:prstGeom>
        </p:spPr>
      </p:pic>
      <p:sp>
        <p:nvSpPr>
          <p:cNvPr id="45" name="Ellipse 44"/>
          <p:cNvSpPr/>
          <p:nvPr/>
        </p:nvSpPr>
        <p:spPr>
          <a:xfrm>
            <a:off x="1295656" y="3633097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2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47" name="Ellipse 46"/>
          <p:cNvSpPr/>
          <p:nvPr/>
        </p:nvSpPr>
        <p:spPr>
          <a:xfrm>
            <a:off x="2879792" y="3949043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48" name="Rectangle 47"/>
          <p:cNvSpPr/>
          <p:nvPr/>
        </p:nvSpPr>
        <p:spPr bwMode="auto">
          <a:xfrm>
            <a:off x="162336" y="2662794"/>
            <a:ext cx="1346731" cy="1466249"/>
          </a:xfrm>
          <a:prstGeom prst="rect">
            <a:avLst/>
          </a:prstGeom>
          <a:noFill/>
          <a:ln w="254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2052408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.2 ADD a recipe </a:t>
            </a: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using WCMS page view perspective </a:t>
            </a:r>
            <a:endParaRPr lang="en-US" sz="11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653290" y="5793223"/>
            <a:ext cx="1682415" cy="865047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8" name="Ellipse 27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29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Dynamic Recipe Product Push Component</a:t>
            </a:r>
          </a:p>
        </p:txBody>
      </p:sp>
      <p:sp>
        <p:nvSpPr>
          <p:cNvPr id="30" name="Ellipse 29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55</a:t>
            </a:r>
          </a:p>
        </p:txBody>
      </p:sp>
      <p:sp>
        <p:nvSpPr>
          <p:cNvPr id="50" name="Rectangle 49"/>
          <p:cNvSpPr/>
          <p:nvPr/>
        </p:nvSpPr>
        <p:spPr bwMode="auto">
          <a:xfrm>
            <a:off x="6896790" y="5186777"/>
            <a:ext cx="1991451" cy="544919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lang="en-US" sz="1050" baseline="0" dirty="0">
              <a:solidFill>
                <a:schemeClr val="tx1"/>
              </a:solidFill>
            </a:endParaRP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‘Select an existing reference’</a:t>
            </a:r>
          </a:p>
        </p:txBody>
      </p:sp>
      <p:sp>
        <p:nvSpPr>
          <p:cNvPr id="27" name="Ellipse 26"/>
          <p:cNvSpPr/>
          <p:nvPr/>
        </p:nvSpPr>
        <p:spPr>
          <a:xfrm>
            <a:off x="8676504" y="498147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cxnSp>
        <p:nvCxnSpPr>
          <p:cNvPr id="52" name="Connecteur en angle 51"/>
          <p:cNvCxnSpPr>
            <a:stCxn id="50" idx="2"/>
            <a:endCxn id="16" idx="3"/>
          </p:cNvCxnSpPr>
          <p:nvPr/>
        </p:nvCxnSpPr>
        <p:spPr bwMode="auto">
          <a:xfrm rot="5400000">
            <a:off x="7367086" y="5700316"/>
            <a:ext cx="494051" cy="556811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24" name="Image 23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34" name="Rectangle 33"/>
          <p:cNvSpPr/>
          <p:nvPr/>
        </p:nvSpPr>
        <p:spPr bwMode="auto">
          <a:xfrm>
            <a:off x="3194401" y="5865707"/>
            <a:ext cx="187220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(…) to ADD a recipe</a:t>
            </a:r>
          </a:p>
        </p:txBody>
      </p:sp>
      <p:sp>
        <p:nvSpPr>
          <p:cNvPr id="35" name="Ellipse 34"/>
          <p:cNvSpPr/>
          <p:nvPr/>
        </p:nvSpPr>
        <p:spPr>
          <a:xfrm>
            <a:off x="4864415" y="5546425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44" name="Rectangle 43"/>
          <p:cNvSpPr/>
          <p:nvPr/>
        </p:nvSpPr>
        <p:spPr bwMode="auto">
          <a:xfrm>
            <a:off x="2930178" y="2332948"/>
            <a:ext cx="1838420" cy="2231603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lang="en-US" sz="1050" baseline="0" dirty="0">
              <a:solidFill>
                <a:schemeClr val="tx1"/>
              </a:solidFill>
            </a:endParaRPr>
          </a:p>
          <a:p>
            <a:pPr algn="ctr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Search for an existing recipe.</a:t>
            </a:r>
          </a:p>
          <a:p>
            <a:pPr algn="ctr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Select the item and click on Done when finished.</a:t>
            </a:r>
          </a:p>
          <a:p>
            <a:pPr algn="ctr"/>
            <a:endParaRPr lang="en-US" sz="1050" i="1" baseline="0" dirty="0">
              <a:solidFill>
                <a:schemeClr val="tx1"/>
              </a:solidFill>
            </a:endParaRPr>
          </a:p>
          <a:p>
            <a:pPr algn="ctr"/>
            <a:r>
              <a:rPr lang="en-US" sz="1050" i="1" baseline="0" dirty="0">
                <a:solidFill>
                  <a:schemeClr val="tx1"/>
                </a:solidFill>
              </a:rPr>
              <a:t>The recipe will then appear in the recipe attribute of the component</a:t>
            </a:r>
            <a:endParaRPr lang="en-US" sz="1050" baseline="0" dirty="0">
              <a:solidFill>
                <a:schemeClr val="tx1"/>
              </a:solidFill>
            </a:endParaRPr>
          </a:p>
          <a:p>
            <a:pPr algn="ctr">
              <a:buFontTx/>
              <a:buChar char="-"/>
            </a:pPr>
            <a:endParaRPr lang="en-US" sz="1050" i="1" baseline="0" dirty="0">
              <a:solidFill>
                <a:schemeClr val="tx1"/>
              </a:solidFill>
            </a:endParaRPr>
          </a:p>
        </p:txBody>
      </p:sp>
      <p:sp>
        <p:nvSpPr>
          <p:cNvPr id="45" name="Ellipse 44"/>
          <p:cNvSpPr/>
          <p:nvPr/>
        </p:nvSpPr>
        <p:spPr>
          <a:xfrm>
            <a:off x="4547980" y="205753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3</a:t>
            </a:r>
          </a:p>
        </p:txBody>
      </p:sp>
      <p:cxnSp>
        <p:nvCxnSpPr>
          <p:cNvPr id="49" name="Connecteur en angle 48"/>
          <p:cNvCxnSpPr/>
          <p:nvPr/>
        </p:nvCxnSpPr>
        <p:spPr bwMode="auto">
          <a:xfrm rot="10800000" flipH="1">
            <a:off x="5219671" y="3396344"/>
            <a:ext cx="85979" cy="12700"/>
          </a:xfrm>
          <a:prstGeom prst="bentConnector3">
            <a:avLst>
              <a:gd name="adj1" fmla="val -519853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3" name="Imag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8887" y="1852988"/>
            <a:ext cx="2792745" cy="3333789"/>
          </a:xfrm>
          <a:prstGeom prst="rect">
            <a:avLst/>
          </a:prstGeom>
        </p:spPr>
      </p:pic>
      <p:cxnSp>
        <p:nvCxnSpPr>
          <p:cNvPr id="23" name="Forme 38"/>
          <p:cNvCxnSpPr/>
          <p:nvPr/>
        </p:nvCxnSpPr>
        <p:spPr bwMode="auto">
          <a:xfrm rot="10800000">
            <a:off x="2627785" y="3789041"/>
            <a:ext cx="566617" cy="2436707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5" name="Image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62660" y="1845089"/>
            <a:ext cx="3413844" cy="3173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0608573"/>
      </p:ext>
    </p:extLst>
  </p:cSld>
  <p:clrMapOvr>
    <a:masterClrMapping/>
  </p:clrMapOvr>
  <p:transition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.2 ADD a product </a:t>
            </a: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using WCMS page view perspective </a:t>
            </a:r>
            <a:endParaRPr lang="en-US" sz="11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653290" y="5793223"/>
            <a:ext cx="1682415" cy="865047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8" name="Ellipse 27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29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Dynamic Recipe Product Push Component</a:t>
            </a:r>
          </a:p>
        </p:txBody>
      </p:sp>
      <p:sp>
        <p:nvSpPr>
          <p:cNvPr id="30" name="Ellipse 29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55</a:t>
            </a:r>
          </a:p>
        </p:txBody>
      </p:sp>
      <p:sp>
        <p:nvSpPr>
          <p:cNvPr id="50" name="Rectangle 49"/>
          <p:cNvSpPr/>
          <p:nvPr/>
        </p:nvSpPr>
        <p:spPr bwMode="auto">
          <a:xfrm>
            <a:off x="6896790" y="5186777"/>
            <a:ext cx="1991451" cy="544919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lang="en-US" sz="1050" baseline="0" dirty="0">
              <a:solidFill>
                <a:schemeClr val="tx1"/>
              </a:solidFill>
            </a:endParaRP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‘Select an existing reference’</a:t>
            </a:r>
          </a:p>
        </p:txBody>
      </p:sp>
      <p:sp>
        <p:nvSpPr>
          <p:cNvPr id="27" name="Ellipse 26"/>
          <p:cNvSpPr/>
          <p:nvPr/>
        </p:nvSpPr>
        <p:spPr>
          <a:xfrm>
            <a:off x="8676504" y="498147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3</a:t>
            </a:r>
          </a:p>
        </p:txBody>
      </p:sp>
      <p:cxnSp>
        <p:nvCxnSpPr>
          <p:cNvPr id="52" name="Connecteur en angle 51"/>
          <p:cNvCxnSpPr>
            <a:stCxn id="50" idx="2"/>
            <a:endCxn id="16" idx="3"/>
          </p:cNvCxnSpPr>
          <p:nvPr/>
        </p:nvCxnSpPr>
        <p:spPr bwMode="auto">
          <a:xfrm rot="5400000">
            <a:off x="7367086" y="5700316"/>
            <a:ext cx="494051" cy="556811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24" name="Image 23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34" name="Rectangle 33"/>
          <p:cNvSpPr/>
          <p:nvPr/>
        </p:nvSpPr>
        <p:spPr bwMode="auto">
          <a:xfrm>
            <a:off x="13938" y="4945389"/>
            <a:ext cx="187220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(…) to ADD a product</a:t>
            </a:r>
          </a:p>
        </p:txBody>
      </p:sp>
      <p:sp>
        <p:nvSpPr>
          <p:cNvPr id="35" name="Ellipse 34"/>
          <p:cNvSpPr/>
          <p:nvPr/>
        </p:nvSpPr>
        <p:spPr>
          <a:xfrm>
            <a:off x="-17337" y="460714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44" name="Rectangle 43"/>
          <p:cNvSpPr/>
          <p:nvPr/>
        </p:nvSpPr>
        <p:spPr bwMode="auto">
          <a:xfrm>
            <a:off x="2916772" y="1830287"/>
            <a:ext cx="1838420" cy="2231603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lang="en-US" sz="1050" baseline="0" dirty="0">
              <a:solidFill>
                <a:schemeClr val="tx1"/>
              </a:solidFill>
            </a:endParaRPr>
          </a:p>
          <a:p>
            <a:pPr algn="ctr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Search for an existing product in the concerned product catalog version.</a:t>
            </a:r>
          </a:p>
          <a:p>
            <a:pPr algn="ctr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Select the item and click on Done when finished.</a:t>
            </a:r>
          </a:p>
          <a:p>
            <a:pPr algn="ctr"/>
            <a:endParaRPr lang="en-US" sz="1050" i="1" baseline="0" dirty="0">
              <a:solidFill>
                <a:schemeClr val="tx1"/>
              </a:solidFill>
            </a:endParaRPr>
          </a:p>
          <a:p>
            <a:pPr algn="ctr"/>
            <a:r>
              <a:rPr lang="en-US" sz="1050" i="1" baseline="0" dirty="0">
                <a:solidFill>
                  <a:schemeClr val="tx1"/>
                </a:solidFill>
              </a:rPr>
              <a:t>The product will then appear in the product attribute of the component</a:t>
            </a:r>
            <a:endParaRPr lang="en-US" sz="1050" baseline="0" dirty="0">
              <a:solidFill>
                <a:schemeClr val="tx1"/>
              </a:solidFill>
            </a:endParaRPr>
          </a:p>
          <a:p>
            <a:pPr algn="ctr">
              <a:buFontTx/>
              <a:buChar char="-"/>
            </a:pPr>
            <a:endParaRPr lang="en-US" sz="1050" i="1" baseline="0" dirty="0">
              <a:solidFill>
                <a:schemeClr val="tx1"/>
              </a:solidFill>
            </a:endParaRPr>
          </a:p>
        </p:txBody>
      </p:sp>
      <p:sp>
        <p:nvSpPr>
          <p:cNvPr id="45" name="Ellipse 44"/>
          <p:cNvSpPr/>
          <p:nvPr/>
        </p:nvSpPr>
        <p:spPr>
          <a:xfrm>
            <a:off x="4545566" y="1766465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4</a:t>
            </a:r>
          </a:p>
        </p:txBody>
      </p:sp>
      <p:cxnSp>
        <p:nvCxnSpPr>
          <p:cNvPr id="49" name="Connecteur en angle 48"/>
          <p:cNvCxnSpPr/>
          <p:nvPr/>
        </p:nvCxnSpPr>
        <p:spPr bwMode="auto">
          <a:xfrm rot="10800000" flipH="1">
            <a:off x="5219671" y="3396344"/>
            <a:ext cx="85979" cy="12700"/>
          </a:xfrm>
          <a:prstGeom prst="bentConnector3">
            <a:avLst>
              <a:gd name="adj1" fmla="val -519853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3" name="Imag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8887" y="1852988"/>
            <a:ext cx="2276631" cy="2717687"/>
          </a:xfrm>
          <a:prstGeom prst="rect">
            <a:avLst/>
          </a:prstGeom>
        </p:spPr>
      </p:pic>
      <p:cxnSp>
        <p:nvCxnSpPr>
          <p:cNvPr id="23" name="Forme 38"/>
          <p:cNvCxnSpPr>
            <a:stCxn id="34" idx="3"/>
          </p:cNvCxnSpPr>
          <p:nvPr/>
        </p:nvCxnSpPr>
        <p:spPr bwMode="auto">
          <a:xfrm flipV="1">
            <a:off x="1886146" y="4159084"/>
            <a:ext cx="217855" cy="1146345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6" name="Image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11885" y="4372551"/>
            <a:ext cx="2604803" cy="2564358"/>
          </a:xfrm>
          <a:prstGeom prst="rect">
            <a:avLst/>
          </a:prstGeom>
        </p:spPr>
      </p:pic>
      <p:sp>
        <p:nvSpPr>
          <p:cNvPr id="25" name="Rectangle 24"/>
          <p:cNvSpPr/>
          <p:nvPr/>
        </p:nvSpPr>
        <p:spPr bwMode="auto">
          <a:xfrm>
            <a:off x="400976" y="6043127"/>
            <a:ext cx="1991451" cy="544919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lang="en-US" sz="1050" baseline="0" dirty="0">
              <a:solidFill>
                <a:schemeClr val="tx1"/>
              </a:solidFill>
            </a:endParaRP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Select Product and click on Done</a:t>
            </a:r>
          </a:p>
        </p:txBody>
      </p:sp>
      <p:cxnSp>
        <p:nvCxnSpPr>
          <p:cNvPr id="26" name="Connecteur en angle 25"/>
          <p:cNvCxnSpPr>
            <a:stCxn id="25" idx="3"/>
            <a:endCxn id="6" idx="1"/>
          </p:cNvCxnSpPr>
          <p:nvPr/>
        </p:nvCxnSpPr>
        <p:spPr bwMode="auto">
          <a:xfrm flipV="1">
            <a:off x="2392427" y="5654730"/>
            <a:ext cx="219458" cy="660857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1" name="Ellipse 30"/>
          <p:cNvSpPr/>
          <p:nvPr/>
        </p:nvSpPr>
        <p:spPr>
          <a:xfrm>
            <a:off x="151844" y="573169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pic>
        <p:nvPicPr>
          <p:cNvPr id="10" name="Image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284882" y="1823637"/>
            <a:ext cx="3580480" cy="3068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1200643"/>
      </p:ext>
    </p:extLst>
  </p:cSld>
  <p:clrMapOvr>
    <a:masterClrMapping/>
  </p:clrMapOvr>
  <p:transition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Application</a:t>
            </a: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sp>
        <p:nvSpPr>
          <p:cNvPr id="16" name="Rectangle 15"/>
          <p:cNvSpPr/>
          <p:nvPr/>
        </p:nvSpPr>
        <p:spPr bwMode="auto">
          <a:xfrm>
            <a:off x="6372200" y="1700808"/>
            <a:ext cx="504056" cy="25201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algn="l" eaLnBrk="1" hangingPunct="1">
              <a:defRPr/>
            </a:pPr>
            <a:r>
              <a:rPr lang="en-US" kern="0" baseline="0" dirty="0">
                <a:solidFill>
                  <a:srgbClr val="F4F4F4"/>
                </a:solidFill>
              </a:rPr>
              <a:t>Rich CMS Paragraph Container </a:t>
            </a:r>
          </a:p>
          <a:p>
            <a:pPr lvl="0" algn="l" eaLnBrk="1" hangingPunct="1">
              <a:defRPr/>
            </a:pPr>
            <a:endParaRPr lang="en-US" kern="0" baseline="0" dirty="0">
              <a:solidFill>
                <a:srgbClr val="F4F4F4"/>
              </a:solidFill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F4F4F4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Ellipse 10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56</a:t>
            </a:r>
          </a:p>
        </p:txBody>
      </p:sp>
      <p:sp>
        <p:nvSpPr>
          <p:cNvPr id="25" name="ZoneTexte 24"/>
          <p:cNvSpPr txBox="1"/>
          <p:nvPr/>
        </p:nvSpPr>
        <p:spPr>
          <a:xfrm>
            <a:off x="2915816" y="5921265"/>
            <a:ext cx="295038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/>
              <a:t>Figure : SEB history page</a:t>
            </a:r>
          </a:p>
        </p:txBody>
      </p:sp>
      <p:pic>
        <p:nvPicPr>
          <p:cNvPr id="26" name="Image 25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3608" y="1878561"/>
            <a:ext cx="7168540" cy="3761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4043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47664" y="1196752"/>
            <a:ext cx="6480720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1400" baseline="0">
                <a:solidFill>
                  <a:srgbClr val="FFFFFF"/>
                </a:solidFill>
                <a:latin typeface="+mj-lt"/>
                <a:ea typeface="+mn-ea"/>
              </a:rPr>
              <a:t>  </a:t>
            </a:r>
            <a:r>
              <a:rPr lang="en-US" sz="1400" baseline="0">
                <a:solidFill>
                  <a:srgbClr val="FFFFFF"/>
                </a:solidFill>
                <a:latin typeface="+mj-lt"/>
              </a:rPr>
              <a:t>Aim of this section</a:t>
            </a:r>
            <a:endParaRPr lang="en-US" sz="11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43" name="ZoneTexte 42"/>
          <p:cNvSpPr txBox="1"/>
          <p:nvPr/>
        </p:nvSpPr>
        <p:spPr>
          <a:xfrm>
            <a:off x="1547664" y="2708920"/>
            <a:ext cx="6192688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/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On the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website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there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are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different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types of pages :</a:t>
            </a:r>
          </a:p>
          <a:p>
            <a:pPr marL="342900" indent="-342900" algn="l">
              <a:buFont typeface="+mj-lt"/>
              <a:buAutoNum type="arabicPeriod"/>
            </a:pPr>
            <a:r>
              <a:rPr lang="fr-FR" sz="1100" b="1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Content pages 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(ex :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HomePage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About TEFAL, CSS Home…)</a:t>
            </a:r>
          </a:p>
          <a:p>
            <a:pPr marL="342900" indent="-342900" algn="l">
              <a:buFont typeface="+mj-lt"/>
              <a:buAutoNum type="arabicPeriod"/>
            </a:pPr>
            <a:r>
              <a:rPr lang="fr-FR" sz="1100" b="1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Category</a:t>
            </a:r>
            <a:r>
              <a:rPr lang="fr-FR" sz="1100" b="1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pages 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(ex : Product main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category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pages - breakfast, Cooking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appliances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…; Product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sub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-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category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pages)</a:t>
            </a:r>
          </a:p>
          <a:p>
            <a:pPr marL="342900" indent="-342900" algn="l">
              <a:buFont typeface="+mj-lt"/>
              <a:buAutoNum type="arabicPeriod"/>
            </a:pPr>
            <a:r>
              <a:rPr lang="fr-FR" sz="1100" b="1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Product pages 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(Page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used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when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displaying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 single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product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- ex :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Actifry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2 in1…)</a:t>
            </a:r>
          </a:p>
        </p:txBody>
      </p:sp>
      <p:sp>
        <p:nvSpPr>
          <p:cNvPr id="11" name="ZoneTexte 10"/>
          <p:cNvSpPr txBox="1"/>
          <p:nvPr/>
        </p:nvSpPr>
        <p:spPr>
          <a:xfrm>
            <a:off x="1475656" y="1628800"/>
            <a:ext cx="640871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/>
            <a:r>
              <a:rPr lang="fr-FR" sz="1100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This section explains how to manage the website content which is non structured information, it</a:t>
            </a:r>
          </a:p>
          <a:p>
            <a:pPr marL="342900" indent="-342900" algn="l"/>
            <a:r>
              <a:rPr lang="fr-FR" sz="1100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means the editorial content of any of the website pages.</a:t>
            </a: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85181" y="2276872"/>
            <a:ext cx="6480720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1400" baseline="0">
                <a:solidFill>
                  <a:srgbClr val="FFFFFF"/>
                </a:solidFill>
                <a:latin typeface="+mj-lt"/>
              </a:rPr>
              <a:t>   To understand before starting…</a:t>
            </a:r>
            <a:endParaRPr lang="en-US" sz="11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17" name="Rectangle 2"/>
          <p:cNvSpPr txBox="1">
            <a:spLocks noChangeArrowheads="1"/>
          </p:cNvSpPr>
          <p:nvPr/>
        </p:nvSpPr>
        <p:spPr>
          <a:xfrm>
            <a:off x="1259632" y="341784"/>
            <a:ext cx="7344816" cy="566936"/>
          </a:xfrm>
          <a:prstGeom prst="rect">
            <a:avLst/>
          </a:prstGeom>
        </p:spPr>
        <p:txBody>
          <a:bodyPr/>
          <a:lstStyle/>
          <a:p>
            <a:pPr marL="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pitchFamily="34" charset="-128"/>
              </a:rPr>
              <a:t> Introduction</a:t>
            </a: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pitchFamily="34" charset="-128"/>
            </a:endParaRPr>
          </a:p>
        </p:txBody>
      </p:sp>
      <p:pic>
        <p:nvPicPr>
          <p:cNvPr id="20" name="Image 19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pic>
        <p:nvPicPr>
          <p:cNvPr id="1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64288" y="3789040"/>
            <a:ext cx="1898334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20072" y="3789040"/>
            <a:ext cx="1800200" cy="263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55576" y="3789040"/>
            <a:ext cx="1998018" cy="26642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131840" y="3789040"/>
            <a:ext cx="1872208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Ellipse 22"/>
          <p:cNvSpPr/>
          <p:nvPr/>
        </p:nvSpPr>
        <p:spPr>
          <a:xfrm>
            <a:off x="323528" y="3789040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sp>
        <p:nvSpPr>
          <p:cNvPr id="24" name="Ellipse 23"/>
          <p:cNvSpPr/>
          <p:nvPr/>
        </p:nvSpPr>
        <p:spPr>
          <a:xfrm>
            <a:off x="2843808" y="37170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</a:p>
        </p:txBody>
      </p:sp>
      <p:sp>
        <p:nvSpPr>
          <p:cNvPr id="25" name="Ellipse 24"/>
          <p:cNvSpPr/>
          <p:nvPr/>
        </p:nvSpPr>
        <p:spPr>
          <a:xfrm>
            <a:off x="6876256" y="3861048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Rectangle 71"/>
          <p:cNvSpPr/>
          <p:nvPr/>
        </p:nvSpPr>
        <p:spPr bwMode="auto">
          <a:xfrm>
            <a:off x="4930598" y="1970324"/>
            <a:ext cx="4144489" cy="3595146"/>
          </a:xfrm>
          <a:prstGeom prst="rect">
            <a:avLst/>
          </a:prstGeom>
          <a:solidFill>
            <a:schemeClr val="accent5"/>
          </a:solidFill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z="2400" dirty="0"/>
              <a:t>Rich CMS Paragraph Container </a:t>
            </a:r>
          </a:p>
        </p:txBody>
      </p:sp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>
                <a:solidFill>
                  <a:srgbClr val="FFFFFF"/>
                </a:solidFill>
                <a:latin typeface="+mj-lt"/>
              </a:rPr>
              <a:t>     Component format</a:t>
            </a:r>
            <a:endParaRPr lang="en-US" sz="14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2" name="Ellipse 61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56</a:t>
            </a: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  <a:endParaRPr lang="en-US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8" name="Line 24"/>
          <p:cNvSpPr>
            <a:spLocks noChangeShapeType="1"/>
          </p:cNvSpPr>
          <p:nvPr/>
        </p:nvSpPr>
        <p:spPr bwMode="auto">
          <a:xfrm>
            <a:off x="522358" y="5378529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en-US" sz="20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20" name="ZoneTexte 19"/>
          <p:cNvSpPr txBox="1"/>
          <p:nvPr/>
        </p:nvSpPr>
        <p:spPr>
          <a:xfrm>
            <a:off x="5117757" y="2184242"/>
            <a:ext cx="377472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b="1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The component has the following attributes :</a:t>
            </a:r>
          </a:p>
        </p:txBody>
      </p:sp>
      <p:sp>
        <p:nvSpPr>
          <p:cNvPr id="33" name="Line 24"/>
          <p:cNvSpPr>
            <a:spLocks noChangeShapeType="1"/>
          </p:cNvSpPr>
          <p:nvPr/>
        </p:nvSpPr>
        <p:spPr bwMode="auto">
          <a:xfrm>
            <a:off x="680348" y="6628016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fr-FR" sz="20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43" name="ZoneTexte 42"/>
          <p:cNvSpPr txBox="1"/>
          <p:nvPr/>
        </p:nvSpPr>
        <p:spPr>
          <a:xfrm>
            <a:off x="5501941" y="2602730"/>
            <a:ext cx="364206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Visible : attributes to define if the component is visible (yes) or </a:t>
            </a:r>
          </a:p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not visible (no) in the front end.</a:t>
            </a:r>
          </a:p>
        </p:txBody>
      </p:sp>
      <p:sp>
        <p:nvSpPr>
          <p:cNvPr id="30" name="ZoneTexte 29"/>
          <p:cNvSpPr txBox="1"/>
          <p:nvPr/>
        </p:nvSpPr>
        <p:spPr>
          <a:xfrm>
            <a:off x="107504" y="6497405"/>
            <a:ext cx="410445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/>
              <a:t>Figure : Editing the component using WCMS page view mode (</a:t>
            </a:r>
            <a:r>
              <a:rPr lang="en-US" sz="900" b="1" baseline="0" dirty="0"/>
              <a:t>SEB</a:t>
            </a:r>
            <a:r>
              <a:rPr lang="en-US" sz="900" baseline="0" dirty="0"/>
              <a:t>)</a:t>
            </a:r>
          </a:p>
        </p:txBody>
      </p:sp>
      <p:pic>
        <p:nvPicPr>
          <p:cNvPr id="31" name="Image 3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24" name="Ellipse 23"/>
          <p:cNvSpPr/>
          <p:nvPr/>
        </p:nvSpPr>
        <p:spPr>
          <a:xfrm>
            <a:off x="268198" y="3320618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37" name="ZoneTexte 36"/>
          <p:cNvSpPr txBox="1"/>
          <p:nvPr/>
        </p:nvSpPr>
        <p:spPr>
          <a:xfrm>
            <a:off x="5641068" y="3100508"/>
            <a:ext cx="34340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Label : localized label displayed on the front-end</a:t>
            </a:r>
          </a:p>
          <a:p>
            <a:pPr algn="l"/>
            <a:endParaRPr lang="en-US" sz="1000" baseline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8" name="Ellipse 37"/>
          <p:cNvSpPr/>
          <p:nvPr/>
        </p:nvSpPr>
        <p:spPr>
          <a:xfrm>
            <a:off x="277765" y="2607604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2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39" name="Ellipse 38"/>
          <p:cNvSpPr/>
          <p:nvPr/>
        </p:nvSpPr>
        <p:spPr>
          <a:xfrm>
            <a:off x="268198" y="3041499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2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52" name="Ellipse 51"/>
          <p:cNvSpPr/>
          <p:nvPr/>
        </p:nvSpPr>
        <p:spPr>
          <a:xfrm>
            <a:off x="5289182" y="3900055"/>
            <a:ext cx="252000" cy="252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4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53" name="Ellipse 52"/>
          <p:cNvSpPr/>
          <p:nvPr/>
        </p:nvSpPr>
        <p:spPr>
          <a:xfrm>
            <a:off x="5277039" y="4281375"/>
            <a:ext cx="252000" cy="252000"/>
          </a:xfrm>
          <a:prstGeom prst="ellipse">
            <a:avLst/>
          </a:prstGeom>
          <a:solidFill>
            <a:srgbClr val="8D7D74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5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57" name="ZoneTexte 56"/>
          <p:cNvSpPr txBox="1"/>
          <p:nvPr/>
        </p:nvSpPr>
        <p:spPr>
          <a:xfrm>
            <a:off x="5612584" y="3470783"/>
            <a:ext cx="29045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Background image: localized media; the background image displayed on the front-end.</a:t>
            </a:r>
          </a:p>
        </p:txBody>
      </p:sp>
      <p:sp>
        <p:nvSpPr>
          <p:cNvPr id="61" name="ZoneTexte 60"/>
          <p:cNvSpPr txBox="1"/>
          <p:nvPr/>
        </p:nvSpPr>
        <p:spPr>
          <a:xfrm>
            <a:off x="5641068" y="4287154"/>
            <a:ext cx="358877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Title : localized; the title displayed on the front-end</a:t>
            </a:r>
          </a:p>
        </p:txBody>
      </p:sp>
      <p:sp>
        <p:nvSpPr>
          <p:cNvPr id="67" name="Ellipse 66"/>
          <p:cNvSpPr/>
          <p:nvPr/>
        </p:nvSpPr>
        <p:spPr>
          <a:xfrm>
            <a:off x="277765" y="3587897"/>
            <a:ext cx="180000" cy="180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68" name="Ellipse 67"/>
          <p:cNvSpPr/>
          <p:nvPr/>
        </p:nvSpPr>
        <p:spPr>
          <a:xfrm>
            <a:off x="268198" y="3841792"/>
            <a:ext cx="180000" cy="180000"/>
          </a:xfrm>
          <a:prstGeom prst="ellipse">
            <a:avLst/>
          </a:prstGeom>
          <a:solidFill>
            <a:srgbClr val="8D7D74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75" name="Ellipse 74"/>
          <p:cNvSpPr/>
          <p:nvPr/>
        </p:nvSpPr>
        <p:spPr>
          <a:xfrm>
            <a:off x="5289182" y="3134151"/>
            <a:ext cx="252000" cy="252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2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76" name="Ellipse 75"/>
          <p:cNvSpPr/>
          <p:nvPr/>
        </p:nvSpPr>
        <p:spPr>
          <a:xfrm>
            <a:off x="5294140" y="3507097"/>
            <a:ext cx="252000" cy="252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3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77" name="Ellipse 76"/>
          <p:cNvSpPr/>
          <p:nvPr/>
        </p:nvSpPr>
        <p:spPr>
          <a:xfrm>
            <a:off x="5292431" y="2661604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1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78" name="Rectangle 7"/>
          <p:cNvSpPr>
            <a:spLocks noChangeArrowheads="1"/>
          </p:cNvSpPr>
          <p:nvPr/>
        </p:nvSpPr>
        <p:spPr bwMode="auto">
          <a:xfrm>
            <a:off x="1875087" y="1393043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2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.1 Description</a:t>
            </a: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: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  </a:t>
            </a: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9206" y="1768085"/>
            <a:ext cx="2500188" cy="4611125"/>
          </a:xfrm>
          <a:prstGeom prst="rect">
            <a:avLst/>
          </a:prstGeom>
        </p:spPr>
      </p:pic>
      <p:sp>
        <p:nvSpPr>
          <p:cNvPr id="32" name="Ellipse 31"/>
          <p:cNvSpPr/>
          <p:nvPr/>
        </p:nvSpPr>
        <p:spPr>
          <a:xfrm>
            <a:off x="282782" y="4102141"/>
            <a:ext cx="180000" cy="1800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34" name="Ellipse 33"/>
          <p:cNvSpPr/>
          <p:nvPr/>
        </p:nvSpPr>
        <p:spPr>
          <a:xfrm>
            <a:off x="268198" y="4992434"/>
            <a:ext cx="180000" cy="180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7</a:t>
            </a:r>
          </a:p>
        </p:txBody>
      </p:sp>
      <p:sp>
        <p:nvSpPr>
          <p:cNvPr id="35" name="Ellipse 34"/>
          <p:cNvSpPr/>
          <p:nvPr/>
        </p:nvSpPr>
        <p:spPr>
          <a:xfrm>
            <a:off x="5291075" y="4757493"/>
            <a:ext cx="252000" cy="2520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6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36" name="Ellipse 35"/>
          <p:cNvSpPr/>
          <p:nvPr/>
        </p:nvSpPr>
        <p:spPr>
          <a:xfrm>
            <a:off x="5289182" y="5126868"/>
            <a:ext cx="252000" cy="252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7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40" name="ZoneTexte 39"/>
          <p:cNvSpPr txBox="1"/>
          <p:nvPr/>
        </p:nvSpPr>
        <p:spPr>
          <a:xfrm>
            <a:off x="5571853" y="4644754"/>
            <a:ext cx="34143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Content: localized (see Globe icon) WYSIWYG or HTML (Source) content displayed in the front end</a:t>
            </a:r>
          </a:p>
        </p:txBody>
      </p:sp>
      <p:sp>
        <p:nvSpPr>
          <p:cNvPr id="41" name="ZoneTexte 40"/>
          <p:cNvSpPr txBox="1"/>
          <p:nvPr/>
        </p:nvSpPr>
        <p:spPr>
          <a:xfrm>
            <a:off x="5635952" y="5108331"/>
            <a:ext cx="358877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List of paragraphs (component 9) displayed on the front-end</a:t>
            </a:r>
          </a:p>
        </p:txBody>
      </p:sp>
      <p:sp>
        <p:nvSpPr>
          <p:cNvPr id="42" name="ZoneTexte 41"/>
          <p:cNvSpPr txBox="1"/>
          <p:nvPr/>
        </p:nvSpPr>
        <p:spPr>
          <a:xfrm>
            <a:off x="5645672" y="3905834"/>
            <a:ext cx="358877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Localized visual displayed on the front-end</a:t>
            </a:r>
          </a:p>
        </p:txBody>
      </p:sp>
    </p:spTree>
    <p:extLst>
      <p:ext uri="{BB962C8B-B14F-4D97-AF65-F5344CB8AC3E}">
        <p14:creationId xmlns:p14="http://schemas.microsoft.com/office/powerpoint/2010/main" val="107949167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z="2400" dirty="0"/>
              <a:t>Rich CMS Paragraph Container </a:t>
            </a:r>
          </a:p>
        </p:txBody>
      </p:sp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Component format and mapping</a:t>
            </a:r>
            <a:endParaRPr lang="en-US" sz="14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2" name="Ellipse 61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56</a:t>
            </a: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  <a:endParaRPr lang="en-US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8" name="Line 24"/>
          <p:cNvSpPr>
            <a:spLocks noChangeShapeType="1"/>
          </p:cNvSpPr>
          <p:nvPr/>
        </p:nvSpPr>
        <p:spPr bwMode="auto">
          <a:xfrm>
            <a:off x="522358" y="5378529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en-US" sz="20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33" name="Line 24"/>
          <p:cNvSpPr>
            <a:spLocks noChangeShapeType="1"/>
          </p:cNvSpPr>
          <p:nvPr/>
        </p:nvSpPr>
        <p:spPr bwMode="auto">
          <a:xfrm>
            <a:off x="680348" y="6628016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fr-FR" sz="20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pic>
        <p:nvPicPr>
          <p:cNvPr id="31" name="Image 3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80" name="Rectangle 7"/>
          <p:cNvSpPr>
            <a:spLocks noChangeArrowheads="1"/>
          </p:cNvSpPr>
          <p:nvPr/>
        </p:nvSpPr>
        <p:spPr bwMode="auto">
          <a:xfrm>
            <a:off x="1863743" y="136545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2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.2 Mapping</a:t>
            </a: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: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  </a:t>
            </a:r>
          </a:p>
        </p:txBody>
      </p:sp>
      <p:pic>
        <p:nvPicPr>
          <p:cNvPr id="34" name="Image 3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493" y="2113406"/>
            <a:ext cx="4848693" cy="2544211"/>
          </a:xfrm>
          <a:prstGeom prst="rect">
            <a:avLst/>
          </a:prstGeom>
        </p:spPr>
      </p:pic>
      <p:sp>
        <p:nvSpPr>
          <p:cNvPr id="35" name="Rectangle 34"/>
          <p:cNvSpPr/>
          <p:nvPr/>
        </p:nvSpPr>
        <p:spPr bwMode="auto">
          <a:xfrm>
            <a:off x="4930598" y="1970324"/>
            <a:ext cx="4032115" cy="3595146"/>
          </a:xfrm>
          <a:prstGeom prst="rect">
            <a:avLst/>
          </a:prstGeom>
          <a:solidFill>
            <a:schemeClr val="accent5"/>
          </a:solidFill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36" name="ZoneTexte 35"/>
          <p:cNvSpPr txBox="1"/>
          <p:nvPr/>
        </p:nvSpPr>
        <p:spPr>
          <a:xfrm>
            <a:off x="5117757" y="2184242"/>
            <a:ext cx="377472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b="1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The component has the following attributes :</a:t>
            </a:r>
          </a:p>
        </p:txBody>
      </p:sp>
      <p:sp>
        <p:nvSpPr>
          <p:cNvPr id="37" name="ZoneTexte 36"/>
          <p:cNvSpPr txBox="1"/>
          <p:nvPr/>
        </p:nvSpPr>
        <p:spPr>
          <a:xfrm>
            <a:off x="5501941" y="2602730"/>
            <a:ext cx="364206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Visible : attributes to define if the component is visible (yes) or </a:t>
            </a:r>
          </a:p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not visible (no) in the front end.</a:t>
            </a:r>
          </a:p>
        </p:txBody>
      </p:sp>
      <p:sp>
        <p:nvSpPr>
          <p:cNvPr id="38" name="ZoneTexte 37"/>
          <p:cNvSpPr txBox="1"/>
          <p:nvPr/>
        </p:nvSpPr>
        <p:spPr>
          <a:xfrm>
            <a:off x="5641068" y="3100508"/>
            <a:ext cx="34340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Label : localized label displayed on the front-end</a:t>
            </a:r>
          </a:p>
          <a:p>
            <a:pPr algn="l"/>
            <a:endParaRPr lang="en-US" sz="1000" baseline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9" name="Ellipse 38"/>
          <p:cNvSpPr/>
          <p:nvPr/>
        </p:nvSpPr>
        <p:spPr>
          <a:xfrm>
            <a:off x="5289182" y="3900055"/>
            <a:ext cx="252000" cy="252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4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40" name="Ellipse 39"/>
          <p:cNvSpPr/>
          <p:nvPr/>
        </p:nvSpPr>
        <p:spPr>
          <a:xfrm>
            <a:off x="5277039" y="4281375"/>
            <a:ext cx="252000" cy="252000"/>
          </a:xfrm>
          <a:prstGeom prst="ellipse">
            <a:avLst/>
          </a:prstGeom>
          <a:solidFill>
            <a:srgbClr val="8D7D74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5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41" name="ZoneTexte 40"/>
          <p:cNvSpPr txBox="1"/>
          <p:nvPr/>
        </p:nvSpPr>
        <p:spPr>
          <a:xfrm>
            <a:off x="5612584" y="3470783"/>
            <a:ext cx="29045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Background image: localized media; the background image displayed on the front-end.</a:t>
            </a:r>
          </a:p>
        </p:txBody>
      </p:sp>
      <p:sp>
        <p:nvSpPr>
          <p:cNvPr id="43" name="ZoneTexte 42"/>
          <p:cNvSpPr txBox="1"/>
          <p:nvPr/>
        </p:nvSpPr>
        <p:spPr>
          <a:xfrm>
            <a:off x="5641068" y="4287154"/>
            <a:ext cx="358877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Title : localized; the title displayed on the front-end</a:t>
            </a:r>
          </a:p>
        </p:txBody>
      </p:sp>
      <p:sp>
        <p:nvSpPr>
          <p:cNvPr id="45" name="Ellipse 44"/>
          <p:cNvSpPr/>
          <p:nvPr/>
        </p:nvSpPr>
        <p:spPr>
          <a:xfrm>
            <a:off x="5289182" y="3134151"/>
            <a:ext cx="252000" cy="252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2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47" name="Ellipse 46"/>
          <p:cNvSpPr/>
          <p:nvPr/>
        </p:nvSpPr>
        <p:spPr>
          <a:xfrm>
            <a:off x="5294140" y="3507097"/>
            <a:ext cx="252000" cy="252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3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48" name="Ellipse 47"/>
          <p:cNvSpPr/>
          <p:nvPr/>
        </p:nvSpPr>
        <p:spPr>
          <a:xfrm>
            <a:off x="5292431" y="2661604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1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49" name="Ellipse 48"/>
          <p:cNvSpPr/>
          <p:nvPr/>
        </p:nvSpPr>
        <p:spPr>
          <a:xfrm>
            <a:off x="5291075" y="4757493"/>
            <a:ext cx="252000" cy="2520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6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50" name="Ellipse 49"/>
          <p:cNvSpPr/>
          <p:nvPr/>
        </p:nvSpPr>
        <p:spPr>
          <a:xfrm>
            <a:off x="5289182" y="5126868"/>
            <a:ext cx="252000" cy="252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7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51" name="ZoneTexte 50"/>
          <p:cNvSpPr txBox="1"/>
          <p:nvPr/>
        </p:nvSpPr>
        <p:spPr>
          <a:xfrm>
            <a:off x="5571853" y="4644754"/>
            <a:ext cx="34143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Content: localized (see Globe icon) WYSIWYG or HTML (Source) content displayed in the front end</a:t>
            </a:r>
          </a:p>
        </p:txBody>
      </p:sp>
      <p:sp>
        <p:nvSpPr>
          <p:cNvPr id="52" name="ZoneTexte 51"/>
          <p:cNvSpPr txBox="1"/>
          <p:nvPr/>
        </p:nvSpPr>
        <p:spPr>
          <a:xfrm>
            <a:off x="5635952" y="5108331"/>
            <a:ext cx="358877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List of paragraphs displayed on carousel on the front-end</a:t>
            </a:r>
          </a:p>
        </p:txBody>
      </p:sp>
      <p:sp>
        <p:nvSpPr>
          <p:cNvPr id="53" name="ZoneTexte 52"/>
          <p:cNvSpPr txBox="1"/>
          <p:nvPr/>
        </p:nvSpPr>
        <p:spPr>
          <a:xfrm>
            <a:off x="5645672" y="3905834"/>
            <a:ext cx="358877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Localized visual displayed on the front-end</a:t>
            </a:r>
          </a:p>
        </p:txBody>
      </p:sp>
      <p:sp>
        <p:nvSpPr>
          <p:cNvPr id="54" name="Ellipse 53"/>
          <p:cNvSpPr/>
          <p:nvPr/>
        </p:nvSpPr>
        <p:spPr>
          <a:xfrm>
            <a:off x="4578582" y="2734871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2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55" name="Ellipse 54"/>
          <p:cNvSpPr/>
          <p:nvPr/>
        </p:nvSpPr>
        <p:spPr>
          <a:xfrm>
            <a:off x="3452222" y="4090988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56" name="Ellipse 55"/>
          <p:cNvSpPr/>
          <p:nvPr/>
        </p:nvSpPr>
        <p:spPr>
          <a:xfrm>
            <a:off x="1606274" y="3670838"/>
            <a:ext cx="180000" cy="180000"/>
          </a:xfrm>
          <a:prstGeom prst="ellipse">
            <a:avLst/>
          </a:prstGeom>
          <a:solidFill>
            <a:srgbClr val="8D7D74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57" name="Ellipse 56"/>
          <p:cNvSpPr/>
          <p:nvPr/>
        </p:nvSpPr>
        <p:spPr>
          <a:xfrm>
            <a:off x="827584" y="4388813"/>
            <a:ext cx="180000" cy="180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201932121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.1 CREATE a new component</a:t>
            </a: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using WCMS page view perspective </a:t>
            </a:r>
            <a:endParaRPr lang="en-US" sz="11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985929" y="5588289"/>
            <a:ext cx="1682415" cy="865047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8" name="Ellipse 27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29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Rich CMS Paragraph Component</a:t>
            </a:r>
          </a:p>
        </p:txBody>
      </p:sp>
      <p:sp>
        <p:nvSpPr>
          <p:cNvPr id="30" name="Ellipse 29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56</a:t>
            </a:r>
          </a:p>
        </p:txBody>
      </p:sp>
      <p:sp>
        <p:nvSpPr>
          <p:cNvPr id="50" name="Rectangle 49"/>
          <p:cNvSpPr/>
          <p:nvPr/>
        </p:nvSpPr>
        <p:spPr bwMode="auto">
          <a:xfrm>
            <a:off x="6732240" y="5013176"/>
            <a:ext cx="172819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lang="en-US" sz="1050" baseline="0" dirty="0">
              <a:solidFill>
                <a:schemeClr val="tx1"/>
              </a:solidFill>
            </a:endParaRP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‘Create a new item’</a:t>
            </a:r>
          </a:p>
          <a:p>
            <a:pPr algn="ctr"/>
            <a:endParaRPr lang="en-US" sz="1050" baseline="0" dirty="0">
              <a:solidFill>
                <a:schemeClr val="tx1"/>
              </a:solidFill>
            </a:endParaRPr>
          </a:p>
        </p:txBody>
      </p:sp>
      <p:sp>
        <p:nvSpPr>
          <p:cNvPr id="27" name="Ellipse 26"/>
          <p:cNvSpPr/>
          <p:nvPr/>
        </p:nvSpPr>
        <p:spPr>
          <a:xfrm>
            <a:off x="8244408" y="479715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3</a:t>
            </a:r>
          </a:p>
        </p:txBody>
      </p:sp>
      <p:cxnSp>
        <p:nvCxnSpPr>
          <p:cNvPr id="52" name="Connecteur en angle 51"/>
          <p:cNvCxnSpPr>
            <a:stCxn id="50" idx="2"/>
          </p:cNvCxnSpPr>
          <p:nvPr/>
        </p:nvCxnSpPr>
        <p:spPr bwMode="auto">
          <a:xfrm rot="5400000">
            <a:off x="7056276" y="5553236"/>
            <a:ext cx="576064" cy="504056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24" name="Image 23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33" name="Rectangle 32"/>
          <p:cNvSpPr/>
          <p:nvPr/>
        </p:nvSpPr>
        <p:spPr bwMode="auto">
          <a:xfrm>
            <a:off x="2843808" y="2395002"/>
            <a:ext cx="187220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+ to CREATE a new component     -&gt; opens the rich banner creation wizard</a:t>
            </a: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262" y="3210069"/>
            <a:ext cx="3179299" cy="3509764"/>
          </a:xfrm>
          <a:prstGeom prst="rect">
            <a:avLst/>
          </a:prstGeom>
        </p:spPr>
      </p:pic>
      <p:sp>
        <p:nvSpPr>
          <p:cNvPr id="40" name="Rectangle 39"/>
          <p:cNvSpPr/>
          <p:nvPr/>
        </p:nvSpPr>
        <p:spPr bwMode="auto">
          <a:xfrm>
            <a:off x="3419719" y="3314822"/>
            <a:ext cx="2232248" cy="169835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lang="en-US" sz="1050" baseline="0" dirty="0">
              <a:solidFill>
                <a:schemeClr val="tx1"/>
              </a:solidFill>
            </a:endParaRPr>
          </a:p>
          <a:p>
            <a:pPr algn="ctr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Set the name and fill the component attributes</a:t>
            </a:r>
          </a:p>
          <a:p>
            <a:pPr algn="ctr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Name it the way that will allow you to find it easily when searching for the component.</a:t>
            </a:r>
          </a:p>
          <a:p>
            <a:pPr algn="ctr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click on done when finished</a:t>
            </a:r>
          </a:p>
          <a:p>
            <a:pPr algn="ctr"/>
            <a:endParaRPr lang="en-US" sz="1050" baseline="0" dirty="0">
              <a:solidFill>
                <a:schemeClr val="tx1"/>
              </a:solidFill>
            </a:endParaRPr>
          </a:p>
          <a:p>
            <a:pPr algn="ctr"/>
            <a:r>
              <a:rPr lang="en-US" sz="1050" i="1" baseline="0" dirty="0">
                <a:solidFill>
                  <a:schemeClr val="tx1"/>
                </a:solidFill>
              </a:rPr>
              <a:t>The component will then appear in the corresponding content slot</a:t>
            </a:r>
          </a:p>
        </p:txBody>
      </p:sp>
      <p:sp>
        <p:nvSpPr>
          <p:cNvPr id="41" name="Ellipse 40"/>
          <p:cNvSpPr/>
          <p:nvPr/>
        </p:nvSpPr>
        <p:spPr>
          <a:xfrm>
            <a:off x="5426755" y="308961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4</a:t>
            </a:r>
          </a:p>
        </p:txBody>
      </p:sp>
      <p:cxnSp>
        <p:nvCxnSpPr>
          <p:cNvPr id="42" name="Connecteur en angle 41"/>
          <p:cNvCxnSpPr/>
          <p:nvPr/>
        </p:nvCxnSpPr>
        <p:spPr bwMode="auto">
          <a:xfrm rot="10800000">
            <a:off x="2411607" y="3890886"/>
            <a:ext cx="1008112" cy="360040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5" name="Image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47829" y="1696642"/>
            <a:ext cx="5506548" cy="476901"/>
          </a:xfrm>
          <a:prstGeom prst="rect">
            <a:avLst/>
          </a:prstGeom>
        </p:spPr>
      </p:pic>
      <p:cxnSp>
        <p:nvCxnSpPr>
          <p:cNvPr id="25" name="Forme 38"/>
          <p:cNvCxnSpPr/>
          <p:nvPr/>
        </p:nvCxnSpPr>
        <p:spPr bwMode="auto">
          <a:xfrm flipV="1">
            <a:off x="3779912" y="1746875"/>
            <a:ext cx="1161316" cy="648128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4" name="Ellipse 33"/>
          <p:cNvSpPr/>
          <p:nvPr/>
        </p:nvSpPr>
        <p:spPr>
          <a:xfrm>
            <a:off x="2618596" y="216979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11278" y="1736207"/>
            <a:ext cx="2936791" cy="3071614"/>
          </a:xfrm>
          <a:prstGeom prst="rect">
            <a:avLst/>
          </a:prstGeom>
        </p:spPr>
      </p:pic>
      <p:sp>
        <p:nvSpPr>
          <p:cNvPr id="35" name="Rectangle 34"/>
          <p:cNvSpPr/>
          <p:nvPr/>
        </p:nvSpPr>
        <p:spPr bwMode="auto">
          <a:xfrm>
            <a:off x="7317522" y="2803961"/>
            <a:ext cx="162068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Among the component list, click on ‘Rich CMS Paragraph Component’</a:t>
            </a:r>
          </a:p>
        </p:txBody>
      </p:sp>
      <p:sp>
        <p:nvSpPr>
          <p:cNvPr id="38" name="Ellipse 37"/>
          <p:cNvSpPr/>
          <p:nvPr/>
        </p:nvSpPr>
        <p:spPr>
          <a:xfrm>
            <a:off x="8712998" y="2587937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cxnSp>
        <p:nvCxnSpPr>
          <p:cNvPr id="39" name="Forme 48"/>
          <p:cNvCxnSpPr>
            <a:stCxn id="35" idx="1"/>
          </p:cNvCxnSpPr>
          <p:nvPr/>
        </p:nvCxnSpPr>
        <p:spPr bwMode="auto">
          <a:xfrm rot="10800000" flipV="1">
            <a:off x="7138010" y="3164001"/>
            <a:ext cx="179512" cy="216024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1674449429"/>
      </p:ext>
    </p:extLst>
  </p:cSld>
  <p:clrMapOvr>
    <a:masterClrMapping/>
  </p:clrMapOvr>
  <p:transition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.2 </a:t>
            </a:r>
            <a:r>
              <a:rPr lang="en-US" sz="1100" baseline="0" dirty="0">
                <a:solidFill>
                  <a:srgbClr val="FFFFFF"/>
                </a:solidFill>
              </a:rPr>
              <a:t>Modify the component using WCMS page view perspective </a:t>
            </a:r>
          </a:p>
        </p:txBody>
      </p: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19" name="Ellipse 18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Rich CMS Paragraph Container</a:t>
            </a:r>
          </a:p>
        </p:txBody>
      </p:sp>
      <p:sp>
        <p:nvSpPr>
          <p:cNvPr id="24" name="Ellipse 2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56</a:t>
            </a:r>
          </a:p>
        </p:txBody>
      </p:sp>
      <p:pic>
        <p:nvPicPr>
          <p:cNvPr id="21" name="Image 2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30" name="Rectangle 29"/>
          <p:cNvSpPr/>
          <p:nvPr/>
        </p:nvSpPr>
        <p:spPr bwMode="auto">
          <a:xfrm>
            <a:off x="4488728" y="3049881"/>
            <a:ext cx="2808312" cy="241877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Define the label on the localized language </a:t>
            </a:r>
          </a:p>
        </p:txBody>
      </p:sp>
      <p:sp>
        <p:nvSpPr>
          <p:cNvPr id="41" name="Rectangle 40"/>
          <p:cNvSpPr/>
          <p:nvPr/>
        </p:nvSpPr>
        <p:spPr bwMode="auto">
          <a:xfrm>
            <a:off x="4436256" y="3920701"/>
            <a:ext cx="2808312" cy="241877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Set the title on the localized language </a:t>
            </a:r>
          </a:p>
        </p:txBody>
      </p:sp>
      <p:sp>
        <p:nvSpPr>
          <p:cNvPr id="42" name="Ellipse 41"/>
          <p:cNvSpPr/>
          <p:nvPr/>
        </p:nvSpPr>
        <p:spPr>
          <a:xfrm>
            <a:off x="7117040" y="4726200"/>
            <a:ext cx="360000" cy="360000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44" name="Rectangle 43"/>
          <p:cNvSpPr/>
          <p:nvPr/>
        </p:nvSpPr>
        <p:spPr bwMode="auto">
          <a:xfrm>
            <a:off x="4488728" y="3424825"/>
            <a:ext cx="2808312" cy="325447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Set the background image on the localized language </a:t>
            </a:r>
          </a:p>
        </p:txBody>
      </p:sp>
      <p:sp>
        <p:nvSpPr>
          <p:cNvPr id="45" name="Ellipse 44"/>
          <p:cNvSpPr/>
          <p:nvPr/>
        </p:nvSpPr>
        <p:spPr>
          <a:xfrm>
            <a:off x="7260545" y="3847809"/>
            <a:ext cx="360000" cy="360000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47" name="Rectangle 46"/>
          <p:cNvSpPr/>
          <p:nvPr/>
        </p:nvSpPr>
        <p:spPr bwMode="auto">
          <a:xfrm>
            <a:off x="4391979" y="5198715"/>
            <a:ext cx="2808312" cy="104456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Set the list of paragraphs (Component 9). You can add a new paragraph or modify the existing paragraphs.</a:t>
            </a:r>
          </a:p>
        </p:txBody>
      </p:sp>
      <p:sp>
        <p:nvSpPr>
          <p:cNvPr id="48" name="Ellipse 47"/>
          <p:cNvSpPr/>
          <p:nvPr/>
        </p:nvSpPr>
        <p:spPr>
          <a:xfrm>
            <a:off x="7308344" y="3359173"/>
            <a:ext cx="360000" cy="360000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51" name="Ellipse 50"/>
          <p:cNvSpPr/>
          <p:nvPr/>
        </p:nvSpPr>
        <p:spPr>
          <a:xfrm>
            <a:off x="7308344" y="2969418"/>
            <a:ext cx="360000" cy="360000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pic>
        <p:nvPicPr>
          <p:cNvPr id="23" name="Image 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546" y="1817607"/>
            <a:ext cx="2762262" cy="5094471"/>
          </a:xfrm>
          <a:prstGeom prst="rect">
            <a:avLst/>
          </a:prstGeom>
        </p:spPr>
      </p:pic>
      <p:cxnSp>
        <p:nvCxnSpPr>
          <p:cNvPr id="25" name="Connecteur droit avec flèche 24"/>
          <p:cNvCxnSpPr/>
          <p:nvPr/>
        </p:nvCxnSpPr>
        <p:spPr bwMode="auto">
          <a:xfrm flipH="1" flipV="1">
            <a:off x="1619672" y="5445224"/>
            <a:ext cx="2750587" cy="292190"/>
          </a:xfrm>
          <a:prstGeom prst="straightConnector1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6" name="Connecteur droit avec flèche 25"/>
          <p:cNvCxnSpPr/>
          <p:nvPr/>
        </p:nvCxnSpPr>
        <p:spPr bwMode="auto">
          <a:xfrm flipH="1">
            <a:off x="2555776" y="3170820"/>
            <a:ext cx="1932952" cy="141375"/>
          </a:xfrm>
          <a:prstGeom prst="straightConnector1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7" name="Connecteur droit avec flèche 26"/>
          <p:cNvCxnSpPr/>
          <p:nvPr/>
        </p:nvCxnSpPr>
        <p:spPr bwMode="auto">
          <a:xfrm flipH="1">
            <a:off x="2555776" y="3539173"/>
            <a:ext cx="1907470" cy="48375"/>
          </a:xfrm>
          <a:prstGeom prst="straightConnector1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8" name="Connecteur droit avec flèche 27"/>
          <p:cNvCxnSpPr/>
          <p:nvPr/>
        </p:nvCxnSpPr>
        <p:spPr bwMode="auto">
          <a:xfrm flipH="1">
            <a:off x="2555776" y="4010963"/>
            <a:ext cx="1880480" cy="151615"/>
          </a:xfrm>
          <a:prstGeom prst="straightConnector1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3393911832"/>
      </p:ext>
    </p:extLst>
  </p:cSld>
  <p:clrMapOvr>
    <a:masterClrMapping/>
  </p:clrMapOvr>
  <p:transition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Rectangle 71"/>
          <p:cNvSpPr/>
          <p:nvPr/>
        </p:nvSpPr>
        <p:spPr bwMode="auto">
          <a:xfrm>
            <a:off x="4930598" y="1970324"/>
            <a:ext cx="4144489" cy="3595146"/>
          </a:xfrm>
          <a:prstGeom prst="rect">
            <a:avLst/>
          </a:prstGeom>
          <a:solidFill>
            <a:schemeClr val="accent5"/>
          </a:solidFill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z="2400" dirty="0"/>
              <a:t>Rich CMS Paragraph Container </a:t>
            </a:r>
          </a:p>
        </p:txBody>
      </p:sp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>
                <a:solidFill>
                  <a:srgbClr val="FFFFFF"/>
                </a:solidFill>
                <a:latin typeface="+mj-lt"/>
              </a:rPr>
              <a:t>     Component format</a:t>
            </a:r>
            <a:endParaRPr lang="en-US" sz="14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2" name="Ellipse 61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56</a:t>
            </a: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  <a:endParaRPr lang="en-US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8" name="Line 24"/>
          <p:cNvSpPr>
            <a:spLocks noChangeShapeType="1"/>
          </p:cNvSpPr>
          <p:nvPr/>
        </p:nvSpPr>
        <p:spPr bwMode="auto">
          <a:xfrm>
            <a:off x="522358" y="5378529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en-US" sz="20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20" name="ZoneTexte 19"/>
          <p:cNvSpPr txBox="1"/>
          <p:nvPr/>
        </p:nvSpPr>
        <p:spPr>
          <a:xfrm>
            <a:off x="5117757" y="2184242"/>
            <a:ext cx="377472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b="1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The component has the following attributes :</a:t>
            </a:r>
          </a:p>
        </p:txBody>
      </p:sp>
      <p:sp>
        <p:nvSpPr>
          <p:cNvPr id="33" name="Line 24"/>
          <p:cNvSpPr>
            <a:spLocks noChangeShapeType="1"/>
          </p:cNvSpPr>
          <p:nvPr/>
        </p:nvSpPr>
        <p:spPr bwMode="auto">
          <a:xfrm>
            <a:off x="680348" y="6628016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fr-FR" sz="20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43" name="ZoneTexte 42"/>
          <p:cNvSpPr txBox="1"/>
          <p:nvPr/>
        </p:nvSpPr>
        <p:spPr>
          <a:xfrm>
            <a:off x="5501941" y="2602730"/>
            <a:ext cx="364206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Visible : attributes to define if the component is visible (yes) or </a:t>
            </a:r>
          </a:p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not visible (no) in the front end.</a:t>
            </a:r>
          </a:p>
        </p:txBody>
      </p:sp>
      <p:sp>
        <p:nvSpPr>
          <p:cNvPr id="30" name="ZoneTexte 29"/>
          <p:cNvSpPr txBox="1"/>
          <p:nvPr/>
        </p:nvSpPr>
        <p:spPr>
          <a:xfrm>
            <a:off x="107504" y="6497405"/>
            <a:ext cx="410445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/>
              <a:t>Figure : Editing the component using WCMS page view mode (</a:t>
            </a:r>
            <a:r>
              <a:rPr lang="en-US" sz="900" b="1" baseline="0" dirty="0"/>
              <a:t>SEB</a:t>
            </a:r>
            <a:r>
              <a:rPr lang="en-US" sz="900" baseline="0" dirty="0"/>
              <a:t>)</a:t>
            </a:r>
          </a:p>
        </p:txBody>
      </p:sp>
      <p:pic>
        <p:nvPicPr>
          <p:cNvPr id="31" name="Image 3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24" name="Ellipse 23"/>
          <p:cNvSpPr/>
          <p:nvPr/>
        </p:nvSpPr>
        <p:spPr>
          <a:xfrm>
            <a:off x="268198" y="3320618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37" name="ZoneTexte 36"/>
          <p:cNvSpPr txBox="1"/>
          <p:nvPr/>
        </p:nvSpPr>
        <p:spPr>
          <a:xfrm>
            <a:off x="5641068" y="3100508"/>
            <a:ext cx="34340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Label : localized label displayed on the front-end</a:t>
            </a:r>
          </a:p>
          <a:p>
            <a:pPr algn="l"/>
            <a:endParaRPr lang="en-US" sz="1000" baseline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8" name="Ellipse 37"/>
          <p:cNvSpPr/>
          <p:nvPr/>
        </p:nvSpPr>
        <p:spPr>
          <a:xfrm>
            <a:off x="277765" y="2607604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2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39" name="Ellipse 38"/>
          <p:cNvSpPr/>
          <p:nvPr/>
        </p:nvSpPr>
        <p:spPr>
          <a:xfrm>
            <a:off x="268198" y="3041499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2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52" name="Ellipse 51"/>
          <p:cNvSpPr/>
          <p:nvPr/>
        </p:nvSpPr>
        <p:spPr>
          <a:xfrm>
            <a:off x="5289182" y="3900055"/>
            <a:ext cx="252000" cy="252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4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53" name="Ellipse 52"/>
          <p:cNvSpPr/>
          <p:nvPr/>
        </p:nvSpPr>
        <p:spPr>
          <a:xfrm>
            <a:off x="5277039" y="4281375"/>
            <a:ext cx="252000" cy="252000"/>
          </a:xfrm>
          <a:prstGeom prst="ellipse">
            <a:avLst/>
          </a:prstGeom>
          <a:solidFill>
            <a:srgbClr val="8D7D74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5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57" name="ZoneTexte 56"/>
          <p:cNvSpPr txBox="1"/>
          <p:nvPr/>
        </p:nvSpPr>
        <p:spPr>
          <a:xfrm>
            <a:off x="5612584" y="3470783"/>
            <a:ext cx="29045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Background image: localized media; the background image displayed on the front-end.</a:t>
            </a:r>
          </a:p>
        </p:txBody>
      </p:sp>
      <p:sp>
        <p:nvSpPr>
          <p:cNvPr id="61" name="ZoneTexte 60"/>
          <p:cNvSpPr txBox="1"/>
          <p:nvPr/>
        </p:nvSpPr>
        <p:spPr>
          <a:xfrm>
            <a:off x="5641068" y="4287154"/>
            <a:ext cx="358877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Title : localized; the title displayed on the front-end</a:t>
            </a:r>
          </a:p>
        </p:txBody>
      </p:sp>
      <p:sp>
        <p:nvSpPr>
          <p:cNvPr id="67" name="Ellipse 66"/>
          <p:cNvSpPr/>
          <p:nvPr/>
        </p:nvSpPr>
        <p:spPr>
          <a:xfrm>
            <a:off x="277765" y="3587897"/>
            <a:ext cx="180000" cy="180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68" name="Ellipse 67"/>
          <p:cNvSpPr/>
          <p:nvPr/>
        </p:nvSpPr>
        <p:spPr>
          <a:xfrm>
            <a:off x="268198" y="3841792"/>
            <a:ext cx="180000" cy="180000"/>
          </a:xfrm>
          <a:prstGeom prst="ellipse">
            <a:avLst/>
          </a:prstGeom>
          <a:solidFill>
            <a:srgbClr val="8D7D74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75" name="Ellipse 74"/>
          <p:cNvSpPr/>
          <p:nvPr/>
        </p:nvSpPr>
        <p:spPr>
          <a:xfrm>
            <a:off x="5289182" y="3134151"/>
            <a:ext cx="252000" cy="252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2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76" name="Ellipse 75"/>
          <p:cNvSpPr/>
          <p:nvPr/>
        </p:nvSpPr>
        <p:spPr>
          <a:xfrm>
            <a:off x="5294140" y="3507097"/>
            <a:ext cx="252000" cy="252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3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77" name="Ellipse 76"/>
          <p:cNvSpPr/>
          <p:nvPr/>
        </p:nvSpPr>
        <p:spPr>
          <a:xfrm>
            <a:off x="5292431" y="2661604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1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78" name="Rectangle 7"/>
          <p:cNvSpPr>
            <a:spLocks noChangeArrowheads="1"/>
          </p:cNvSpPr>
          <p:nvPr/>
        </p:nvSpPr>
        <p:spPr bwMode="auto">
          <a:xfrm>
            <a:off x="1875087" y="1393043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2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.1 Description</a:t>
            </a: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: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  </a:t>
            </a: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9206" y="1768085"/>
            <a:ext cx="2500188" cy="4611125"/>
          </a:xfrm>
          <a:prstGeom prst="rect">
            <a:avLst/>
          </a:prstGeom>
        </p:spPr>
      </p:pic>
      <p:sp>
        <p:nvSpPr>
          <p:cNvPr id="32" name="Ellipse 31"/>
          <p:cNvSpPr/>
          <p:nvPr/>
        </p:nvSpPr>
        <p:spPr>
          <a:xfrm>
            <a:off x="282782" y="4102141"/>
            <a:ext cx="180000" cy="1800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34" name="Ellipse 33"/>
          <p:cNvSpPr/>
          <p:nvPr/>
        </p:nvSpPr>
        <p:spPr>
          <a:xfrm>
            <a:off x="268198" y="4992434"/>
            <a:ext cx="180000" cy="180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7</a:t>
            </a:r>
          </a:p>
        </p:txBody>
      </p:sp>
      <p:sp>
        <p:nvSpPr>
          <p:cNvPr id="35" name="Ellipse 34"/>
          <p:cNvSpPr/>
          <p:nvPr/>
        </p:nvSpPr>
        <p:spPr>
          <a:xfrm>
            <a:off x="5291075" y="4757493"/>
            <a:ext cx="252000" cy="2520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6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36" name="Ellipse 35"/>
          <p:cNvSpPr/>
          <p:nvPr/>
        </p:nvSpPr>
        <p:spPr>
          <a:xfrm>
            <a:off x="5289182" y="5126868"/>
            <a:ext cx="252000" cy="252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7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40" name="ZoneTexte 39"/>
          <p:cNvSpPr txBox="1"/>
          <p:nvPr/>
        </p:nvSpPr>
        <p:spPr>
          <a:xfrm>
            <a:off x="5571853" y="4644754"/>
            <a:ext cx="34143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Content: localized (see Globe icon) WYSIWYG or HTML (Source) content displayed in the front end</a:t>
            </a:r>
          </a:p>
        </p:txBody>
      </p:sp>
      <p:sp>
        <p:nvSpPr>
          <p:cNvPr id="41" name="ZoneTexte 40"/>
          <p:cNvSpPr txBox="1"/>
          <p:nvPr/>
        </p:nvSpPr>
        <p:spPr>
          <a:xfrm>
            <a:off x="5635952" y="5108331"/>
            <a:ext cx="358877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List of paragraphs (component 9) displayed on the front-end</a:t>
            </a:r>
          </a:p>
        </p:txBody>
      </p:sp>
      <p:sp>
        <p:nvSpPr>
          <p:cNvPr id="42" name="ZoneTexte 41"/>
          <p:cNvSpPr txBox="1"/>
          <p:nvPr/>
        </p:nvSpPr>
        <p:spPr>
          <a:xfrm>
            <a:off x="5645672" y="3905834"/>
            <a:ext cx="358877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Localized visual displayed on the front-end</a:t>
            </a:r>
          </a:p>
        </p:txBody>
      </p:sp>
    </p:spTree>
    <p:extLst>
      <p:ext uri="{BB962C8B-B14F-4D97-AF65-F5344CB8AC3E}">
        <p14:creationId xmlns:p14="http://schemas.microsoft.com/office/powerpoint/2010/main" val="2734306431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z="2400" dirty="0"/>
              <a:t>Rich CMS Paragraph Container </a:t>
            </a:r>
          </a:p>
        </p:txBody>
      </p:sp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Component format and mapping</a:t>
            </a:r>
            <a:endParaRPr lang="en-US" sz="14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2" name="Ellipse 61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56</a:t>
            </a: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  <a:endParaRPr lang="en-US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8" name="Line 24"/>
          <p:cNvSpPr>
            <a:spLocks noChangeShapeType="1"/>
          </p:cNvSpPr>
          <p:nvPr/>
        </p:nvSpPr>
        <p:spPr bwMode="auto">
          <a:xfrm>
            <a:off x="522358" y="5378529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en-US" sz="20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33" name="Line 24"/>
          <p:cNvSpPr>
            <a:spLocks noChangeShapeType="1"/>
          </p:cNvSpPr>
          <p:nvPr/>
        </p:nvSpPr>
        <p:spPr bwMode="auto">
          <a:xfrm>
            <a:off x="680348" y="6628016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fr-FR" sz="20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pic>
        <p:nvPicPr>
          <p:cNvPr id="31" name="Image 3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80" name="Rectangle 7"/>
          <p:cNvSpPr>
            <a:spLocks noChangeArrowheads="1"/>
          </p:cNvSpPr>
          <p:nvPr/>
        </p:nvSpPr>
        <p:spPr bwMode="auto">
          <a:xfrm>
            <a:off x="1863743" y="136545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2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.2 Mapping</a:t>
            </a: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: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  </a:t>
            </a:r>
          </a:p>
        </p:txBody>
      </p:sp>
      <p:pic>
        <p:nvPicPr>
          <p:cNvPr id="34" name="Image 3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493" y="2113406"/>
            <a:ext cx="4848693" cy="2544211"/>
          </a:xfrm>
          <a:prstGeom prst="rect">
            <a:avLst/>
          </a:prstGeom>
        </p:spPr>
      </p:pic>
      <p:sp>
        <p:nvSpPr>
          <p:cNvPr id="35" name="Rectangle 34"/>
          <p:cNvSpPr/>
          <p:nvPr/>
        </p:nvSpPr>
        <p:spPr bwMode="auto">
          <a:xfrm>
            <a:off x="4930598" y="1970324"/>
            <a:ext cx="4032115" cy="3595146"/>
          </a:xfrm>
          <a:prstGeom prst="rect">
            <a:avLst/>
          </a:prstGeom>
          <a:solidFill>
            <a:schemeClr val="accent5"/>
          </a:solidFill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36" name="ZoneTexte 35"/>
          <p:cNvSpPr txBox="1"/>
          <p:nvPr/>
        </p:nvSpPr>
        <p:spPr>
          <a:xfrm>
            <a:off x="5117757" y="2184242"/>
            <a:ext cx="377472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b="1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The component has the following attributes :</a:t>
            </a:r>
          </a:p>
        </p:txBody>
      </p:sp>
      <p:sp>
        <p:nvSpPr>
          <p:cNvPr id="37" name="ZoneTexte 36"/>
          <p:cNvSpPr txBox="1"/>
          <p:nvPr/>
        </p:nvSpPr>
        <p:spPr>
          <a:xfrm>
            <a:off x="5501941" y="2602730"/>
            <a:ext cx="364206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Visible : attributes to define if the component is visible (yes) or </a:t>
            </a:r>
          </a:p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not visible (no) in the front end.</a:t>
            </a:r>
          </a:p>
        </p:txBody>
      </p:sp>
      <p:sp>
        <p:nvSpPr>
          <p:cNvPr id="38" name="ZoneTexte 37"/>
          <p:cNvSpPr txBox="1"/>
          <p:nvPr/>
        </p:nvSpPr>
        <p:spPr>
          <a:xfrm>
            <a:off x="5641068" y="3100508"/>
            <a:ext cx="34340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Label : localized label displayed on the front-end</a:t>
            </a:r>
          </a:p>
          <a:p>
            <a:pPr algn="l"/>
            <a:endParaRPr lang="en-US" sz="1000" baseline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9" name="Ellipse 38"/>
          <p:cNvSpPr/>
          <p:nvPr/>
        </p:nvSpPr>
        <p:spPr>
          <a:xfrm>
            <a:off x="5289182" y="3900055"/>
            <a:ext cx="252000" cy="252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4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40" name="Ellipse 39"/>
          <p:cNvSpPr/>
          <p:nvPr/>
        </p:nvSpPr>
        <p:spPr>
          <a:xfrm>
            <a:off x="5277039" y="4281375"/>
            <a:ext cx="252000" cy="252000"/>
          </a:xfrm>
          <a:prstGeom prst="ellipse">
            <a:avLst/>
          </a:prstGeom>
          <a:solidFill>
            <a:srgbClr val="8D7D74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5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41" name="ZoneTexte 40"/>
          <p:cNvSpPr txBox="1"/>
          <p:nvPr/>
        </p:nvSpPr>
        <p:spPr>
          <a:xfrm>
            <a:off x="5612584" y="3470783"/>
            <a:ext cx="29045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Background image: localized media; the background image displayed on the front-end.</a:t>
            </a:r>
          </a:p>
        </p:txBody>
      </p:sp>
      <p:sp>
        <p:nvSpPr>
          <p:cNvPr id="43" name="ZoneTexte 42"/>
          <p:cNvSpPr txBox="1"/>
          <p:nvPr/>
        </p:nvSpPr>
        <p:spPr>
          <a:xfrm>
            <a:off x="5641068" y="4287154"/>
            <a:ext cx="358877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Title : localized; the title displayed on the front-end</a:t>
            </a:r>
          </a:p>
        </p:txBody>
      </p:sp>
      <p:sp>
        <p:nvSpPr>
          <p:cNvPr id="45" name="Ellipse 44"/>
          <p:cNvSpPr/>
          <p:nvPr/>
        </p:nvSpPr>
        <p:spPr>
          <a:xfrm>
            <a:off x="5289182" y="3134151"/>
            <a:ext cx="252000" cy="252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2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47" name="Ellipse 46"/>
          <p:cNvSpPr/>
          <p:nvPr/>
        </p:nvSpPr>
        <p:spPr>
          <a:xfrm>
            <a:off x="5294140" y="3507097"/>
            <a:ext cx="252000" cy="252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3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48" name="Ellipse 47"/>
          <p:cNvSpPr/>
          <p:nvPr/>
        </p:nvSpPr>
        <p:spPr>
          <a:xfrm>
            <a:off x="5292431" y="2661604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1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49" name="Ellipse 48"/>
          <p:cNvSpPr/>
          <p:nvPr/>
        </p:nvSpPr>
        <p:spPr>
          <a:xfrm>
            <a:off x="5291075" y="4757493"/>
            <a:ext cx="252000" cy="2520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6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50" name="Ellipse 49"/>
          <p:cNvSpPr/>
          <p:nvPr/>
        </p:nvSpPr>
        <p:spPr>
          <a:xfrm>
            <a:off x="5289182" y="5126868"/>
            <a:ext cx="252000" cy="252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7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51" name="ZoneTexte 50"/>
          <p:cNvSpPr txBox="1"/>
          <p:nvPr/>
        </p:nvSpPr>
        <p:spPr>
          <a:xfrm>
            <a:off x="5571853" y="4644754"/>
            <a:ext cx="34143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Content: localized (see Globe icon) WYSIWYG or HTML (Source) content displayed in the front end</a:t>
            </a:r>
          </a:p>
        </p:txBody>
      </p:sp>
      <p:sp>
        <p:nvSpPr>
          <p:cNvPr id="52" name="ZoneTexte 51"/>
          <p:cNvSpPr txBox="1"/>
          <p:nvPr/>
        </p:nvSpPr>
        <p:spPr>
          <a:xfrm>
            <a:off x="5635952" y="5108331"/>
            <a:ext cx="358877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List of paragraphs displayed on carousel on the front-end</a:t>
            </a:r>
          </a:p>
        </p:txBody>
      </p:sp>
      <p:sp>
        <p:nvSpPr>
          <p:cNvPr id="53" name="ZoneTexte 52"/>
          <p:cNvSpPr txBox="1"/>
          <p:nvPr/>
        </p:nvSpPr>
        <p:spPr>
          <a:xfrm>
            <a:off x="5645672" y="3905834"/>
            <a:ext cx="358877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Localized visual displayed on the front-end</a:t>
            </a:r>
          </a:p>
        </p:txBody>
      </p:sp>
      <p:sp>
        <p:nvSpPr>
          <p:cNvPr id="54" name="Ellipse 53"/>
          <p:cNvSpPr/>
          <p:nvPr/>
        </p:nvSpPr>
        <p:spPr>
          <a:xfrm>
            <a:off x="4578582" y="2734871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2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55" name="Ellipse 54"/>
          <p:cNvSpPr/>
          <p:nvPr/>
        </p:nvSpPr>
        <p:spPr>
          <a:xfrm>
            <a:off x="3452222" y="4090988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56" name="Ellipse 55"/>
          <p:cNvSpPr/>
          <p:nvPr/>
        </p:nvSpPr>
        <p:spPr>
          <a:xfrm>
            <a:off x="1606274" y="3670838"/>
            <a:ext cx="180000" cy="180000"/>
          </a:xfrm>
          <a:prstGeom prst="ellipse">
            <a:avLst/>
          </a:prstGeom>
          <a:solidFill>
            <a:srgbClr val="8D7D74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57" name="Ellipse 56"/>
          <p:cNvSpPr/>
          <p:nvPr/>
        </p:nvSpPr>
        <p:spPr>
          <a:xfrm>
            <a:off x="827584" y="4388813"/>
            <a:ext cx="180000" cy="180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230575780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.1 CREATE a new component</a:t>
            </a: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using WCMS page view perspective </a:t>
            </a:r>
            <a:endParaRPr lang="en-US" sz="11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985929" y="5588289"/>
            <a:ext cx="1682415" cy="865047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8" name="Ellipse 27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29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Rich CMS Paragraph Component</a:t>
            </a:r>
          </a:p>
        </p:txBody>
      </p:sp>
      <p:sp>
        <p:nvSpPr>
          <p:cNvPr id="30" name="Ellipse 29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56</a:t>
            </a:r>
          </a:p>
        </p:txBody>
      </p:sp>
      <p:sp>
        <p:nvSpPr>
          <p:cNvPr id="50" name="Rectangle 49"/>
          <p:cNvSpPr/>
          <p:nvPr/>
        </p:nvSpPr>
        <p:spPr bwMode="auto">
          <a:xfrm>
            <a:off x="6732240" y="5013176"/>
            <a:ext cx="172819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lang="en-US" sz="1050" baseline="0" dirty="0">
              <a:solidFill>
                <a:schemeClr val="tx1"/>
              </a:solidFill>
            </a:endParaRP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‘Create a new item’</a:t>
            </a:r>
          </a:p>
          <a:p>
            <a:pPr algn="ctr"/>
            <a:endParaRPr lang="en-US" sz="1050" baseline="0" dirty="0">
              <a:solidFill>
                <a:schemeClr val="tx1"/>
              </a:solidFill>
            </a:endParaRPr>
          </a:p>
        </p:txBody>
      </p:sp>
      <p:sp>
        <p:nvSpPr>
          <p:cNvPr id="27" name="Ellipse 26"/>
          <p:cNvSpPr/>
          <p:nvPr/>
        </p:nvSpPr>
        <p:spPr>
          <a:xfrm>
            <a:off x="8244408" y="479715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3</a:t>
            </a:r>
          </a:p>
        </p:txBody>
      </p:sp>
      <p:cxnSp>
        <p:nvCxnSpPr>
          <p:cNvPr id="52" name="Connecteur en angle 51"/>
          <p:cNvCxnSpPr>
            <a:stCxn id="50" idx="2"/>
          </p:cNvCxnSpPr>
          <p:nvPr/>
        </p:nvCxnSpPr>
        <p:spPr bwMode="auto">
          <a:xfrm rot="5400000">
            <a:off x="7056276" y="5553236"/>
            <a:ext cx="576064" cy="504056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24" name="Image 23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33" name="Rectangle 32"/>
          <p:cNvSpPr/>
          <p:nvPr/>
        </p:nvSpPr>
        <p:spPr bwMode="auto">
          <a:xfrm>
            <a:off x="2843808" y="2395002"/>
            <a:ext cx="187220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+ to CREATE a new component     -&gt; opens the rich banner creation wizard</a:t>
            </a: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262" y="3210069"/>
            <a:ext cx="3179299" cy="3509764"/>
          </a:xfrm>
          <a:prstGeom prst="rect">
            <a:avLst/>
          </a:prstGeom>
        </p:spPr>
      </p:pic>
      <p:sp>
        <p:nvSpPr>
          <p:cNvPr id="40" name="Rectangle 39"/>
          <p:cNvSpPr/>
          <p:nvPr/>
        </p:nvSpPr>
        <p:spPr bwMode="auto">
          <a:xfrm>
            <a:off x="3419719" y="3314822"/>
            <a:ext cx="2232248" cy="169835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lang="en-US" sz="1050" baseline="0" dirty="0">
              <a:solidFill>
                <a:schemeClr val="tx1"/>
              </a:solidFill>
            </a:endParaRPr>
          </a:p>
          <a:p>
            <a:pPr algn="ctr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Set the name and fill the component attributes</a:t>
            </a:r>
          </a:p>
          <a:p>
            <a:pPr algn="ctr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Name it the way that will allow you to find it easily when searching for the component.</a:t>
            </a:r>
          </a:p>
          <a:p>
            <a:pPr algn="ctr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click on done when finished</a:t>
            </a:r>
          </a:p>
          <a:p>
            <a:pPr algn="ctr"/>
            <a:endParaRPr lang="en-US" sz="1050" baseline="0" dirty="0">
              <a:solidFill>
                <a:schemeClr val="tx1"/>
              </a:solidFill>
            </a:endParaRPr>
          </a:p>
          <a:p>
            <a:pPr algn="ctr"/>
            <a:r>
              <a:rPr lang="en-US" sz="1050" i="1" baseline="0" dirty="0">
                <a:solidFill>
                  <a:schemeClr val="tx1"/>
                </a:solidFill>
              </a:rPr>
              <a:t>The component will then appear in the corresponding content slot</a:t>
            </a:r>
          </a:p>
        </p:txBody>
      </p:sp>
      <p:sp>
        <p:nvSpPr>
          <p:cNvPr id="41" name="Ellipse 40"/>
          <p:cNvSpPr/>
          <p:nvPr/>
        </p:nvSpPr>
        <p:spPr>
          <a:xfrm>
            <a:off x="5426755" y="308961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4</a:t>
            </a:r>
          </a:p>
        </p:txBody>
      </p:sp>
      <p:cxnSp>
        <p:nvCxnSpPr>
          <p:cNvPr id="42" name="Connecteur en angle 41"/>
          <p:cNvCxnSpPr/>
          <p:nvPr/>
        </p:nvCxnSpPr>
        <p:spPr bwMode="auto">
          <a:xfrm rot="10800000">
            <a:off x="2411607" y="3890886"/>
            <a:ext cx="1008112" cy="360040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5" name="Image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47829" y="1696642"/>
            <a:ext cx="5506548" cy="476901"/>
          </a:xfrm>
          <a:prstGeom prst="rect">
            <a:avLst/>
          </a:prstGeom>
        </p:spPr>
      </p:pic>
      <p:cxnSp>
        <p:nvCxnSpPr>
          <p:cNvPr id="25" name="Forme 38"/>
          <p:cNvCxnSpPr/>
          <p:nvPr/>
        </p:nvCxnSpPr>
        <p:spPr bwMode="auto">
          <a:xfrm flipV="1">
            <a:off x="3779912" y="1746875"/>
            <a:ext cx="1161316" cy="648128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4" name="Ellipse 33"/>
          <p:cNvSpPr/>
          <p:nvPr/>
        </p:nvSpPr>
        <p:spPr>
          <a:xfrm>
            <a:off x="2618596" y="216979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11278" y="1736207"/>
            <a:ext cx="2936791" cy="3071614"/>
          </a:xfrm>
          <a:prstGeom prst="rect">
            <a:avLst/>
          </a:prstGeom>
        </p:spPr>
      </p:pic>
      <p:sp>
        <p:nvSpPr>
          <p:cNvPr id="35" name="Rectangle 34"/>
          <p:cNvSpPr/>
          <p:nvPr/>
        </p:nvSpPr>
        <p:spPr bwMode="auto">
          <a:xfrm>
            <a:off x="7317522" y="2803961"/>
            <a:ext cx="162068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Among the component list, click on ‘Rich CMS Paragraph Component’</a:t>
            </a:r>
          </a:p>
        </p:txBody>
      </p:sp>
      <p:sp>
        <p:nvSpPr>
          <p:cNvPr id="38" name="Ellipse 37"/>
          <p:cNvSpPr/>
          <p:nvPr/>
        </p:nvSpPr>
        <p:spPr>
          <a:xfrm>
            <a:off x="8712998" y="2587937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cxnSp>
        <p:nvCxnSpPr>
          <p:cNvPr id="39" name="Forme 48"/>
          <p:cNvCxnSpPr>
            <a:stCxn id="35" idx="1"/>
          </p:cNvCxnSpPr>
          <p:nvPr/>
        </p:nvCxnSpPr>
        <p:spPr bwMode="auto">
          <a:xfrm rot="10800000" flipV="1">
            <a:off x="7138010" y="3164001"/>
            <a:ext cx="179512" cy="216024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4204335031"/>
      </p:ext>
    </p:extLst>
  </p:cSld>
  <p:clrMapOvr>
    <a:masterClrMapping/>
  </p:clrMapOvr>
  <p:transition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.2 </a:t>
            </a:r>
            <a:r>
              <a:rPr lang="en-US" sz="1100" baseline="0" dirty="0">
                <a:solidFill>
                  <a:srgbClr val="FFFFFF"/>
                </a:solidFill>
              </a:rPr>
              <a:t>Modify the component using WCMS page view perspective </a:t>
            </a:r>
          </a:p>
        </p:txBody>
      </p: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19" name="Ellipse 18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Rich CMS Paragraph Container</a:t>
            </a:r>
          </a:p>
        </p:txBody>
      </p:sp>
      <p:sp>
        <p:nvSpPr>
          <p:cNvPr id="24" name="Ellipse 2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56</a:t>
            </a:r>
          </a:p>
        </p:txBody>
      </p:sp>
      <p:pic>
        <p:nvPicPr>
          <p:cNvPr id="21" name="Image 2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30" name="Rectangle 29"/>
          <p:cNvSpPr/>
          <p:nvPr/>
        </p:nvSpPr>
        <p:spPr bwMode="auto">
          <a:xfrm>
            <a:off x="4488728" y="3049881"/>
            <a:ext cx="2808312" cy="241877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Define the label on the localized language </a:t>
            </a:r>
          </a:p>
        </p:txBody>
      </p:sp>
      <p:sp>
        <p:nvSpPr>
          <p:cNvPr id="41" name="Rectangle 40"/>
          <p:cNvSpPr/>
          <p:nvPr/>
        </p:nvSpPr>
        <p:spPr bwMode="auto">
          <a:xfrm>
            <a:off x="4436256" y="3920701"/>
            <a:ext cx="2808312" cy="241877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Set the title on the localized language </a:t>
            </a:r>
          </a:p>
        </p:txBody>
      </p:sp>
      <p:sp>
        <p:nvSpPr>
          <p:cNvPr id="42" name="Ellipse 41"/>
          <p:cNvSpPr/>
          <p:nvPr/>
        </p:nvSpPr>
        <p:spPr>
          <a:xfrm>
            <a:off x="7117040" y="4726200"/>
            <a:ext cx="360000" cy="360000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44" name="Rectangle 43"/>
          <p:cNvSpPr/>
          <p:nvPr/>
        </p:nvSpPr>
        <p:spPr bwMode="auto">
          <a:xfrm>
            <a:off x="4488728" y="3424825"/>
            <a:ext cx="2808312" cy="325447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Set the background image on the localized language </a:t>
            </a:r>
          </a:p>
        </p:txBody>
      </p:sp>
      <p:sp>
        <p:nvSpPr>
          <p:cNvPr id="45" name="Ellipse 44"/>
          <p:cNvSpPr/>
          <p:nvPr/>
        </p:nvSpPr>
        <p:spPr>
          <a:xfrm>
            <a:off x="7260545" y="3847809"/>
            <a:ext cx="360000" cy="360000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47" name="Rectangle 46"/>
          <p:cNvSpPr/>
          <p:nvPr/>
        </p:nvSpPr>
        <p:spPr bwMode="auto">
          <a:xfrm>
            <a:off x="4391979" y="5198715"/>
            <a:ext cx="2808312" cy="104456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Set the list of paragraphs (Component 9). You can add a new paragraph or modify the existing paragraphs.</a:t>
            </a:r>
          </a:p>
        </p:txBody>
      </p:sp>
      <p:sp>
        <p:nvSpPr>
          <p:cNvPr id="48" name="Ellipse 47"/>
          <p:cNvSpPr/>
          <p:nvPr/>
        </p:nvSpPr>
        <p:spPr>
          <a:xfrm>
            <a:off x="7308344" y="3359173"/>
            <a:ext cx="360000" cy="360000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51" name="Ellipse 50"/>
          <p:cNvSpPr/>
          <p:nvPr/>
        </p:nvSpPr>
        <p:spPr>
          <a:xfrm>
            <a:off x="7308344" y="2969418"/>
            <a:ext cx="360000" cy="360000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pic>
        <p:nvPicPr>
          <p:cNvPr id="23" name="Image 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546" y="1817607"/>
            <a:ext cx="2762262" cy="5094471"/>
          </a:xfrm>
          <a:prstGeom prst="rect">
            <a:avLst/>
          </a:prstGeom>
        </p:spPr>
      </p:pic>
      <p:cxnSp>
        <p:nvCxnSpPr>
          <p:cNvPr id="25" name="Connecteur droit avec flèche 24"/>
          <p:cNvCxnSpPr/>
          <p:nvPr/>
        </p:nvCxnSpPr>
        <p:spPr bwMode="auto">
          <a:xfrm flipH="1" flipV="1">
            <a:off x="1619672" y="5445224"/>
            <a:ext cx="2750587" cy="292190"/>
          </a:xfrm>
          <a:prstGeom prst="straightConnector1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6" name="Connecteur droit avec flèche 25"/>
          <p:cNvCxnSpPr/>
          <p:nvPr/>
        </p:nvCxnSpPr>
        <p:spPr bwMode="auto">
          <a:xfrm flipH="1">
            <a:off x="2555776" y="3170820"/>
            <a:ext cx="1932952" cy="141375"/>
          </a:xfrm>
          <a:prstGeom prst="straightConnector1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7" name="Connecteur droit avec flèche 26"/>
          <p:cNvCxnSpPr/>
          <p:nvPr/>
        </p:nvCxnSpPr>
        <p:spPr bwMode="auto">
          <a:xfrm flipH="1">
            <a:off x="2555776" y="3539173"/>
            <a:ext cx="1907470" cy="48375"/>
          </a:xfrm>
          <a:prstGeom prst="straightConnector1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8" name="Connecteur droit avec flèche 27"/>
          <p:cNvCxnSpPr/>
          <p:nvPr/>
        </p:nvCxnSpPr>
        <p:spPr bwMode="auto">
          <a:xfrm flipH="1">
            <a:off x="2555776" y="4010963"/>
            <a:ext cx="1880480" cy="151615"/>
          </a:xfrm>
          <a:prstGeom prst="straightConnector1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422210777"/>
      </p:ext>
    </p:extLst>
  </p:cSld>
  <p:clrMapOvr>
    <a:masterClrMapping/>
  </p:clrMapOvr>
  <p:transition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Application</a:t>
            </a: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sp>
        <p:nvSpPr>
          <p:cNvPr id="16" name="Rectangle 15"/>
          <p:cNvSpPr/>
          <p:nvPr/>
        </p:nvSpPr>
        <p:spPr bwMode="auto">
          <a:xfrm>
            <a:off x="6372200" y="1700808"/>
            <a:ext cx="504056" cy="25201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algn="l" eaLnBrk="1" hangingPunct="1">
              <a:defRPr/>
            </a:pPr>
            <a:r>
              <a:rPr lang="en-US" kern="0" baseline="0" dirty="0" err="1">
                <a:solidFill>
                  <a:srgbClr val="F4F4F4"/>
                </a:solidFill>
                <a:latin typeface="+mj-lt"/>
                <a:ea typeface="+mj-ea"/>
                <a:cs typeface="+mj-cs"/>
              </a:rPr>
              <a:t>Whats</a:t>
            </a:r>
            <a:r>
              <a:rPr lang="en-US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 Hot Banner Component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F4F4F4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Ellipse 10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57</a:t>
            </a:r>
          </a:p>
        </p:txBody>
      </p:sp>
      <p:sp>
        <p:nvSpPr>
          <p:cNvPr id="19" name="ZoneTexte 18"/>
          <p:cNvSpPr txBox="1"/>
          <p:nvPr/>
        </p:nvSpPr>
        <p:spPr>
          <a:xfrm>
            <a:off x="4103948" y="1874309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/>
              <a:t>Figure : KRUPS US home page</a:t>
            </a:r>
          </a:p>
        </p:txBody>
      </p:sp>
      <p:pic>
        <p:nvPicPr>
          <p:cNvPr id="26" name="Image 25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7537" y="2353462"/>
            <a:ext cx="7592807" cy="4305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6621282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Rectangle 71"/>
          <p:cNvSpPr/>
          <p:nvPr/>
        </p:nvSpPr>
        <p:spPr bwMode="auto">
          <a:xfrm>
            <a:off x="4025123" y="1820292"/>
            <a:ext cx="4651381" cy="4992915"/>
          </a:xfrm>
          <a:prstGeom prst="rect">
            <a:avLst/>
          </a:prstGeom>
          <a:solidFill>
            <a:schemeClr val="accent5"/>
          </a:solidFill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z="2400" dirty="0" err="1"/>
              <a:t>Whats</a:t>
            </a:r>
            <a:r>
              <a:rPr lang="en-US" sz="2400" dirty="0"/>
              <a:t> Hot Banner Component</a:t>
            </a:r>
          </a:p>
        </p:txBody>
      </p:sp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>
                <a:solidFill>
                  <a:srgbClr val="FFFFFF"/>
                </a:solidFill>
                <a:latin typeface="+mj-lt"/>
              </a:rPr>
              <a:t>     Component format</a:t>
            </a:r>
            <a:endParaRPr lang="en-US" sz="14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2" name="Ellipse 61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57</a:t>
            </a: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  <a:endParaRPr lang="en-US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8" name="Line 24"/>
          <p:cNvSpPr>
            <a:spLocks noChangeShapeType="1"/>
          </p:cNvSpPr>
          <p:nvPr/>
        </p:nvSpPr>
        <p:spPr bwMode="auto">
          <a:xfrm>
            <a:off x="522358" y="5378529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en-US" sz="20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20" name="ZoneTexte 19"/>
          <p:cNvSpPr txBox="1"/>
          <p:nvPr/>
        </p:nvSpPr>
        <p:spPr>
          <a:xfrm>
            <a:off x="4057636" y="1820293"/>
            <a:ext cx="44748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b="1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The component has the following attributes :</a:t>
            </a:r>
          </a:p>
        </p:txBody>
      </p:sp>
      <p:sp>
        <p:nvSpPr>
          <p:cNvPr id="33" name="Line 24"/>
          <p:cNvSpPr>
            <a:spLocks noChangeShapeType="1"/>
          </p:cNvSpPr>
          <p:nvPr/>
        </p:nvSpPr>
        <p:spPr bwMode="auto">
          <a:xfrm>
            <a:off x="680348" y="6628016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fr-FR" sz="20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43" name="ZoneTexte 42"/>
          <p:cNvSpPr txBox="1"/>
          <p:nvPr/>
        </p:nvSpPr>
        <p:spPr>
          <a:xfrm>
            <a:off x="4441819" y="2238782"/>
            <a:ext cx="44506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Visible : attributes to define if the component is visible (yes) or </a:t>
            </a:r>
          </a:p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not visible (no) in the front end.</a:t>
            </a:r>
          </a:p>
        </p:txBody>
      </p:sp>
      <p:sp>
        <p:nvSpPr>
          <p:cNvPr id="30" name="ZoneTexte 29"/>
          <p:cNvSpPr txBox="1"/>
          <p:nvPr/>
        </p:nvSpPr>
        <p:spPr>
          <a:xfrm>
            <a:off x="-135336" y="6613173"/>
            <a:ext cx="410445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/>
              <a:t>Figure : Editing the component using WCMS page view mode (</a:t>
            </a:r>
            <a:r>
              <a:rPr lang="en-US" sz="900" b="1" baseline="0" dirty="0"/>
              <a:t>KRUPS US</a:t>
            </a:r>
            <a:r>
              <a:rPr lang="en-US" sz="900" baseline="0" dirty="0"/>
              <a:t>)</a:t>
            </a:r>
          </a:p>
        </p:txBody>
      </p:sp>
      <p:pic>
        <p:nvPicPr>
          <p:cNvPr id="31" name="Image 3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24" name="Ellipse 23"/>
          <p:cNvSpPr/>
          <p:nvPr/>
        </p:nvSpPr>
        <p:spPr>
          <a:xfrm>
            <a:off x="81232" y="3685966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37" name="ZoneTexte 36"/>
          <p:cNvSpPr txBox="1"/>
          <p:nvPr/>
        </p:nvSpPr>
        <p:spPr>
          <a:xfrm>
            <a:off x="4580947" y="2736560"/>
            <a:ext cx="44941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HeadLine</a:t>
            </a:r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: localized (see Globe icon)  </a:t>
            </a:r>
            <a:r>
              <a:rPr lang="en-US" sz="10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HeadLine</a:t>
            </a:r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used in the</a:t>
            </a:r>
          </a:p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front end.</a:t>
            </a:r>
            <a:endParaRPr lang="en-US" sz="1000" baseline="0" dirty="0"/>
          </a:p>
        </p:txBody>
      </p:sp>
      <p:sp>
        <p:nvSpPr>
          <p:cNvPr id="38" name="Ellipse 37"/>
          <p:cNvSpPr/>
          <p:nvPr/>
        </p:nvSpPr>
        <p:spPr>
          <a:xfrm>
            <a:off x="81232" y="3022821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2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39" name="Ellipse 38"/>
          <p:cNvSpPr/>
          <p:nvPr/>
        </p:nvSpPr>
        <p:spPr>
          <a:xfrm>
            <a:off x="76641" y="3422931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2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52" name="Ellipse 51"/>
          <p:cNvSpPr/>
          <p:nvPr/>
        </p:nvSpPr>
        <p:spPr>
          <a:xfrm>
            <a:off x="4229061" y="3588610"/>
            <a:ext cx="252000" cy="252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4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53" name="Ellipse 52"/>
          <p:cNvSpPr/>
          <p:nvPr/>
        </p:nvSpPr>
        <p:spPr>
          <a:xfrm>
            <a:off x="4216918" y="3917427"/>
            <a:ext cx="252000" cy="252000"/>
          </a:xfrm>
          <a:prstGeom prst="ellipse">
            <a:avLst/>
          </a:prstGeom>
          <a:solidFill>
            <a:srgbClr val="8D7D74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5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54" name="Ellipse 53"/>
          <p:cNvSpPr/>
          <p:nvPr/>
        </p:nvSpPr>
        <p:spPr>
          <a:xfrm>
            <a:off x="4216918" y="4212971"/>
            <a:ext cx="252000" cy="2520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57" name="ZoneTexte 56"/>
          <p:cNvSpPr txBox="1"/>
          <p:nvPr/>
        </p:nvSpPr>
        <p:spPr>
          <a:xfrm>
            <a:off x="4504949" y="3597890"/>
            <a:ext cx="438752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Product Feature Component (Component 40)</a:t>
            </a:r>
          </a:p>
        </p:txBody>
      </p:sp>
      <p:sp>
        <p:nvSpPr>
          <p:cNvPr id="59" name="ZoneTexte 58"/>
          <p:cNvSpPr txBox="1"/>
          <p:nvPr/>
        </p:nvSpPr>
        <p:spPr>
          <a:xfrm>
            <a:off x="4495102" y="3917427"/>
            <a:ext cx="418140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Push Banner Component (Component 59).</a:t>
            </a:r>
          </a:p>
        </p:txBody>
      </p:sp>
      <p:sp>
        <p:nvSpPr>
          <p:cNvPr id="61" name="ZoneTexte 60"/>
          <p:cNvSpPr txBox="1"/>
          <p:nvPr/>
        </p:nvSpPr>
        <p:spPr>
          <a:xfrm>
            <a:off x="4495102" y="4235236"/>
            <a:ext cx="418140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Push Banner Component (Component 59).</a:t>
            </a:r>
          </a:p>
        </p:txBody>
      </p:sp>
      <p:sp>
        <p:nvSpPr>
          <p:cNvPr id="66" name="ZoneTexte 65"/>
          <p:cNvSpPr txBox="1"/>
          <p:nvPr/>
        </p:nvSpPr>
        <p:spPr>
          <a:xfrm>
            <a:off x="4576958" y="3112821"/>
            <a:ext cx="389266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List of components displayed in the front end (See below):</a:t>
            </a:r>
            <a:endParaRPr lang="en-US" sz="1000" baseline="0" dirty="0"/>
          </a:p>
        </p:txBody>
      </p:sp>
      <p:sp>
        <p:nvSpPr>
          <p:cNvPr id="67" name="Ellipse 66"/>
          <p:cNvSpPr/>
          <p:nvPr/>
        </p:nvSpPr>
        <p:spPr>
          <a:xfrm>
            <a:off x="79462" y="3895936"/>
            <a:ext cx="180000" cy="180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75" name="Ellipse 74"/>
          <p:cNvSpPr/>
          <p:nvPr/>
        </p:nvSpPr>
        <p:spPr>
          <a:xfrm>
            <a:off x="4229061" y="2770203"/>
            <a:ext cx="252000" cy="252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2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76" name="Ellipse 75"/>
          <p:cNvSpPr/>
          <p:nvPr/>
        </p:nvSpPr>
        <p:spPr>
          <a:xfrm>
            <a:off x="4234019" y="3143149"/>
            <a:ext cx="252000" cy="252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3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77" name="Ellipse 76"/>
          <p:cNvSpPr/>
          <p:nvPr/>
        </p:nvSpPr>
        <p:spPr>
          <a:xfrm>
            <a:off x="4232310" y="2297656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1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78" name="Rectangle 7"/>
          <p:cNvSpPr>
            <a:spLocks noChangeArrowheads="1"/>
          </p:cNvSpPr>
          <p:nvPr/>
        </p:nvSpPr>
        <p:spPr bwMode="auto">
          <a:xfrm>
            <a:off x="1875087" y="1393043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2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.1 Description</a:t>
            </a: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: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  </a:t>
            </a: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8472" y="2044463"/>
            <a:ext cx="3582549" cy="3118078"/>
          </a:xfrm>
          <a:prstGeom prst="rect">
            <a:avLst/>
          </a:prstGeom>
        </p:spPr>
      </p:pic>
      <p:sp>
        <p:nvSpPr>
          <p:cNvPr id="40" name="Ellipse 39"/>
          <p:cNvSpPr/>
          <p:nvPr/>
        </p:nvSpPr>
        <p:spPr>
          <a:xfrm>
            <a:off x="72575" y="4082748"/>
            <a:ext cx="180000" cy="180000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41" name="Ellipse 40"/>
          <p:cNvSpPr/>
          <p:nvPr/>
        </p:nvSpPr>
        <p:spPr>
          <a:xfrm>
            <a:off x="83027" y="4269560"/>
            <a:ext cx="180000" cy="1800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39157321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ZoneTexte 42"/>
          <p:cNvSpPr txBox="1"/>
          <p:nvPr/>
        </p:nvSpPr>
        <p:spPr>
          <a:xfrm>
            <a:off x="395536" y="1649798"/>
            <a:ext cx="4392488" cy="2913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/>
            <a:r>
              <a:rPr lang="en-US" sz="1100" b="1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What’s</a:t>
            </a:r>
            <a:r>
              <a:rPr lang="fr-FR" sz="1100" b="1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 page ?</a:t>
            </a:r>
          </a:p>
          <a:p>
            <a:pPr marL="342900" indent="-342900" algn="l"/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 algn="l"/>
            <a:r>
              <a:rPr lang="en-US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 </a:t>
            </a:r>
            <a:r>
              <a:rPr lang="en-US" sz="1100" b="1" u="sng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page</a:t>
            </a:r>
            <a:r>
              <a:rPr lang="en-US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represents a single web page.  Every page must be assigned to a page template.</a:t>
            </a:r>
          </a:p>
          <a:p>
            <a:pPr marL="342900" indent="-342900" algn="l"/>
            <a:endParaRPr lang="en-US" sz="1100" baseline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 algn="l"/>
            <a:r>
              <a:rPr lang="en-US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 </a:t>
            </a:r>
            <a:r>
              <a:rPr lang="en-US" sz="1100" b="1" u="sng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page template</a:t>
            </a:r>
            <a:r>
              <a:rPr lang="en-US" sz="1100" b="1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defines the page layout : the number and name of blocks (=Content slot) where editorial content (=content component) can be placed.</a:t>
            </a:r>
          </a:p>
          <a:p>
            <a:pPr marL="342900" indent="-342900" algn="l"/>
            <a:endParaRPr lang="en-US" sz="1100" baseline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 algn="l"/>
            <a:r>
              <a:rPr lang="en-US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 page is always composed of </a:t>
            </a:r>
            <a:r>
              <a:rPr lang="en-US" sz="1100" b="1" u="sng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content slots </a:t>
            </a:r>
            <a:r>
              <a:rPr lang="en-US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containing 1 or several </a:t>
            </a:r>
            <a:r>
              <a:rPr lang="en-US" sz="1100" b="1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content components</a:t>
            </a:r>
            <a:r>
              <a:rPr lang="en-US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</a:p>
          <a:p>
            <a:pPr marL="342900" indent="-342900" algn="l"/>
            <a:endParaRPr lang="en-US" sz="1100" baseline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 algn="l"/>
            <a:r>
              <a:rPr lang="en-US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 </a:t>
            </a:r>
            <a:r>
              <a:rPr lang="en-US" sz="1100" b="1" u="sng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content component </a:t>
            </a:r>
            <a:r>
              <a:rPr lang="en-US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can be :</a:t>
            </a:r>
          </a:p>
          <a:p>
            <a:pPr marL="342900" indent="-342900" algn="l">
              <a:buFontTx/>
              <a:buChar char="-"/>
            </a:pPr>
            <a:r>
              <a:rPr lang="en-US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either the simple content information like: image, paragraph or link </a:t>
            </a:r>
          </a:p>
          <a:p>
            <a:pPr marL="342900" indent="-342900" algn="l">
              <a:buFontTx/>
              <a:buChar char="-"/>
            </a:pPr>
            <a:r>
              <a:rPr lang="en-US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or the composed content information like banner, which is composed of an image, a link and a headline.</a:t>
            </a:r>
          </a:p>
        </p:txBody>
      </p:sp>
      <p:sp>
        <p:nvSpPr>
          <p:cNvPr id="67" name="Rectangle 2"/>
          <p:cNvSpPr>
            <a:spLocks noGrp="1" noChangeArrowheads="1"/>
          </p:cNvSpPr>
          <p:nvPr>
            <p:ph type="title"/>
          </p:nvPr>
        </p:nvSpPr>
        <p:spPr>
          <a:xfrm>
            <a:off x="1259632" y="341784"/>
            <a:ext cx="7344816" cy="566936"/>
          </a:xfrm>
        </p:spPr>
        <p:txBody>
          <a:bodyPr/>
          <a:lstStyle/>
          <a:p>
            <a:pPr lvl="1"/>
            <a:r>
              <a:rPr lang="en-US" sz="3200" dirty="0">
                <a:solidFill>
                  <a:srgbClr val="FFFFFF"/>
                </a:solidFill>
              </a:rPr>
              <a:t> Introduction</a:t>
            </a:r>
          </a:p>
        </p:txBody>
      </p:sp>
      <p:sp>
        <p:nvSpPr>
          <p:cNvPr id="64" name="Rectangle 63"/>
          <p:cNvSpPr>
            <a:spLocks noChangeArrowheads="1"/>
          </p:cNvSpPr>
          <p:nvPr/>
        </p:nvSpPr>
        <p:spPr bwMode="auto">
          <a:xfrm>
            <a:off x="1547664" y="1196752"/>
            <a:ext cx="6480720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</a:rPr>
              <a:t> To understand before starting…</a:t>
            </a:r>
            <a:endParaRPr lang="en-US" sz="11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pic>
        <p:nvPicPr>
          <p:cNvPr id="68" name="Image 67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96136" y="1772816"/>
            <a:ext cx="2664296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ZoneTexte 27"/>
          <p:cNvSpPr txBox="1"/>
          <p:nvPr/>
        </p:nvSpPr>
        <p:spPr>
          <a:xfrm>
            <a:off x="395536" y="4797152"/>
            <a:ext cx="22322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sz="1400" baseline="0" dirty="0">
                <a:solidFill>
                  <a:schemeClr val="tx2">
                    <a:lumMod val="65000"/>
                    <a:lumOff val="35000"/>
                  </a:schemeClr>
                </a:solidFill>
              </a:rPr>
              <a:t>Ex : </a:t>
            </a:r>
            <a:r>
              <a:rPr lang="fr-FR" sz="1400" baseline="0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Homepage</a:t>
            </a:r>
            <a:r>
              <a:rPr lang="fr-FR" sz="1400" baseline="0" dirty="0">
                <a:solidFill>
                  <a:schemeClr val="tx2">
                    <a:lumMod val="65000"/>
                    <a:lumOff val="35000"/>
                  </a:schemeClr>
                </a:solidFill>
              </a:rPr>
              <a:t> structure</a:t>
            </a:r>
          </a:p>
        </p:txBody>
      </p:sp>
      <p:sp>
        <p:nvSpPr>
          <p:cNvPr id="29" name="Rectangle 28"/>
          <p:cNvSpPr/>
          <p:nvPr/>
        </p:nvSpPr>
        <p:spPr bwMode="auto">
          <a:xfrm>
            <a:off x="5724128" y="2060848"/>
            <a:ext cx="2808312" cy="648072"/>
          </a:xfrm>
          <a:prstGeom prst="rect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30" name="Rectangle 29"/>
          <p:cNvSpPr/>
          <p:nvPr/>
        </p:nvSpPr>
        <p:spPr bwMode="auto">
          <a:xfrm>
            <a:off x="5724128" y="2708920"/>
            <a:ext cx="2808312" cy="432048"/>
          </a:xfrm>
          <a:prstGeom prst="rect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33" name="Rectangle 32"/>
          <p:cNvSpPr/>
          <p:nvPr/>
        </p:nvSpPr>
        <p:spPr bwMode="auto">
          <a:xfrm>
            <a:off x="5724128" y="3140968"/>
            <a:ext cx="2808312" cy="1349102"/>
          </a:xfrm>
          <a:prstGeom prst="rect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34" name="Rectangle 33"/>
          <p:cNvSpPr/>
          <p:nvPr/>
        </p:nvSpPr>
        <p:spPr bwMode="auto">
          <a:xfrm>
            <a:off x="5724128" y="4590652"/>
            <a:ext cx="2808312" cy="350515"/>
          </a:xfrm>
          <a:prstGeom prst="rect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35" name="Rectangle 34"/>
          <p:cNvSpPr/>
          <p:nvPr/>
        </p:nvSpPr>
        <p:spPr bwMode="auto">
          <a:xfrm>
            <a:off x="5724128" y="5479132"/>
            <a:ext cx="2736304" cy="235074"/>
          </a:xfrm>
          <a:prstGeom prst="rect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36" name="Rectangle 35"/>
          <p:cNvSpPr/>
          <p:nvPr/>
        </p:nvSpPr>
        <p:spPr bwMode="auto">
          <a:xfrm>
            <a:off x="5724128" y="5735588"/>
            <a:ext cx="2088232" cy="266650"/>
          </a:xfrm>
          <a:prstGeom prst="rect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37" name="Rectangle 36"/>
          <p:cNvSpPr/>
          <p:nvPr/>
        </p:nvSpPr>
        <p:spPr bwMode="auto">
          <a:xfrm>
            <a:off x="5796136" y="1772816"/>
            <a:ext cx="504056" cy="188640"/>
          </a:xfrm>
          <a:prstGeom prst="rect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38" name="Rectangle 37"/>
          <p:cNvSpPr/>
          <p:nvPr/>
        </p:nvSpPr>
        <p:spPr bwMode="auto">
          <a:xfrm>
            <a:off x="5796136" y="2060848"/>
            <a:ext cx="2664296" cy="576064"/>
          </a:xfrm>
          <a:prstGeom prst="rect">
            <a:avLst/>
          </a:prstGeom>
          <a:noFill/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1" i="0" strike="noStrike" cap="none" normalizeH="0" baseline="0">
              <a:ln>
                <a:noFill/>
              </a:ln>
              <a:solidFill>
                <a:srgbClr val="92D050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39" name="Rectangle 38"/>
          <p:cNvSpPr/>
          <p:nvPr/>
        </p:nvSpPr>
        <p:spPr bwMode="auto">
          <a:xfrm>
            <a:off x="5868144" y="2780928"/>
            <a:ext cx="576064" cy="296416"/>
          </a:xfrm>
          <a:prstGeom prst="rect">
            <a:avLst/>
          </a:prstGeom>
          <a:noFill/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1" i="0" strike="noStrike" cap="none" normalizeH="0" baseline="0">
              <a:ln>
                <a:noFill/>
              </a:ln>
              <a:solidFill>
                <a:srgbClr val="92D050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40" name="Rectangle 39"/>
          <p:cNvSpPr/>
          <p:nvPr/>
        </p:nvSpPr>
        <p:spPr bwMode="auto">
          <a:xfrm>
            <a:off x="6516216" y="2780928"/>
            <a:ext cx="567680" cy="296416"/>
          </a:xfrm>
          <a:prstGeom prst="rect">
            <a:avLst/>
          </a:prstGeom>
          <a:noFill/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1" i="0" strike="noStrike" cap="none" normalizeH="0" baseline="0">
              <a:ln>
                <a:noFill/>
              </a:ln>
              <a:solidFill>
                <a:srgbClr val="92D050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41" name="Rectangle 40"/>
          <p:cNvSpPr/>
          <p:nvPr/>
        </p:nvSpPr>
        <p:spPr bwMode="auto">
          <a:xfrm>
            <a:off x="7236296" y="2780928"/>
            <a:ext cx="495672" cy="296416"/>
          </a:xfrm>
          <a:prstGeom prst="rect">
            <a:avLst/>
          </a:prstGeom>
          <a:noFill/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1" i="0" strike="noStrike" cap="none" normalizeH="0" baseline="0">
              <a:ln>
                <a:noFill/>
              </a:ln>
              <a:solidFill>
                <a:srgbClr val="92D050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42" name="Rectangle 41"/>
          <p:cNvSpPr/>
          <p:nvPr/>
        </p:nvSpPr>
        <p:spPr bwMode="auto">
          <a:xfrm>
            <a:off x="7884368" y="2780928"/>
            <a:ext cx="495672" cy="296416"/>
          </a:xfrm>
          <a:prstGeom prst="rect">
            <a:avLst/>
          </a:prstGeom>
          <a:noFill/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1" i="0" strike="noStrike" cap="none" normalizeH="0" baseline="0">
              <a:ln>
                <a:noFill/>
              </a:ln>
              <a:solidFill>
                <a:srgbClr val="92D050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44" name="Rectangle 43"/>
          <p:cNvSpPr/>
          <p:nvPr/>
        </p:nvSpPr>
        <p:spPr bwMode="auto">
          <a:xfrm>
            <a:off x="5796136" y="3212976"/>
            <a:ext cx="2664296" cy="1205086"/>
          </a:xfrm>
          <a:prstGeom prst="rect">
            <a:avLst/>
          </a:prstGeom>
          <a:noFill/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1" i="0" strike="noStrike" cap="none" normalizeH="0" baseline="0">
              <a:ln>
                <a:noFill/>
              </a:ln>
              <a:solidFill>
                <a:srgbClr val="92D050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45" name="Rectangle 44"/>
          <p:cNvSpPr/>
          <p:nvPr/>
        </p:nvSpPr>
        <p:spPr bwMode="auto">
          <a:xfrm>
            <a:off x="5868144" y="5514230"/>
            <a:ext cx="2232248" cy="147018"/>
          </a:xfrm>
          <a:prstGeom prst="rect">
            <a:avLst/>
          </a:prstGeom>
          <a:noFill/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1" i="0" strike="noStrike" cap="none" normalizeH="0" baseline="0">
              <a:ln>
                <a:noFill/>
              </a:ln>
              <a:solidFill>
                <a:srgbClr val="92D050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46" name="Rectangle 45"/>
          <p:cNvSpPr/>
          <p:nvPr/>
        </p:nvSpPr>
        <p:spPr bwMode="auto">
          <a:xfrm>
            <a:off x="5940152" y="5805264"/>
            <a:ext cx="288032" cy="72008"/>
          </a:xfrm>
          <a:prstGeom prst="rect">
            <a:avLst/>
          </a:prstGeom>
          <a:noFill/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1" i="0" strike="noStrike" cap="none" normalizeH="0" baseline="0">
              <a:ln>
                <a:noFill/>
              </a:ln>
              <a:solidFill>
                <a:srgbClr val="92D050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47" name="Rectangle 46"/>
          <p:cNvSpPr/>
          <p:nvPr/>
        </p:nvSpPr>
        <p:spPr bwMode="auto">
          <a:xfrm>
            <a:off x="7812360" y="5757639"/>
            <a:ext cx="648072" cy="332656"/>
          </a:xfrm>
          <a:prstGeom prst="rect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48" name="Rectangle 47"/>
          <p:cNvSpPr/>
          <p:nvPr/>
        </p:nvSpPr>
        <p:spPr bwMode="auto">
          <a:xfrm>
            <a:off x="6228184" y="5805264"/>
            <a:ext cx="216024" cy="72008"/>
          </a:xfrm>
          <a:prstGeom prst="rect">
            <a:avLst/>
          </a:prstGeom>
          <a:noFill/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1" i="0" strike="noStrike" cap="none" normalizeH="0" baseline="0">
              <a:ln>
                <a:noFill/>
              </a:ln>
              <a:solidFill>
                <a:srgbClr val="92D050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49" name="Rectangle 48"/>
          <p:cNvSpPr/>
          <p:nvPr/>
        </p:nvSpPr>
        <p:spPr bwMode="auto">
          <a:xfrm>
            <a:off x="6516216" y="5805264"/>
            <a:ext cx="144016" cy="72008"/>
          </a:xfrm>
          <a:prstGeom prst="rect">
            <a:avLst/>
          </a:prstGeom>
          <a:noFill/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1" i="0" strike="noStrike" cap="none" normalizeH="0" baseline="0">
              <a:ln>
                <a:noFill/>
              </a:ln>
              <a:solidFill>
                <a:srgbClr val="92D050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50" name="Rectangle 49"/>
          <p:cNvSpPr/>
          <p:nvPr/>
        </p:nvSpPr>
        <p:spPr bwMode="auto">
          <a:xfrm>
            <a:off x="6732240" y="5805264"/>
            <a:ext cx="360040" cy="72008"/>
          </a:xfrm>
          <a:prstGeom prst="rect">
            <a:avLst/>
          </a:prstGeom>
          <a:noFill/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1" i="0" strike="noStrike" cap="none" normalizeH="0" baseline="0">
              <a:ln>
                <a:noFill/>
              </a:ln>
              <a:solidFill>
                <a:srgbClr val="92D050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51" name="Rectangle 50"/>
          <p:cNvSpPr/>
          <p:nvPr/>
        </p:nvSpPr>
        <p:spPr bwMode="auto">
          <a:xfrm>
            <a:off x="7164288" y="5805264"/>
            <a:ext cx="360040" cy="72008"/>
          </a:xfrm>
          <a:prstGeom prst="rect">
            <a:avLst/>
          </a:prstGeom>
          <a:noFill/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1" i="0" strike="noStrike" cap="none" normalizeH="0" baseline="0">
              <a:ln>
                <a:noFill/>
              </a:ln>
              <a:solidFill>
                <a:srgbClr val="92D050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52" name="Rectangle 51"/>
          <p:cNvSpPr/>
          <p:nvPr/>
        </p:nvSpPr>
        <p:spPr bwMode="auto">
          <a:xfrm>
            <a:off x="7956376" y="5786215"/>
            <a:ext cx="360040" cy="72008"/>
          </a:xfrm>
          <a:prstGeom prst="rect">
            <a:avLst/>
          </a:prstGeom>
          <a:noFill/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1" i="0" strike="noStrike" cap="none" normalizeH="0" baseline="0">
              <a:ln>
                <a:noFill/>
              </a:ln>
              <a:solidFill>
                <a:srgbClr val="92D050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53" name="Rectangle 52"/>
          <p:cNvSpPr/>
          <p:nvPr/>
        </p:nvSpPr>
        <p:spPr bwMode="auto">
          <a:xfrm>
            <a:off x="7961709" y="5958805"/>
            <a:ext cx="360040" cy="72008"/>
          </a:xfrm>
          <a:prstGeom prst="rect">
            <a:avLst/>
          </a:prstGeom>
          <a:noFill/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1" i="0" strike="noStrike" cap="none" normalizeH="0" baseline="0">
              <a:ln>
                <a:noFill/>
              </a:ln>
              <a:solidFill>
                <a:srgbClr val="92D050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54" name="Rectangle 53"/>
          <p:cNvSpPr/>
          <p:nvPr/>
        </p:nvSpPr>
        <p:spPr bwMode="auto">
          <a:xfrm>
            <a:off x="7965901" y="5858222"/>
            <a:ext cx="360040" cy="72008"/>
          </a:xfrm>
          <a:prstGeom prst="rect">
            <a:avLst/>
          </a:prstGeom>
          <a:noFill/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1" i="0" strike="noStrike" cap="none" normalizeH="0" baseline="0">
              <a:ln>
                <a:noFill/>
              </a:ln>
              <a:solidFill>
                <a:srgbClr val="92D050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55" name="Rectangle 54"/>
          <p:cNvSpPr/>
          <p:nvPr/>
        </p:nvSpPr>
        <p:spPr bwMode="auto">
          <a:xfrm>
            <a:off x="5868144" y="1772816"/>
            <a:ext cx="360040" cy="144016"/>
          </a:xfrm>
          <a:prstGeom prst="rect">
            <a:avLst/>
          </a:prstGeom>
          <a:noFill/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1" i="0" strike="noStrike" cap="none" normalizeH="0" baseline="0">
              <a:ln>
                <a:noFill/>
              </a:ln>
              <a:solidFill>
                <a:srgbClr val="92D050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56" name="Rectangle 55"/>
          <p:cNvSpPr/>
          <p:nvPr/>
        </p:nvSpPr>
        <p:spPr bwMode="auto">
          <a:xfrm>
            <a:off x="7596336" y="5805264"/>
            <a:ext cx="216024" cy="72008"/>
          </a:xfrm>
          <a:prstGeom prst="rect">
            <a:avLst/>
          </a:prstGeom>
          <a:noFill/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1" i="0" strike="noStrike" cap="none" normalizeH="0" baseline="0">
              <a:ln>
                <a:noFill/>
              </a:ln>
              <a:solidFill>
                <a:srgbClr val="92D050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57" name="Rectangle 56"/>
          <p:cNvSpPr/>
          <p:nvPr/>
        </p:nvSpPr>
        <p:spPr bwMode="auto">
          <a:xfrm>
            <a:off x="7380312" y="6290270"/>
            <a:ext cx="936104" cy="235074"/>
          </a:xfrm>
          <a:prstGeom prst="rect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1" i="0" strike="noStrike" cap="none" normalizeH="0" baseline="0">
                <a:ln>
                  <a:noFill/>
                </a:ln>
                <a:solidFill>
                  <a:srgbClr val="C00000"/>
                </a:solidFill>
                <a:effectLst/>
                <a:latin typeface="Arial" charset="0"/>
                <a:ea typeface="ＭＳ Ｐゴシック" pitchFamily="34" charset="-128"/>
              </a:rPr>
              <a:t>Slot</a:t>
            </a:r>
          </a:p>
        </p:txBody>
      </p:sp>
      <p:sp>
        <p:nvSpPr>
          <p:cNvPr id="58" name="Rectangle 57"/>
          <p:cNvSpPr/>
          <p:nvPr/>
        </p:nvSpPr>
        <p:spPr bwMode="auto">
          <a:xfrm>
            <a:off x="6228184" y="6290270"/>
            <a:ext cx="936104" cy="235074"/>
          </a:xfrm>
          <a:prstGeom prst="rect">
            <a:avLst/>
          </a:prstGeom>
          <a:noFill/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1" i="0" strike="noStrike" cap="none" normalizeH="0" baseline="0">
                <a:ln>
                  <a:noFill/>
                </a:ln>
                <a:solidFill>
                  <a:srgbClr val="92D050"/>
                </a:solidFill>
                <a:effectLst/>
                <a:latin typeface="Arial" charset="0"/>
                <a:ea typeface="ＭＳ Ｐゴシック" pitchFamily="34" charset="-128"/>
              </a:rPr>
              <a:t>Component</a:t>
            </a: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Rectangle 71"/>
          <p:cNvSpPr/>
          <p:nvPr/>
        </p:nvSpPr>
        <p:spPr bwMode="auto">
          <a:xfrm>
            <a:off x="4169223" y="2205997"/>
            <a:ext cx="4723256" cy="3681596"/>
          </a:xfrm>
          <a:prstGeom prst="rect">
            <a:avLst/>
          </a:prstGeom>
          <a:solidFill>
            <a:schemeClr val="accent5"/>
          </a:solidFill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z="2400" dirty="0" err="1"/>
              <a:t>Whats</a:t>
            </a:r>
            <a:r>
              <a:rPr lang="en-US" sz="2400" dirty="0"/>
              <a:t> Hot Banner Component</a:t>
            </a:r>
          </a:p>
        </p:txBody>
      </p:sp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Component format and mapping</a:t>
            </a:r>
            <a:endParaRPr lang="en-US" sz="14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2" name="Ellipse 61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57</a:t>
            </a: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  <a:endParaRPr lang="en-US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8" name="Line 24"/>
          <p:cNvSpPr>
            <a:spLocks noChangeShapeType="1"/>
          </p:cNvSpPr>
          <p:nvPr/>
        </p:nvSpPr>
        <p:spPr bwMode="auto">
          <a:xfrm>
            <a:off x="522358" y="5378529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en-US" sz="20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20" name="ZoneTexte 19"/>
          <p:cNvSpPr txBox="1"/>
          <p:nvPr/>
        </p:nvSpPr>
        <p:spPr>
          <a:xfrm>
            <a:off x="4103948" y="2320060"/>
            <a:ext cx="46445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b="1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The component has the following attributes :</a:t>
            </a:r>
          </a:p>
        </p:txBody>
      </p:sp>
      <p:sp>
        <p:nvSpPr>
          <p:cNvPr id="33" name="Line 24"/>
          <p:cNvSpPr>
            <a:spLocks noChangeShapeType="1"/>
          </p:cNvSpPr>
          <p:nvPr/>
        </p:nvSpPr>
        <p:spPr bwMode="auto">
          <a:xfrm>
            <a:off x="680348" y="6628016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fr-FR" sz="20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43" name="ZoneTexte 42"/>
          <p:cNvSpPr txBox="1"/>
          <p:nvPr/>
        </p:nvSpPr>
        <p:spPr>
          <a:xfrm>
            <a:off x="4441819" y="2889355"/>
            <a:ext cx="44506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Visible : attributes to define if the component is visible (yes) or </a:t>
            </a:r>
          </a:p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not visible (no) in the front end.</a:t>
            </a:r>
          </a:p>
        </p:txBody>
      </p:sp>
      <p:pic>
        <p:nvPicPr>
          <p:cNvPr id="31" name="Image 3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52" name="Ellipse 51"/>
          <p:cNvSpPr/>
          <p:nvPr/>
        </p:nvSpPr>
        <p:spPr>
          <a:xfrm>
            <a:off x="4229061" y="4239183"/>
            <a:ext cx="252000" cy="252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4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53" name="Ellipse 52"/>
          <p:cNvSpPr/>
          <p:nvPr/>
        </p:nvSpPr>
        <p:spPr>
          <a:xfrm>
            <a:off x="4216918" y="4568000"/>
            <a:ext cx="252000" cy="252000"/>
          </a:xfrm>
          <a:prstGeom prst="ellipse">
            <a:avLst/>
          </a:prstGeom>
          <a:solidFill>
            <a:srgbClr val="8D7D74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5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54" name="Ellipse 53"/>
          <p:cNvSpPr/>
          <p:nvPr/>
        </p:nvSpPr>
        <p:spPr>
          <a:xfrm>
            <a:off x="4216918" y="4863544"/>
            <a:ext cx="252000" cy="2520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75" name="Ellipse 74"/>
          <p:cNvSpPr/>
          <p:nvPr/>
        </p:nvSpPr>
        <p:spPr>
          <a:xfrm>
            <a:off x="4229061" y="3420776"/>
            <a:ext cx="252000" cy="252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2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76" name="Ellipse 75"/>
          <p:cNvSpPr/>
          <p:nvPr/>
        </p:nvSpPr>
        <p:spPr>
          <a:xfrm>
            <a:off x="4234019" y="3793722"/>
            <a:ext cx="252000" cy="252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3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77" name="Ellipse 76"/>
          <p:cNvSpPr/>
          <p:nvPr/>
        </p:nvSpPr>
        <p:spPr>
          <a:xfrm>
            <a:off x="4232310" y="2948229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1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80" name="Rectangle 7"/>
          <p:cNvSpPr>
            <a:spLocks noChangeArrowheads="1"/>
          </p:cNvSpPr>
          <p:nvPr/>
        </p:nvSpPr>
        <p:spPr bwMode="auto">
          <a:xfrm>
            <a:off x="1863743" y="136545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2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.2 Mapping</a:t>
            </a: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: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  </a:t>
            </a:r>
          </a:p>
        </p:txBody>
      </p:sp>
      <p:sp>
        <p:nvSpPr>
          <p:cNvPr id="42" name="ZoneTexte 41"/>
          <p:cNvSpPr txBox="1"/>
          <p:nvPr/>
        </p:nvSpPr>
        <p:spPr>
          <a:xfrm>
            <a:off x="4488106" y="3356002"/>
            <a:ext cx="44941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HeadLine</a:t>
            </a:r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: localized (see Globe icon)  </a:t>
            </a:r>
            <a:r>
              <a:rPr lang="en-US" sz="10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HeadLine</a:t>
            </a:r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used in the</a:t>
            </a:r>
          </a:p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front end.</a:t>
            </a:r>
            <a:endParaRPr lang="en-US" sz="1000" baseline="0" dirty="0"/>
          </a:p>
        </p:txBody>
      </p:sp>
      <p:sp>
        <p:nvSpPr>
          <p:cNvPr id="46" name="ZoneTexte 45"/>
          <p:cNvSpPr txBox="1"/>
          <p:nvPr/>
        </p:nvSpPr>
        <p:spPr>
          <a:xfrm>
            <a:off x="4476389" y="3755308"/>
            <a:ext cx="389266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List of components displayed in the front end (See below):</a:t>
            </a:r>
            <a:endParaRPr lang="en-US" sz="1000" baseline="0" dirty="0"/>
          </a:p>
        </p:txBody>
      </p:sp>
      <p:sp>
        <p:nvSpPr>
          <p:cNvPr id="67" name="ZoneTexte 66"/>
          <p:cNvSpPr txBox="1"/>
          <p:nvPr/>
        </p:nvSpPr>
        <p:spPr>
          <a:xfrm>
            <a:off x="4468918" y="4202997"/>
            <a:ext cx="438752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Product Feature Component (Component 40)</a:t>
            </a:r>
          </a:p>
        </p:txBody>
      </p:sp>
      <p:sp>
        <p:nvSpPr>
          <p:cNvPr id="68" name="ZoneTexte 67"/>
          <p:cNvSpPr txBox="1"/>
          <p:nvPr/>
        </p:nvSpPr>
        <p:spPr>
          <a:xfrm>
            <a:off x="4484310" y="4549589"/>
            <a:ext cx="418140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Push Banner Component (Component 59).</a:t>
            </a:r>
          </a:p>
        </p:txBody>
      </p:sp>
      <p:sp>
        <p:nvSpPr>
          <p:cNvPr id="69" name="ZoneTexte 68"/>
          <p:cNvSpPr txBox="1"/>
          <p:nvPr/>
        </p:nvSpPr>
        <p:spPr>
          <a:xfrm>
            <a:off x="4468918" y="4859779"/>
            <a:ext cx="418140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Push Banner Component (Component 59).</a:t>
            </a:r>
          </a:p>
        </p:txBody>
      </p:sp>
      <p:pic>
        <p:nvPicPr>
          <p:cNvPr id="70" name="Image 6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504" y="2408553"/>
            <a:ext cx="4025687" cy="2387257"/>
          </a:xfrm>
          <a:prstGeom prst="rect">
            <a:avLst/>
          </a:prstGeom>
        </p:spPr>
      </p:pic>
      <p:sp>
        <p:nvSpPr>
          <p:cNvPr id="71" name="Ellipse 70"/>
          <p:cNvSpPr/>
          <p:nvPr/>
        </p:nvSpPr>
        <p:spPr>
          <a:xfrm>
            <a:off x="847246" y="2910441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2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74" name="Ellipse 73"/>
          <p:cNvSpPr/>
          <p:nvPr/>
        </p:nvSpPr>
        <p:spPr>
          <a:xfrm>
            <a:off x="522358" y="4202997"/>
            <a:ext cx="180000" cy="180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78" name="Ellipse 77"/>
          <p:cNvSpPr/>
          <p:nvPr/>
        </p:nvSpPr>
        <p:spPr>
          <a:xfrm>
            <a:off x="1932613" y="4185183"/>
            <a:ext cx="180000" cy="180000"/>
          </a:xfrm>
          <a:prstGeom prst="ellipse">
            <a:avLst/>
          </a:prstGeom>
          <a:solidFill>
            <a:srgbClr val="8D7D74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81" name="Ellipse 80"/>
          <p:cNvSpPr/>
          <p:nvPr/>
        </p:nvSpPr>
        <p:spPr>
          <a:xfrm>
            <a:off x="2794223" y="4185183"/>
            <a:ext cx="180000" cy="1800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82" name="Ellipse 81"/>
          <p:cNvSpPr/>
          <p:nvPr/>
        </p:nvSpPr>
        <p:spPr>
          <a:xfrm>
            <a:off x="3059832" y="3510191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2" name="Rectangle 1"/>
          <p:cNvSpPr/>
          <p:nvPr/>
        </p:nvSpPr>
        <p:spPr bwMode="auto">
          <a:xfrm>
            <a:off x="395536" y="3289465"/>
            <a:ext cx="2664296" cy="1201718"/>
          </a:xfrm>
          <a:prstGeom prst="rect">
            <a:avLst/>
          </a:prstGeom>
          <a:noFill/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97551219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.1 CREATE a new component</a:t>
            </a: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using WCMS page view perspective </a:t>
            </a:r>
            <a:endParaRPr lang="en-US" sz="11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8" name="Ellipse 27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29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algn="l" eaLnBrk="1" hangingPunct="1">
              <a:defRPr/>
            </a:pPr>
            <a:r>
              <a:rPr lang="en-US" kern="0" baseline="0" dirty="0" err="1">
                <a:solidFill>
                  <a:srgbClr val="F4F4F4"/>
                </a:solidFill>
              </a:rPr>
              <a:t>Whats</a:t>
            </a:r>
            <a:r>
              <a:rPr lang="en-US" kern="0" baseline="0" dirty="0">
                <a:solidFill>
                  <a:srgbClr val="F4F4F4"/>
                </a:solidFill>
              </a:rPr>
              <a:t> Hot Banner Component</a:t>
            </a:r>
          </a:p>
        </p:txBody>
      </p:sp>
      <p:sp>
        <p:nvSpPr>
          <p:cNvPr id="30" name="Ellipse 29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57</a:t>
            </a:r>
          </a:p>
        </p:txBody>
      </p:sp>
      <p:sp>
        <p:nvSpPr>
          <p:cNvPr id="50" name="Rectangle 49"/>
          <p:cNvSpPr/>
          <p:nvPr/>
        </p:nvSpPr>
        <p:spPr bwMode="auto">
          <a:xfrm>
            <a:off x="6861618" y="4175021"/>
            <a:ext cx="172819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lang="en-US" sz="1050" baseline="0" dirty="0">
              <a:solidFill>
                <a:schemeClr val="tx1"/>
              </a:solidFill>
            </a:endParaRP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‘Create a new item’</a:t>
            </a:r>
          </a:p>
          <a:p>
            <a:pPr algn="ctr"/>
            <a:endParaRPr lang="en-US" sz="1050" baseline="0" dirty="0">
              <a:solidFill>
                <a:schemeClr val="tx1"/>
              </a:solidFill>
            </a:endParaRPr>
          </a:p>
        </p:txBody>
      </p:sp>
      <p:sp>
        <p:nvSpPr>
          <p:cNvPr id="27" name="Ellipse 26"/>
          <p:cNvSpPr/>
          <p:nvPr/>
        </p:nvSpPr>
        <p:spPr>
          <a:xfrm>
            <a:off x="8378436" y="3842465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pic>
        <p:nvPicPr>
          <p:cNvPr id="24" name="Image 23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33" name="Rectangle 32"/>
          <p:cNvSpPr/>
          <p:nvPr/>
        </p:nvSpPr>
        <p:spPr bwMode="auto">
          <a:xfrm>
            <a:off x="2843808" y="2395002"/>
            <a:ext cx="187220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(…) to CREATE a new component</a:t>
            </a:r>
          </a:p>
        </p:txBody>
      </p:sp>
      <p:sp>
        <p:nvSpPr>
          <p:cNvPr id="37" name="Ellipse 36"/>
          <p:cNvSpPr/>
          <p:nvPr/>
        </p:nvSpPr>
        <p:spPr>
          <a:xfrm>
            <a:off x="2618596" y="216979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40" name="Rectangle 39"/>
          <p:cNvSpPr/>
          <p:nvPr/>
        </p:nvSpPr>
        <p:spPr bwMode="auto">
          <a:xfrm>
            <a:off x="3876857" y="3185935"/>
            <a:ext cx="2232248" cy="181355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lang="en-US" sz="1050" baseline="0" dirty="0">
              <a:solidFill>
                <a:schemeClr val="tx1"/>
              </a:solidFill>
            </a:endParaRPr>
          </a:p>
          <a:p>
            <a:pPr algn="ctr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Set the ID and fill the banner attributes</a:t>
            </a:r>
          </a:p>
          <a:p>
            <a:pPr algn="ctr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Name it the way that will allow you to find it easily when searching for the component.</a:t>
            </a:r>
          </a:p>
          <a:p>
            <a:pPr algn="ctr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click on done when finished</a:t>
            </a:r>
          </a:p>
          <a:p>
            <a:pPr algn="ctr"/>
            <a:endParaRPr lang="en-US" sz="1050" baseline="0" dirty="0">
              <a:solidFill>
                <a:schemeClr val="tx1"/>
              </a:solidFill>
            </a:endParaRPr>
          </a:p>
          <a:p>
            <a:pPr algn="ctr"/>
            <a:r>
              <a:rPr lang="en-US" sz="1050" i="1" baseline="0" dirty="0">
                <a:solidFill>
                  <a:schemeClr val="tx1"/>
                </a:solidFill>
              </a:rPr>
              <a:t>The component will then appear in the corresponding content slot</a:t>
            </a:r>
          </a:p>
        </p:txBody>
      </p:sp>
      <p:sp>
        <p:nvSpPr>
          <p:cNvPr id="41" name="Ellipse 40"/>
          <p:cNvSpPr/>
          <p:nvPr/>
        </p:nvSpPr>
        <p:spPr>
          <a:xfrm>
            <a:off x="5899553" y="287358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3</a:t>
            </a: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6411" y="1741894"/>
            <a:ext cx="3286125" cy="409575"/>
          </a:xfrm>
          <a:prstGeom prst="rect">
            <a:avLst/>
          </a:prstGeom>
        </p:spPr>
      </p:pic>
      <p:cxnSp>
        <p:nvCxnSpPr>
          <p:cNvPr id="34" name="Forme 38"/>
          <p:cNvCxnSpPr/>
          <p:nvPr/>
        </p:nvCxnSpPr>
        <p:spPr bwMode="auto">
          <a:xfrm rot="16200000" flipV="1">
            <a:off x="3166396" y="1781486"/>
            <a:ext cx="362782" cy="864250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7" name="Imag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87519" y="5543228"/>
            <a:ext cx="3383758" cy="1135976"/>
          </a:xfrm>
          <a:prstGeom prst="rect">
            <a:avLst/>
          </a:prstGeom>
        </p:spPr>
      </p:pic>
      <p:cxnSp>
        <p:nvCxnSpPr>
          <p:cNvPr id="35" name="Connecteur en angle 34"/>
          <p:cNvCxnSpPr/>
          <p:nvPr/>
        </p:nvCxnSpPr>
        <p:spPr bwMode="auto">
          <a:xfrm rot="5400000">
            <a:off x="6585616" y="5113733"/>
            <a:ext cx="1517384" cy="648072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10" name="Image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431" y="3216325"/>
            <a:ext cx="3445507" cy="3593701"/>
          </a:xfrm>
          <a:prstGeom prst="rect">
            <a:avLst/>
          </a:prstGeom>
        </p:spPr>
      </p:pic>
      <p:cxnSp>
        <p:nvCxnSpPr>
          <p:cNvPr id="38" name="Connecteur en angle 37"/>
          <p:cNvCxnSpPr/>
          <p:nvPr/>
        </p:nvCxnSpPr>
        <p:spPr bwMode="auto">
          <a:xfrm rot="10800000">
            <a:off x="2865508" y="3776109"/>
            <a:ext cx="1008112" cy="360040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2638863880"/>
      </p:ext>
    </p:extLst>
  </p:cSld>
  <p:clrMapOvr>
    <a:masterClrMapping/>
  </p:clrMapOvr>
  <p:transition/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.2 </a:t>
            </a:r>
            <a:r>
              <a:rPr lang="en-US" sz="1100" baseline="0" dirty="0">
                <a:solidFill>
                  <a:srgbClr val="FFFFFF"/>
                </a:solidFill>
              </a:rPr>
              <a:t>Modify the component using WCMS page view perspective </a:t>
            </a:r>
          </a:p>
        </p:txBody>
      </p: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19" name="Ellipse 18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algn="l" eaLnBrk="1" hangingPunct="1">
              <a:defRPr/>
            </a:pPr>
            <a:r>
              <a:rPr lang="en-US" kern="0" baseline="0" dirty="0" err="1">
                <a:solidFill>
                  <a:srgbClr val="F4F4F4"/>
                </a:solidFill>
              </a:rPr>
              <a:t>Whats</a:t>
            </a:r>
            <a:r>
              <a:rPr lang="en-US" kern="0" baseline="0" dirty="0">
                <a:solidFill>
                  <a:srgbClr val="F4F4F4"/>
                </a:solidFill>
              </a:rPr>
              <a:t> Hot Banner Component</a:t>
            </a:r>
          </a:p>
        </p:txBody>
      </p:sp>
      <p:sp>
        <p:nvSpPr>
          <p:cNvPr id="24" name="Ellipse 2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57</a:t>
            </a:r>
          </a:p>
        </p:txBody>
      </p:sp>
      <p:pic>
        <p:nvPicPr>
          <p:cNvPr id="21" name="Image 2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30" name="Rectangle 29"/>
          <p:cNvSpPr/>
          <p:nvPr/>
        </p:nvSpPr>
        <p:spPr bwMode="auto">
          <a:xfrm>
            <a:off x="5724128" y="4003847"/>
            <a:ext cx="2808312" cy="424211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Define the </a:t>
            </a:r>
            <a:r>
              <a:rPr lang="en-US" sz="1050" baseline="0" dirty="0" err="1">
                <a:solidFill>
                  <a:schemeClr val="tx1"/>
                </a:solidFill>
              </a:rPr>
              <a:t>HeadLine</a:t>
            </a:r>
            <a:r>
              <a:rPr lang="en-US" sz="1050" baseline="0" dirty="0">
                <a:solidFill>
                  <a:schemeClr val="tx1"/>
                </a:solidFill>
              </a:rPr>
              <a:t> on the localized language </a:t>
            </a:r>
          </a:p>
        </p:txBody>
      </p:sp>
      <p:sp>
        <p:nvSpPr>
          <p:cNvPr id="41" name="Rectangle 40"/>
          <p:cNvSpPr/>
          <p:nvPr/>
        </p:nvSpPr>
        <p:spPr bwMode="auto">
          <a:xfrm>
            <a:off x="5687698" y="5043288"/>
            <a:ext cx="2808312" cy="241877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Define the list of components</a:t>
            </a:r>
          </a:p>
        </p:txBody>
      </p:sp>
      <p:sp>
        <p:nvSpPr>
          <p:cNvPr id="48" name="Ellipse 47"/>
          <p:cNvSpPr/>
          <p:nvPr/>
        </p:nvSpPr>
        <p:spPr>
          <a:xfrm>
            <a:off x="8496504" y="4981110"/>
            <a:ext cx="360000" cy="360000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51" name="Ellipse 50"/>
          <p:cNvSpPr/>
          <p:nvPr/>
        </p:nvSpPr>
        <p:spPr>
          <a:xfrm>
            <a:off x="8532504" y="4003847"/>
            <a:ext cx="360000" cy="360000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852936"/>
            <a:ext cx="4465555" cy="3489188"/>
          </a:xfrm>
          <a:prstGeom prst="rect">
            <a:avLst/>
          </a:prstGeom>
        </p:spPr>
      </p:pic>
      <p:cxnSp>
        <p:nvCxnSpPr>
          <p:cNvPr id="35" name="Connecteur droit avec flèche 34"/>
          <p:cNvCxnSpPr>
            <a:stCxn id="30" idx="1"/>
          </p:cNvCxnSpPr>
          <p:nvPr/>
        </p:nvCxnSpPr>
        <p:spPr bwMode="auto">
          <a:xfrm flipH="1">
            <a:off x="4160432" y="4215953"/>
            <a:ext cx="1563696" cy="287656"/>
          </a:xfrm>
          <a:prstGeom prst="straightConnector1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8" name="Connecteur droit avec flèche 37"/>
          <p:cNvCxnSpPr/>
          <p:nvPr/>
        </p:nvCxnSpPr>
        <p:spPr bwMode="auto">
          <a:xfrm flipH="1">
            <a:off x="4932040" y="5204574"/>
            <a:ext cx="755412" cy="80591"/>
          </a:xfrm>
          <a:prstGeom prst="straightConnector1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9" name="Accolade fermante 8"/>
          <p:cNvSpPr/>
          <p:nvPr/>
        </p:nvSpPr>
        <p:spPr bwMode="auto">
          <a:xfrm>
            <a:off x="4563813" y="4876798"/>
            <a:ext cx="134984" cy="792088"/>
          </a:xfrm>
          <a:prstGeom prst="rightBrace">
            <a:avLst/>
          </a:prstGeom>
          <a:solidFill>
            <a:srgbClr val="FFFFFF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4747487"/>
      </p:ext>
    </p:extLst>
  </p:cSld>
  <p:clrMapOvr>
    <a:masterClrMapping/>
  </p:clrMapOvr>
  <p:transition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Application</a:t>
            </a: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sp>
        <p:nvSpPr>
          <p:cNvPr id="16" name="Rectangle 15"/>
          <p:cNvSpPr/>
          <p:nvPr/>
        </p:nvSpPr>
        <p:spPr bwMode="auto">
          <a:xfrm>
            <a:off x="6372200" y="1700808"/>
            <a:ext cx="504056" cy="25201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algn="l" eaLnBrk="1" hangingPunct="1">
              <a:defRPr/>
            </a:pPr>
            <a:r>
              <a:rPr lang="en-US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Rich Hour Banner Component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F4F4F4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Ellipse 10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58</a:t>
            </a:r>
          </a:p>
        </p:txBody>
      </p:sp>
      <p:sp>
        <p:nvSpPr>
          <p:cNvPr id="19" name="ZoneTexte 18"/>
          <p:cNvSpPr txBox="1"/>
          <p:nvPr/>
        </p:nvSpPr>
        <p:spPr>
          <a:xfrm>
            <a:off x="4103948" y="1874309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/>
              <a:t>Figure : KRUPS US home page</a:t>
            </a:r>
          </a:p>
        </p:txBody>
      </p:sp>
      <p:pic>
        <p:nvPicPr>
          <p:cNvPr id="26" name="Image 25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9376" y="2371909"/>
            <a:ext cx="8748960" cy="4133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9478494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Rectangle 71"/>
          <p:cNvSpPr/>
          <p:nvPr/>
        </p:nvSpPr>
        <p:spPr bwMode="auto">
          <a:xfrm>
            <a:off x="4025123" y="1820292"/>
            <a:ext cx="5049964" cy="4992915"/>
          </a:xfrm>
          <a:prstGeom prst="rect">
            <a:avLst/>
          </a:prstGeom>
          <a:solidFill>
            <a:schemeClr val="accent5"/>
          </a:solidFill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z="2400" dirty="0"/>
              <a:t>Rich Hour Banner Component</a:t>
            </a:r>
          </a:p>
        </p:txBody>
      </p:sp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>
                <a:solidFill>
                  <a:srgbClr val="FFFFFF"/>
                </a:solidFill>
                <a:latin typeface="+mj-lt"/>
              </a:rPr>
              <a:t>     Component format</a:t>
            </a:r>
            <a:endParaRPr lang="en-US" sz="14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2" name="Ellipse 61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58</a:t>
            </a: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  <a:endParaRPr lang="en-US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8" name="Line 24"/>
          <p:cNvSpPr>
            <a:spLocks noChangeShapeType="1"/>
          </p:cNvSpPr>
          <p:nvPr/>
        </p:nvSpPr>
        <p:spPr bwMode="auto">
          <a:xfrm>
            <a:off x="522358" y="5378529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en-US" sz="20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20" name="ZoneTexte 19"/>
          <p:cNvSpPr txBox="1"/>
          <p:nvPr/>
        </p:nvSpPr>
        <p:spPr>
          <a:xfrm>
            <a:off x="4057636" y="1820293"/>
            <a:ext cx="44748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b="1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The component has the following attributes :</a:t>
            </a:r>
          </a:p>
        </p:txBody>
      </p:sp>
      <p:sp>
        <p:nvSpPr>
          <p:cNvPr id="33" name="Line 24"/>
          <p:cNvSpPr>
            <a:spLocks noChangeShapeType="1"/>
          </p:cNvSpPr>
          <p:nvPr/>
        </p:nvSpPr>
        <p:spPr bwMode="auto">
          <a:xfrm>
            <a:off x="680348" y="6628016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fr-FR" sz="20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43" name="ZoneTexte 42"/>
          <p:cNvSpPr txBox="1"/>
          <p:nvPr/>
        </p:nvSpPr>
        <p:spPr>
          <a:xfrm>
            <a:off x="4441819" y="2238782"/>
            <a:ext cx="44506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Visible : attribute to define if the component is visible (yes) or </a:t>
            </a:r>
          </a:p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not visible (no) in the front end.</a:t>
            </a:r>
          </a:p>
        </p:txBody>
      </p:sp>
      <p:sp>
        <p:nvSpPr>
          <p:cNvPr id="30" name="ZoneTexte 29"/>
          <p:cNvSpPr txBox="1"/>
          <p:nvPr/>
        </p:nvSpPr>
        <p:spPr>
          <a:xfrm>
            <a:off x="-135336" y="6613173"/>
            <a:ext cx="410445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/>
              <a:t>Figure : Editing the component using WCMS page view mode (</a:t>
            </a:r>
            <a:r>
              <a:rPr lang="en-US" sz="900" b="1" baseline="0" dirty="0"/>
              <a:t>KRUPS US</a:t>
            </a:r>
            <a:r>
              <a:rPr lang="en-US" sz="900" baseline="0" dirty="0"/>
              <a:t>)</a:t>
            </a:r>
          </a:p>
        </p:txBody>
      </p:sp>
      <p:pic>
        <p:nvPicPr>
          <p:cNvPr id="31" name="Image 3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24" name="Ellipse 23"/>
          <p:cNvSpPr/>
          <p:nvPr/>
        </p:nvSpPr>
        <p:spPr>
          <a:xfrm>
            <a:off x="313094" y="3983648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37" name="ZoneTexte 36"/>
          <p:cNvSpPr txBox="1"/>
          <p:nvPr/>
        </p:nvSpPr>
        <p:spPr>
          <a:xfrm>
            <a:off x="4580947" y="2736560"/>
            <a:ext cx="44941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Creneau</a:t>
            </a:r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horaire</a:t>
            </a:r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: Time zone used for displaying the component in the front end.</a:t>
            </a:r>
            <a:endParaRPr lang="en-US" sz="1000" baseline="0" dirty="0"/>
          </a:p>
        </p:txBody>
      </p:sp>
      <p:sp>
        <p:nvSpPr>
          <p:cNvPr id="38" name="Ellipse 37"/>
          <p:cNvSpPr/>
          <p:nvPr/>
        </p:nvSpPr>
        <p:spPr>
          <a:xfrm>
            <a:off x="313094" y="2556560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2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39" name="Ellipse 38"/>
          <p:cNvSpPr/>
          <p:nvPr/>
        </p:nvSpPr>
        <p:spPr>
          <a:xfrm>
            <a:off x="313094" y="3046670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2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52" name="Ellipse 51"/>
          <p:cNvSpPr/>
          <p:nvPr/>
        </p:nvSpPr>
        <p:spPr>
          <a:xfrm>
            <a:off x="4229061" y="3588610"/>
            <a:ext cx="252000" cy="252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4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53" name="Ellipse 52"/>
          <p:cNvSpPr/>
          <p:nvPr/>
        </p:nvSpPr>
        <p:spPr>
          <a:xfrm>
            <a:off x="4216918" y="3917427"/>
            <a:ext cx="252000" cy="252000"/>
          </a:xfrm>
          <a:prstGeom prst="ellipse">
            <a:avLst/>
          </a:prstGeom>
          <a:solidFill>
            <a:srgbClr val="8D7D74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5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54" name="Ellipse 53"/>
          <p:cNvSpPr/>
          <p:nvPr/>
        </p:nvSpPr>
        <p:spPr>
          <a:xfrm>
            <a:off x="4216918" y="4212971"/>
            <a:ext cx="252000" cy="2520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57" name="ZoneTexte 56"/>
          <p:cNvSpPr txBox="1"/>
          <p:nvPr/>
        </p:nvSpPr>
        <p:spPr>
          <a:xfrm>
            <a:off x="4504949" y="3597890"/>
            <a:ext cx="43875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Visual 1: localized (see Globe icon)  Visual 1 used in the front end.</a:t>
            </a:r>
            <a:endParaRPr lang="en-US" sz="1000" baseline="0" dirty="0"/>
          </a:p>
          <a:p>
            <a:pPr algn="l"/>
            <a:endParaRPr lang="en-US" sz="1000" baseline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9" name="ZoneTexte 58"/>
          <p:cNvSpPr txBox="1"/>
          <p:nvPr/>
        </p:nvSpPr>
        <p:spPr>
          <a:xfrm>
            <a:off x="4495102" y="3917427"/>
            <a:ext cx="418140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Visual 2: localized (see Globe icon)  Visual 2 used in the front end</a:t>
            </a:r>
          </a:p>
        </p:txBody>
      </p:sp>
      <p:sp>
        <p:nvSpPr>
          <p:cNvPr id="61" name="ZoneTexte 60"/>
          <p:cNvSpPr txBox="1"/>
          <p:nvPr/>
        </p:nvSpPr>
        <p:spPr>
          <a:xfrm>
            <a:off x="4495102" y="4235236"/>
            <a:ext cx="4397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Title: localized (see Globe icon)  Title used in the front end </a:t>
            </a:r>
          </a:p>
        </p:txBody>
      </p:sp>
      <p:sp>
        <p:nvSpPr>
          <p:cNvPr id="66" name="ZoneTexte 65"/>
          <p:cNvSpPr txBox="1"/>
          <p:nvPr/>
        </p:nvSpPr>
        <p:spPr>
          <a:xfrm>
            <a:off x="4576958" y="3112821"/>
            <a:ext cx="389266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Picto</a:t>
            </a:r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: localized (see Globe icon)  </a:t>
            </a:r>
            <a:r>
              <a:rPr lang="en-US" sz="10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Picto</a:t>
            </a:r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used in the</a:t>
            </a:r>
          </a:p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front end.</a:t>
            </a:r>
            <a:endParaRPr lang="en-US" sz="1000" baseline="0" dirty="0"/>
          </a:p>
          <a:p>
            <a:pPr algn="l"/>
            <a:endParaRPr lang="en-US" sz="1000" baseline="0" dirty="0"/>
          </a:p>
        </p:txBody>
      </p:sp>
      <p:sp>
        <p:nvSpPr>
          <p:cNvPr id="67" name="Ellipse 66"/>
          <p:cNvSpPr/>
          <p:nvPr/>
        </p:nvSpPr>
        <p:spPr>
          <a:xfrm>
            <a:off x="313094" y="4269185"/>
            <a:ext cx="180000" cy="180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75" name="Ellipse 74"/>
          <p:cNvSpPr/>
          <p:nvPr/>
        </p:nvSpPr>
        <p:spPr>
          <a:xfrm>
            <a:off x="4229061" y="2770203"/>
            <a:ext cx="252000" cy="252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2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76" name="Ellipse 75"/>
          <p:cNvSpPr/>
          <p:nvPr/>
        </p:nvSpPr>
        <p:spPr>
          <a:xfrm>
            <a:off x="4234019" y="3143149"/>
            <a:ext cx="252000" cy="252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3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77" name="Ellipse 76"/>
          <p:cNvSpPr/>
          <p:nvPr/>
        </p:nvSpPr>
        <p:spPr>
          <a:xfrm>
            <a:off x="4232310" y="2297656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1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78" name="Rectangle 7"/>
          <p:cNvSpPr>
            <a:spLocks noChangeArrowheads="1"/>
          </p:cNvSpPr>
          <p:nvPr/>
        </p:nvSpPr>
        <p:spPr bwMode="auto">
          <a:xfrm>
            <a:off x="1875087" y="1393043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2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.1 Description</a:t>
            </a: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: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  </a:t>
            </a:r>
          </a:p>
        </p:txBody>
      </p:sp>
      <p:sp>
        <p:nvSpPr>
          <p:cNvPr id="40" name="Ellipse 39"/>
          <p:cNvSpPr/>
          <p:nvPr/>
        </p:nvSpPr>
        <p:spPr>
          <a:xfrm>
            <a:off x="313094" y="4574071"/>
            <a:ext cx="180000" cy="180000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41" name="Ellipse 40"/>
          <p:cNvSpPr/>
          <p:nvPr/>
        </p:nvSpPr>
        <p:spPr>
          <a:xfrm>
            <a:off x="313094" y="4913199"/>
            <a:ext cx="180000" cy="1800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6</a:t>
            </a: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3829" y="1760166"/>
            <a:ext cx="2740655" cy="4867850"/>
          </a:xfrm>
          <a:prstGeom prst="rect">
            <a:avLst/>
          </a:prstGeom>
        </p:spPr>
      </p:pic>
      <p:sp>
        <p:nvSpPr>
          <p:cNvPr id="34" name="Ellipse 33"/>
          <p:cNvSpPr/>
          <p:nvPr/>
        </p:nvSpPr>
        <p:spPr>
          <a:xfrm>
            <a:off x="4226316" y="4586088"/>
            <a:ext cx="252000" cy="252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7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35" name="Ellipse 34"/>
          <p:cNvSpPr/>
          <p:nvPr/>
        </p:nvSpPr>
        <p:spPr>
          <a:xfrm>
            <a:off x="313094" y="5261179"/>
            <a:ext cx="180000" cy="180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7</a:t>
            </a:r>
          </a:p>
        </p:txBody>
      </p:sp>
      <p:sp>
        <p:nvSpPr>
          <p:cNvPr id="36" name="Ellipse 35"/>
          <p:cNvSpPr/>
          <p:nvPr/>
        </p:nvSpPr>
        <p:spPr>
          <a:xfrm>
            <a:off x="313094" y="6149841"/>
            <a:ext cx="180000" cy="180000"/>
          </a:xfrm>
          <a:prstGeom prst="ellipse">
            <a:avLst/>
          </a:prstGeom>
          <a:solidFill>
            <a:srgbClr val="E4251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8</a:t>
            </a:r>
          </a:p>
        </p:txBody>
      </p:sp>
      <p:sp>
        <p:nvSpPr>
          <p:cNvPr id="42" name="Ellipse 41"/>
          <p:cNvSpPr/>
          <p:nvPr/>
        </p:nvSpPr>
        <p:spPr>
          <a:xfrm>
            <a:off x="313094" y="6407632"/>
            <a:ext cx="180000" cy="180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9</a:t>
            </a:r>
          </a:p>
        </p:txBody>
      </p:sp>
      <p:sp>
        <p:nvSpPr>
          <p:cNvPr id="44" name="ZoneTexte 43"/>
          <p:cNvSpPr txBox="1"/>
          <p:nvPr/>
        </p:nvSpPr>
        <p:spPr>
          <a:xfrm>
            <a:off x="4504949" y="4580978"/>
            <a:ext cx="4397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Content: localized (see Globe icon)  Content used in the front end </a:t>
            </a:r>
          </a:p>
        </p:txBody>
      </p:sp>
      <p:sp>
        <p:nvSpPr>
          <p:cNvPr id="45" name="Ellipse 44"/>
          <p:cNvSpPr/>
          <p:nvPr/>
        </p:nvSpPr>
        <p:spPr>
          <a:xfrm>
            <a:off x="4226316" y="4965335"/>
            <a:ext cx="268786" cy="289414"/>
          </a:xfrm>
          <a:prstGeom prst="ellipse">
            <a:avLst/>
          </a:prstGeom>
          <a:solidFill>
            <a:srgbClr val="E4251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8</a:t>
            </a:r>
          </a:p>
        </p:txBody>
      </p:sp>
      <p:sp>
        <p:nvSpPr>
          <p:cNvPr id="46" name="ZoneTexte 45"/>
          <p:cNvSpPr txBox="1"/>
          <p:nvPr/>
        </p:nvSpPr>
        <p:spPr>
          <a:xfrm>
            <a:off x="4504949" y="4975668"/>
            <a:ext cx="4397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Link: CMS Link used in the front end </a:t>
            </a:r>
          </a:p>
        </p:txBody>
      </p:sp>
      <p:sp>
        <p:nvSpPr>
          <p:cNvPr id="47" name="Ellipse 46"/>
          <p:cNvSpPr/>
          <p:nvPr/>
        </p:nvSpPr>
        <p:spPr>
          <a:xfrm>
            <a:off x="4216918" y="5375123"/>
            <a:ext cx="288031" cy="253763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9</a:t>
            </a:r>
          </a:p>
        </p:txBody>
      </p:sp>
      <p:sp>
        <p:nvSpPr>
          <p:cNvPr id="48" name="ZoneTexte 47"/>
          <p:cNvSpPr txBox="1"/>
          <p:nvPr/>
        </p:nvSpPr>
        <p:spPr>
          <a:xfrm>
            <a:off x="4504949" y="5361735"/>
            <a:ext cx="4397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What's hot content (Component 57) </a:t>
            </a:r>
          </a:p>
        </p:txBody>
      </p:sp>
    </p:spTree>
    <p:extLst>
      <p:ext uri="{BB962C8B-B14F-4D97-AF65-F5344CB8AC3E}">
        <p14:creationId xmlns:p14="http://schemas.microsoft.com/office/powerpoint/2010/main" val="3096237848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z="2400" dirty="0"/>
              <a:t>Rich Hour Banner Component</a:t>
            </a:r>
          </a:p>
        </p:txBody>
      </p:sp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Component format and mapping</a:t>
            </a:r>
            <a:endParaRPr lang="en-US" sz="14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2" name="Ellipse 61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58</a:t>
            </a: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  <a:endParaRPr lang="en-US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8" name="Line 24"/>
          <p:cNvSpPr>
            <a:spLocks noChangeShapeType="1"/>
          </p:cNvSpPr>
          <p:nvPr/>
        </p:nvSpPr>
        <p:spPr bwMode="auto">
          <a:xfrm>
            <a:off x="522358" y="5378529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en-US" sz="20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33" name="Line 24"/>
          <p:cNvSpPr>
            <a:spLocks noChangeShapeType="1"/>
          </p:cNvSpPr>
          <p:nvPr/>
        </p:nvSpPr>
        <p:spPr bwMode="auto">
          <a:xfrm>
            <a:off x="680348" y="6628016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fr-FR" sz="20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pic>
        <p:nvPicPr>
          <p:cNvPr id="31" name="Image 3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80" name="Rectangle 7"/>
          <p:cNvSpPr>
            <a:spLocks noChangeArrowheads="1"/>
          </p:cNvSpPr>
          <p:nvPr/>
        </p:nvSpPr>
        <p:spPr bwMode="auto">
          <a:xfrm>
            <a:off x="1863743" y="136545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2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.2 Mapping</a:t>
            </a: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: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  </a:t>
            </a:r>
          </a:p>
        </p:txBody>
      </p:sp>
      <p:pic>
        <p:nvPicPr>
          <p:cNvPr id="32" name="Image 3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9376" y="2371910"/>
            <a:ext cx="3952687" cy="1867274"/>
          </a:xfrm>
          <a:prstGeom prst="rect">
            <a:avLst/>
          </a:prstGeom>
        </p:spPr>
      </p:pic>
      <p:sp>
        <p:nvSpPr>
          <p:cNvPr id="34" name="Rectangle 33"/>
          <p:cNvSpPr/>
          <p:nvPr/>
        </p:nvSpPr>
        <p:spPr bwMode="auto">
          <a:xfrm>
            <a:off x="4122063" y="1820292"/>
            <a:ext cx="4953024" cy="4992915"/>
          </a:xfrm>
          <a:prstGeom prst="rect">
            <a:avLst/>
          </a:prstGeom>
          <a:solidFill>
            <a:schemeClr val="accent5"/>
          </a:solidFill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35" name="ZoneTexte 34"/>
          <p:cNvSpPr txBox="1"/>
          <p:nvPr/>
        </p:nvSpPr>
        <p:spPr>
          <a:xfrm>
            <a:off x="4057636" y="1820293"/>
            <a:ext cx="44748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b="1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The component has the following attributes :</a:t>
            </a:r>
          </a:p>
        </p:txBody>
      </p:sp>
      <p:sp>
        <p:nvSpPr>
          <p:cNvPr id="36" name="ZoneTexte 35"/>
          <p:cNvSpPr txBox="1"/>
          <p:nvPr/>
        </p:nvSpPr>
        <p:spPr>
          <a:xfrm>
            <a:off x="4441819" y="2238782"/>
            <a:ext cx="44506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Visible : attribute to define if the component is visible (yes) or </a:t>
            </a:r>
          </a:p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not visible (no) in the front end.</a:t>
            </a:r>
          </a:p>
        </p:txBody>
      </p:sp>
      <p:sp>
        <p:nvSpPr>
          <p:cNvPr id="37" name="ZoneTexte 36"/>
          <p:cNvSpPr txBox="1"/>
          <p:nvPr/>
        </p:nvSpPr>
        <p:spPr>
          <a:xfrm>
            <a:off x="4580947" y="2736560"/>
            <a:ext cx="44941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Creneau</a:t>
            </a:r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horaire</a:t>
            </a:r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: Time zone used for displaying the component in the front end.</a:t>
            </a:r>
            <a:endParaRPr lang="en-US" sz="1000" baseline="0" dirty="0"/>
          </a:p>
        </p:txBody>
      </p:sp>
      <p:sp>
        <p:nvSpPr>
          <p:cNvPr id="38" name="Ellipse 37"/>
          <p:cNvSpPr/>
          <p:nvPr/>
        </p:nvSpPr>
        <p:spPr>
          <a:xfrm>
            <a:off x="4229061" y="3588610"/>
            <a:ext cx="252000" cy="252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4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39" name="Ellipse 38"/>
          <p:cNvSpPr/>
          <p:nvPr/>
        </p:nvSpPr>
        <p:spPr>
          <a:xfrm>
            <a:off x="4216918" y="3917427"/>
            <a:ext cx="252000" cy="252000"/>
          </a:xfrm>
          <a:prstGeom prst="ellipse">
            <a:avLst/>
          </a:prstGeom>
          <a:solidFill>
            <a:srgbClr val="8D7D74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5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40" name="Ellipse 39"/>
          <p:cNvSpPr/>
          <p:nvPr/>
        </p:nvSpPr>
        <p:spPr>
          <a:xfrm>
            <a:off x="4216918" y="4212971"/>
            <a:ext cx="252000" cy="2520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41" name="ZoneTexte 40"/>
          <p:cNvSpPr txBox="1"/>
          <p:nvPr/>
        </p:nvSpPr>
        <p:spPr>
          <a:xfrm>
            <a:off x="4504949" y="3597890"/>
            <a:ext cx="43875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Visual 1: localized (see Globe icon)  Visual 1 used in the front end.</a:t>
            </a:r>
            <a:endParaRPr lang="en-US" sz="1000" baseline="0" dirty="0"/>
          </a:p>
          <a:p>
            <a:pPr algn="l"/>
            <a:endParaRPr lang="en-US" sz="1000" baseline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4" name="ZoneTexte 43"/>
          <p:cNvSpPr txBox="1"/>
          <p:nvPr/>
        </p:nvSpPr>
        <p:spPr>
          <a:xfrm>
            <a:off x="4495102" y="3917427"/>
            <a:ext cx="418140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Visual 2: localized (see Globe icon)  Visual 2 used in the front end</a:t>
            </a:r>
          </a:p>
        </p:txBody>
      </p:sp>
      <p:sp>
        <p:nvSpPr>
          <p:cNvPr id="45" name="ZoneTexte 44"/>
          <p:cNvSpPr txBox="1"/>
          <p:nvPr/>
        </p:nvSpPr>
        <p:spPr>
          <a:xfrm>
            <a:off x="4495102" y="4235236"/>
            <a:ext cx="4397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Title: localized (see Globe icon)  Title used in the front end </a:t>
            </a:r>
          </a:p>
        </p:txBody>
      </p:sp>
      <p:sp>
        <p:nvSpPr>
          <p:cNvPr id="47" name="ZoneTexte 46"/>
          <p:cNvSpPr txBox="1"/>
          <p:nvPr/>
        </p:nvSpPr>
        <p:spPr>
          <a:xfrm>
            <a:off x="4576958" y="3112821"/>
            <a:ext cx="389266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Picto</a:t>
            </a:r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: localized (see Globe icon)  </a:t>
            </a:r>
            <a:r>
              <a:rPr lang="en-US" sz="10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Picto</a:t>
            </a:r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used in the</a:t>
            </a:r>
          </a:p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front end.</a:t>
            </a:r>
            <a:endParaRPr lang="en-US" sz="1000" baseline="0" dirty="0"/>
          </a:p>
          <a:p>
            <a:pPr algn="l"/>
            <a:endParaRPr lang="en-US" sz="1000" baseline="0" dirty="0"/>
          </a:p>
        </p:txBody>
      </p:sp>
      <p:sp>
        <p:nvSpPr>
          <p:cNvPr id="48" name="Ellipse 47"/>
          <p:cNvSpPr/>
          <p:nvPr/>
        </p:nvSpPr>
        <p:spPr>
          <a:xfrm>
            <a:off x="4229061" y="2770203"/>
            <a:ext cx="252000" cy="252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2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49" name="Ellipse 48"/>
          <p:cNvSpPr/>
          <p:nvPr/>
        </p:nvSpPr>
        <p:spPr>
          <a:xfrm>
            <a:off x="4234019" y="3143149"/>
            <a:ext cx="252000" cy="252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3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50" name="Ellipse 49"/>
          <p:cNvSpPr/>
          <p:nvPr/>
        </p:nvSpPr>
        <p:spPr>
          <a:xfrm>
            <a:off x="4232310" y="2297656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1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51" name="Ellipse 50"/>
          <p:cNvSpPr/>
          <p:nvPr/>
        </p:nvSpPr>
        <p:spPr>
          <a:xfrm>
            <a:off x="4226316" y="4586088"/>
            <a:ext cx="252000" cy="252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7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55" name="ZoneTexte 54"/>
          <p:cNvSpPr txBox="1"/>
          <p:nvPr/>
        </p:nvSpPr>
        <p:spPr>
          <a:xfrm>
            <a:off x="4504949" y="4580978"/>
            <a:ext cx="4397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Content: localized (see Globe icon)  Content used in the front end </a:t>
            </a:r>
          </a:p>
        </p:txBody>
      </p:sp>
      <p:sp>
        <p:nvSpPr>
          <p:cNvPr id="56" name="Ellipse 55"/>
          <p:cNvSpPr/>
          <p:nvPr/>
        </p:nvSpPr>
        <p:spPr>
          <a:xfrm>
            <a:off x="4226316" y="4965335"/>
            <a:ext cx="268786" cy="289414"/>
          </a:xfrm>
          <a:prstGeom prst="ellipse">
            <a:avLst/>
          </a:prstGeom>
          <a:solidFill>
            <a:srgbClr val="E4251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8</a:t>
            </a:r>
          </a:p>
        </p:txBody>
      </p:sp>
      <p:sp>
        <p:nvSpPr>
          <p:cNvPr id="57" name="ZoneTexte 56"/>
          <p:cNvSpPr txBox="1"/>
          <p:nvPr/>
        </p:nvSpPr>
        <p:spPr>
          <a:xfrm>
            <a:off x="4504949" y="4975668"/>
            <a:ext cx="4397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Link: CMS Link used in the front end (Component 3)</a:t>
            </a:r>
          </a:p>
        </p:txBody>
      </p:sp>
      <p:sp>
        <p:nvSpPr>
          <p:cNvPr id="59" name="Ellipse 58"/>
          <p:cNvSpPr/>
          <p:nvPr/>
        </p:nvSpPr>
        <p:spPr>
          <a:xfrm>
            <a:off x="4216918" y="5375123"/>
            <a:ext cx="288031" cy="253763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9</a:t>
            </a:r>
          </a:p>
        </p:txBody>
      </p:sp>
      <p:sp>
        <p:nvSpPr>
          <p:cNvPr id="60" name="ZoneTexte 59"/>
          <p:cNvSpPr txBox="1"/>
          <p:nvPr/>
        </p:nvSpPr>
        <p:spPr>
          <a:xfrm>
            <a:off x="4504949" y="5361735"/>
            <a:ext cx="4397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What's hot content (Component 57) </a:t>
            </a:r>
          </a:p>
        </p:txBody>
      </p:sp>
      <p:sp>
        <p:nvSpPr>
          <p:cNvPr id="65" name="Ellipse 64"/>
          <p:cNvSpPr/>
          <p:nvPr/>
        </p:nvSpPr>
        <p:spPr>
          <a:xfrm>
            <a:off x="3881143" y="3011947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73" name="Ellipse 72"/>
          <p:cNvSpPr/>
          <p:nvPr/>
        </p:nvSpPr>
        <p:spPr>
          <a:xfrm>
            <a:off x="821626" y="3030040"/>
            <a:ext cx="180000" cy="180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79" name="Ellipse 78"/>
          <p:cNvSpPr/>
          <p:nvPr/>
        </p:nvSpPr>
        <p:spPr>
          <a:xfrm>
            <a:off x="2722483" y="3011947"/>
            <a:ext cx="180000" cy="180000"/>
          </a:xfrm>
          <a:prstGeom prst="ellipse">
            <a:avLst/>
          </a:prstGeom>
          <a:solidFill>
            <a:srgbClr val="8D7D74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83" name="Ellipse 82"/>
          <p:cNvSpPr/>
          <p:nvPr/>
        </p:nvSpPr>
        <p:spPr>
          <a:xfrm>
            <a:off x="1965720" y="3191947"/>
            <a:ext cx="180000" cy="1800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84" name="Ellipse 83"/>
          <p:cNvSpPr/>
          <p:nvPr/>
        </p:nvSpPr>
        <p:spPr>
          <a:xfrm>
            <a:off x="836669" y="3576819"/>
            <a:ext cx="180000" cy="180000"/>
          </a:xfrm>
          <a:prstGeom prst="ellipse">
            <a:avLst/>
          </a:prstGeom>
          <a:solidFill>
            <a:srgbClr val="D21E1B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7</a:t>
            </a:r>
          </a:p>
        </p:txBody>
      </p:sp>
      <p:sp>
        <p:nvSpPr>
          <p:cNvPr id="85" name="Ellipse 84"/>
          <p:cNvSpPr/>
          <p:nvPr/>
        </p:nvSpPr>
        <p:spPr>
          <a:xfrm>
            <a:off x="1680827" y="3885893"/>
            <a:ext cx="180000" cy="180000"/>
          </a:xfrm>
          <a:prstGeom prst="ellipse">
            <a:avLst/>
          </a:prstGeom>
          <a:solidFill>
            <a:srgbClr val="E4251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147282639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.1 CREATE a new component</a:t>
            </a: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using WCMS page view perspective </a:t>
            </a:r>
            <a:endParaRPr lang="en-US" sz="11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8" name="Ellipse 27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29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algn="l" eaLnBrk="1" hangingPunct="1">
              <a:defRPr/>
            </a:pPr>
            <a:r>
              <a:rPr lang="en-US" kern="0" baseline="0" dirty="0">
                <a:solidFill>
                  <a:srgbClr val="F4F4F4"/>
                </a:solidFill>
              </a:rPr>
              <a:t>Rich Hour Banner Component</a:t>
            </a:r>
          </a:p>
        </p:txBody>
      </p:sp>
      <p:sp>
        <p:nvSpPr>
          <p:cNvPr id="30" name="Ellipse 29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58</a:t>
            </a:r>
          </a:p>
        </p:txBody>
      </p:sp>
      <p:sp>
        <p:nvSpPr>
          <p:cNvPr id="50" name="Rectangle 49"/>
          <p:cNvSpPr/>
          <p:nvPr/>
        </p:nvSpPr>
        <p:spPr bwMode="auto">
          <a:xfrm>
            <a:off x="7514340" y="4871350"/>
            <a:ext cx="172819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lang="en-US" sz="1050" baseline="0" dirty="0">
              <a:solidFill>
                <a:schemeClr val="tx1"/>
              </a:solidFill>
            </a:endParaRP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‘Create a new item’</a:t>
            </a:r>
          </a:p>
          <a:p>
            <a:pPr algn="ctr"/>
            <a:endParaRPr lang="en-US" sz="1050" baseline="0" dirty="0">
              <a:solidFill>
                <a:schemeClr val="tx1"/>
              </a:solidFill>
            </a:endParaRPr>
          </a:p>
        </p:txBody>
      </p:sp>
      <p:sp>
        <p:nvSpPr>
          <p:cNvPr id="27" name="Ellipse 26"/>
          <p:cNvSpPr/>
          <p:nvPr/>
        </p:nvSpPr>
        <p:spPr>
          <a:xfrm>
            <a:off x="7125328" y="4787527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3</a:t>
            </a:r>
          </a:p>
        </p:txBody>
      </p:sp>
      <p:pic>
        <p:nvPicPr>
          <p:cNvPr id="24" name="Image 23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33" name="Rectangle 32"/>
          <p:cNvSpPr/>
          <p:nvPr/>
        </p:nvSpPr>
        <p:spPr bwMode="auto">
          <a:xfrm>
            <a:off x="2843808" y="2395002"/>
            <a:ext cx="187220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(+) to CREATE a new component</a:t>
            </a:r>
          </a:p>
        </p:txBody>
      </p:sp>
      <p:sp>
        <p:nvSpPr>
          <p:cNvPr id="40" name="Rectangle 39"/>
          <p:cNvSpPr/>
          <p:nvPr/>
        </p:nvSpPr>
        <p:spPr bwMode="auto">
          <a:xfrm>
            <a:off x="3876857" y="3185935"/>
            <a:ext cx="2232248" cy="181355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lang="en-US" sz="1050" baseline="0" dirty="0">
              <a:solidFill>
                <a:schemeClr val="tx1"/>
              </a:solidFill>
            </a:endParaRPr>
          </a:p>
          <a:p>
            <a:pPr algn="ctr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Set the ID and fill the banner attributes</a:t>
            </a:r>
          </a:p>
          <a:p>
            <a:pPr algn="ctr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Name it the way that will allow you to find it easily when searching for the component.</a:t>
            </a:r>
          </a:p>
          <a:p>
            <a:pPr algn="ctr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click on done when finished</a:t>
            </a:r>
          </a:p>
          <a:p>
            <a:pPr algn="ctr"/>
            <a:endParaRPr lang="en-US" sz="1050" baseline="0" dirty="0">
              <a:solidFill>
                <a:schemeClr val="tx1"/>
              </a:solidFill>
            </a:endParaRPr>
          </a:p>
          <a:p>
            <a:pPr algn="ctr"/>
            <a:r>
              <a:rPr lang="en-US" sz="1050" i="1" baseline="0" dirty="0">
                <a:solidFill>
                  <a:schemeClr val="tx1"/>
                </a:solidFill>
              </a:rPr>
              <a:t>The component will then appear in the corresponding content slot</a:t>
            </a: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87519" y="5543228"/>
            <a:ext cx="3383758" cy="1135976"/>
          </a:xfrm>
          <a:prstGeom prst="rect">
            <a:avLst/>
          </a:prstGeom>
        </p:spPr>
      </p:pic>
      <p:cxnSp>
        <p:nvCxnSpPr>
          <p:cNvPr id="35" name="Connecteur en angle 34"/>
          <p:cNvCxnSpPr/>
          <p:nvPr/>
        </p:nvCxnSpPr>
        <p:spPr bwMode="auto">
          <a:xfrm rot="10800000" flipV="1">
            <a:off x="6804248" y="5375405"/>
            <a:ext cx="805282" cy="766147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2" name="Imag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31" y="1854644"/>
            <a:ext cx="5150809" cy="360502"/>
          </a:xfrm>
          <a:prstGeom prst="rect">
            <a:avLst/>
          </a:prstGeom>
        </p:spPr>
      </p:pic>
      <p:cxnSp>
        <p:nvCxnSpPr>
          <p:cNvPr id="21" name="Forme 38"/>
          <p:cNvCxnSpPr>
            <a:stCxn id="33" idx="0"/>
          </p:cNvCxnSpPr>
          <p:nvPr/>
        </p:nvCxnSpPr>
        <p:spPr bwMode="auto">
          <a:xfrm rot="5400000" flipH="1" flipV="1">
            <a:off x="4025430" y="1704416"/>
            <a:ext cx="445069" cy="936104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5" name="Ellipse 24"/>
          <p:cNvSpPr/>
          <p:nvPr/>
        </p:nvSpPr>
        <p:spPr>
          <a:xfrm>
            <a:off x="2644889" y="2116431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41942" y="1774948"/>
            <a:ext cx="2866562" cy="2984506"/>
          </a:xfrm>
          <a:prstGeom prst="rect">
            <a:avLst/>
          </a:prstGeom>
        </p:spPr>
      </p:pic>
      <p:sp>
        <p:nvSpPr>
          <p:cNvPr id="31" name="Rectangle 30"/>
          <p:cNvSpPr/>
          <p:nvPr/>
        </p:nvSpPr>
        <p:spPr bwMode="auto">
          <a:xfrm>
            <a:off x="7435702" y="2873586"/>
            <a:ext cx="162068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Among the component list, click on ‘Rich Hour Banner Component’</a:t>
            </a:r>
          </a:p>
        </p:txBody>
      </p:sp>
      <p:sp>
        <p:nvSpPr>
          <p:cNvPr id="32" name="Ellipse 31"/>
          <p:cNvSpPr/>
          <p:nvPr/>
        </p:nvSpPr>
        <p:spPr>
          <a:xfrm>
            <a:off x="8625795" y="253442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cxnSp>
        <p:nvCxnSpPr>
          <p:cNvPr id="36" name="Forme 48"/>
          <p:cNvCxnSpPr>
            <a:stCxn id="31" idx="1"/>
          </p:cNvCxnSpPr>
          <p:nvPr/>
        </p:nvCxnSpPr>
        <p:spPr bwMode="auto">
          <a:xfrm rot="10800000" flipV="1">
            <a:off x="7256190" y="3233626"/>
            <a:ext cx="179512" cy="216024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11" name="Image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8721" y="3606525"/>
            <a:ext cx="3608857" cy="3197721"/>
          </a:xfrm>
          <a:prstGeom prst="rect">
            <a:avLst/>
          </a:prstGeom>
        </p:spPr>
      </p:pic>
      <p:cxnSp>
        <p:nvCxnSpPr>
          <p:cNvPr id="39" name="Connecteur en angle 38"/>
          <p:cNvCxnSpPr/>
          <p:nvPr/>
        </p:nvCxnSpPr>
        <p:spPr bwMode="auto">
          <a:xfrm rot="10800000">
            <a:off x="3234440" y="3834063"/>
            <a:ext cx="639180" cy="302086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2" name="Ellipse 41"/>
          <p:cNvSpPr/>
          <p:nvPr/>
        </p:nvSpPr>
        <p:spPr>
          <a:xfrm>
            <a:off x="5513670" y="2826605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01382836"/>
      </p:ext>
    </p:extLst>
  </p:cSld>
  <p:clrMapOvr>
    <a:masterClrMapping/>
  </p:clrMapOvr>
  <p:transition/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.2 </a:t>
            </a:r>
            <a:r>
              <a:rPr lang="en-US" sz="1100" baseline="0" dirty="0">
                <a:solidFill>
                  <a:srgbClr val="FFFFFF"/>
                </a:solidFill>
              </a:rPr>
              <a:t>Modify the component using WCMS page view perspective </a:t>
            </a:r>
          </a:p>
        </p:txBody>
      </p: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19" name="Ellipse 18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algn="l" eaLnBrk="1" hangingPunct="1">
              <a:defRPr/>
            </a:pPr>
            <a:r>
              <a:rPr lang="en-US" kern="0" baseline="0" dirty="0">
                <a:solidFill>
                  <a:srgbClr val="F4F4F4"/>
                </a:solidFill>
              </a:rPr>
              <a:t>Rich Hour Banner Component</a:t>
            </a:r>
          </a:p>
        </p:txBody>
      </p:sp>
      <p:sp>
        <p:nvSpPr>
          <p:cNvPr id="24" name="Ellipse 2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58</a:t>
            </a:r>
          </a:p>
        </p:txBody>
      </p:sp>
      <p:pic>
        <p:nvPicPr>
          <p:cNvPr id="21" name="Image 2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30" name="Rectangle 29"/>
          <p:cNvSpPr/>
          <p:nvPr/>
        </p:nvSpPr>
        <p:spPr bwMode="auto">
          <a:xfrm>
            <a:off x="5656636" y="1986891"/>
            <a:ext cx="2808312" cy="424211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Define the time zone</a:t>
            </a:r>
          </a:p>
        </p:txBody>
      </p:sp>
      <p:sp>
        <p:nvSpPr>
          <p:cNvPr id="41" name="Rectangle 40"/>
          <p:cNvSpPr/>
          <p:nvPr/>
        </p:nvSpPr>
        <p:spPr bwMode="auto">
          <a:xfrm>
            <a:off x="5655648" y="6263203"/>
            <a:ext cx="2808312" cy="241877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Define the what’s hot content </a:t>
            </a:r>
          </a:p>
        </p:txBody>
      </p:sp>
      <p:sp>
        <p:nvSpPr>
          <p:cNvPr id="48" name="Ellipse 47"/>
          <p:cNvSpPr/>
          <p:nvPr/>
        </p:nvSpPr>
        <p:spPr>
          <a:xfrm>
            <a:off x="8464454" y="6201025"/>
            <a:ext cx="360000" cy="360000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8</a:t>
            </a:r>
          </a:p>
        </p:txBody>
      </p:sp>
      <p:sp>
        <p:nvSpPr>
          <p:cNvPr id="51" name="Ellipse 50"/>
          <p:cNvSpPr/>
          <p:nvPr/>
        </p:nvSpPr>
        <p:spPr>
          <a:xfrm>
            <a:off x="8465012" y="1986891"/>
            <a:ext cx="360000" cy="360000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pic>
        <p:nvPicPr>
          <p:cNvPr id="16" name="Image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3568" y="1873518"/>
            <a:ext cx="2740655" cy="4867850"/>
          </a:xfrm>
          <a:prstGeom prst="rect">
            <a:avLst/>
          </a:prstGeom>
        </p:spPr>
      </p:pic>
      <p:sp>
        <p:nvSpPr>
          <p:cNvPr id="20" name="Rectangle 19"/>
          <p:cNvSpPr/>
          <p:nvPr/>
        </p:nvSpPr>
        <p:spPr bwMode="auto">
          <a:xfrm>
            <a:off x="5656636" y="2618061"/>
            <a:ext cx="2808312" cy="424211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Define the </a:t>
            </a:r>
            <a:r>
              <a:rPr lang="en-US" sz="1050" baseline="0" dirty="0" err="1">
                <a:solidFill>
                  <a:schemeClr val="tx1"/>
                </a:solidFill>
              </a:rPr>
              <a:t>picto</a:t>
            </a:r>
            <a:r>
              <a:rPr lang="en-US" sz="1050" baseline="0" dirty="0">
                <a:solidFill>
                  <a:schemeClr val="tx1"/>
                </a:solidFill>
              </a:rPr>
              <a:t> on the localized language</a:t>
            </a:r>
          </a:p>
        </p:txBody>
      </p:sp>
      <p:sp>
        <p:nvSpPr>
          <p:cNvPr id="23" name="Ellipse 22"/>
          <p:cNvSpPr/>
          <p:nvPr/>
        </p:nvSpPr>
        <p:spPr>
          <a:xfrm>
            <a:off x="8465012" y="2618061"/>
            <a:ext cx="360000" cy="360000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cxnSp>
        <p:nvCxnSpPr>
          <p:cNvPr id="25" name="Connecteur droit avec flèche 24"/>
          <p:cNvCxnSpPr>
            <a:stCxn id="20" idx="1"/>
          </p:cNvCxnSpPr>
          <p:nvPr/>
        </p:nvCxnSpPr>
        <p:spPr bwMode="auto">
          <a:xfrm flipH="1">
            <a:off x="3018950" y="2830167"/>
            <a:ext cx="2637686" cy="1263475"/>
          </a:xfrm>
          <a:prstGeom prst="straightConnector1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6" name="Rectangle 25"/>
          <p:cNvSpPr/>
          <p:nvPr/>
        </p:nvSpPr>
        <p:spPr bwMode="auto">
          <a:xfrm>
            <a:off x="5656067" y="3239010"/>
            <a:ext cx="2808312" cy="424211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Define the visual 1 on the localized language</a:t>
            </a:r>
          </a:p>
        </p:txBody>
      </p:sp>
      <p:sp>
        <p:nvSpPr>
          <p:cNvPr id="27" name="Ellipse 26"/>
          <p:cNvSpPr/>
          <p:nvPr/>
        </p:nvSpPr>
        <p:spPr>
          <a:xfrm>
            <a:off x="8464443" y="3239010"/>
            <a:ext cx="360000" cy="360000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3</a:t>
            </a:r>
          </a:p>
        </p:txBody>
      </p:sp>
      <p:cxnSp>
        <p:nvCxnSpPr>
          <p:cNvPr id="28" name="Connecteur droit avec flèche 27"/>
          <p:cNvCxnSpPr>
            <a:stCxn id="26" idx="1"/>
          </p:cNvCxnSpPr>
          <p:nvPr/>
        </p:nvCxnSpPr>
        <p:spPr bwMode="auto">
          <a:xfrm flipH="1">
            <a:off x="3034513" y="3451116"/>
            <a:ext cx="2621554" cy="992156"/>
          </a:xfrm>
          <a:prstGeom prst="straightConnector1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9" name="Rectangle 28"/>
          <p:cNvSpPr/>
          <p:nvPr/>
        </p:nvSpPr>
        <p:spPr bwMode="auto">
          <a:xfrm>
            <a:off x="5656067" y="3865885"/>
            <a:ext cx="2808312" cy="424211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Define the visual 2 on the localized language</a:t>
            </a:r>
          </a:p>
        </p:txBody>
      </p:sp>
      <p:sp>
        <p:nvSpPr>
          <p:cNvPr id="31" name="Ellipse 30"/>
          <p:cNvSpPr/>
          <p:nvPr/>
        </p:nvSpPr>
        <p:spPr>
          <a:xfrm>
            <a:off x="8464443" y="3865885"/>
            <a:ext cx="360000" cy="360000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4</a:t>
            </a:r>
          </a:p>
        </p:txBody>
      </p:sp>
      <p:cxnSp>
        <p:nvCxnSpPr>
          <p:cNvPr id="32" name="Connecteur droit avec flèche 31"/>
          <p:cNvCxnSpPr>
            <a:stCxn id="29" idx="1"/>
          </p:cNvCxnSpPr>
          <p:nvPr/>
        </p:nvCxnSpPr>
        <p:spPr bwMode="auto">
          <a:xfrm flipH="1">
            <a:off x="3018456" y="4077991"/>
            <a:ext cx="2637611" cy="686742"/>
          </a:xfrm>
          <a:prstGeom prst="straightConnector1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3" name="Rectangle 32"/>
          <p:cNvSpPr/>
          <p:nvPr/>
        </p:nvSpPr>
        <p:spPr bwMode="auto">
          <a:xfrm>
            <a:off x="5655648" y="4486834"/>
            <a:ext cx="2808312" cy="424211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Define the title on the localized language</a:t>
            </a:r>
          </a:p>
        </p:txBody>
      </p:sp>
      <p:sp>
        <p:nvSpPr>
          <p:cNvPr id="34" name="Ellipse 33"/>
          <p:cNvSpPr/>
          <p:nvPr/>
        </p:nvSpPr>
        <p:spPr>
          <a:xfrm>
            <a:off x="8464024" y="4486834"/>
            <a:ext cx="360000" cy="360000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5</a:t>
            </a:r>
          </a:p>
        </p:txBody>
      </p:sp>
      <p:cxnSp>
        <p:nvCxnSpPr>
          <p:cNvPr id="36" name="Connecteur droit avec flèche 35"/>
          <p:cNvCxnSpPr>
            <a:stCxn id="33" idx="1"/>
          </p:cNvCxnSpPr>
          <p:nvPr/>
        </p:nvCxnSpPr>
        <p:spPr bwMode="auto">
          <a:xfrm flipH="1">
            <a:off x="3017887" y="4698940"/>
            <a:ext cx="2637761" cy="371207"/>
          </a:xfrm>
          <a:prstGeom prst="straightConnector1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7" name="Rectangle 36"/>
          <p:cNvSpPr/>
          <p:nvPr/>
        </p:nvSpPr>
        <p:spPr bwMode="auto">
          <a:xfrm>
            <a:off x="5655402" y="5091145"/>
            <a:ext cx="2808312" cy="424211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Define the content on the localized language</a:t>
            </a:r>
          </a:p>
        </p:txBody>
      </p:sp>
      <p:sp>
        <p:nvSpPr>
          <p:cNvPr id="39" name="Ellipse 38"/>
          <p:cNvSpPr/>
          <p:nvPr/>
        </p:nvSpPr>
        <p:spPr>
          <a:xfrm>
            <a:off x="8463778" y="5091145"/>
            <a:ext cx="360000" cy="360000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6</a:t>
            </a:r>
          </a:p>
        </p:txBody>
      </p:sp>
      <p:cxnSp>
        <p:nvCxnSpPr>
          <p:cNvPr id="40" name="Connecteur droit avec flèche 39"/>
          <p:cNvCxnSpPr>
            <a:stCxn id="37" idx="1"/>
          </p:cNvCxnSpPr>
          <p:nvPr/>
        </p:nvCxnSpPr>
        <p:spPr bwMode="auto">
          <a:xfrm flipH="1">
            <a:off x="3034513" y="5303251"/>
            <a:ext cx="2620889" cy="98475"/>
          </a:xfrm>
          <a:prstGeom prst="straightConnector1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2" name="Rectangle 41"/>
          <p:cNvSpPr/>
          <p:nvPr/>
        </p:nvSpPr>
        <p:spPr bwMode="auto">
          <a:xfrm>
            <a:off x="5655402" y="5717822"/>
            <a:ext cx="2808312" cy="424211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Define the link</a:t>
            </a:r>
          </a:p>
        </p:txBody>
      </p:sp>
      <p:sp>
        <p:nvSpPr>
          <p:cNvPr id="43" name="Ellipse 42"/>
          <p:cNvSpPr/>
          <p:nvPr/>
        </p:nvSpPr>
        <p:spPr>
          <a:xfrm>
            <a:off x="8463778" y="5717822"/>
            <a:ext cx="360000" cy="360000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7</a:t>
            </a:r>
          </a:p>
        </p:txBody>
      </p:sp>
      <p:cxnSp>
        <p:nvCxnSpPr>
          <p:cNvPr id="44" name="Connecteur droit avec flèche 43"/>
          <p:cNvCxnSpPr>
            <a:stCxn id="42" idx="1"/>
          </p:cNvCxnSpPr>
          <p:nvPr/>
        </p:nvCxnSpPr>
        <p:spPr bwMode="auto">
          <a:xfrm flipH="1">
            <a:off x="3017887" y="5929928"/>
            <a:ext cx="2637515" cy="307902"/>
          </a:xfrm>
          <a:prstGeom prst="straightConnector1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5" name="Connecteur droit avec flèche 44"/>
          <p:cNvCxnSpPr/>
          <p:nvPr/>
        </p:nvCxnSpPr>
        <p:spPr bwMode="auto">
          <a:xfrm flipH="1">
            <a:off x="2195736" y="2198997"/>
            <a:ext cx="3460900" cy="1040013"/>
          </a:xfrm>
          <a:prstGeom prst="straightConnector1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6" name="Connecteur droit avec flèche 45"/>
          <p:cNvCxnSpPr/>
          <p:nvPr/>
        </p:nvCxnSpPr>
        <p:spPr bwMode="auto">
          <a:xfrm flipH="1">
            <a:off x="3034513" y="6424489"/>
            <a:ext cx="2620889" cy="136536"/>
          </a:xfrm>
          <a:prstGeom prst="straightConnector1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3159523634"/>
      </p:ext>
    </p:extLst>
  </p:cSld>
  <p:clrMapOvr>
    <a:masterClrMapping/>
  </p:clrMapOvr>
  <p:transition/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Application</a:t>
            </a: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sp>
        <p:nvSpPr>
          <p:cNvPr id="16" name="Rectangle 15"/>
          <p:cNvSpPr/>
          <p:nvPr/>
        </p:nvSpPr>
        <p:spPr bwMode="auto">
          <a:xfrm>
            <a:off x="6372200" y="1700808"/>
            <a:ext cx="504056" cy="25201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algn="l" eaLnBrk="1" hangingPunct="1">
              <a:defRPr/>
            </a:pPr>
            <a:r>
              <a:rPr lang="en-US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Push Banner Component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F4F4F4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Ellipse 10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59</a:t>
            </a:r>
          </a:p>
        </p:txBody>
      </p:sp>
      <p:sp>
        <p:nvSpPr>
          <p:cNvPr id="19" name="ZoneTexte 18"/>
          <p:cNvSpPr txBox="1"/>
          <p:nvPr/>
        </p:nvSpPr>
        <p:spPr>
          <a:xfrm>
            <a:off x="4103948" y="1874309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/>
              <a:t>Figure : KRUPS US home page</a:t>
            </a:r>
          </a:p>
        </p:txBody>
      </p:sp>
      <p:pic>
        <p:nvPicPr>
          <p:cNvPr id="26" name="Image 25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75656" y="2353462"/>
            <a:ext cx="6192688" cy="3307786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 bwMode="auto">
          <a:xfrm>
            <a:off x="3563888" y="3284984"/>
            <a:ext cx="1584176" cy="2160240"/>
          </a:xfrm>
          <a:prstGeom prst="rect">
            <a:avLst/>
          </a:prstGeom>
          <a:noFill/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5292080" y="3284984"/>
            <a:ext cx="1584176" cy="2016224"/>
          </a:xfrm>
          <a:prstGeom prst="rect">
            <a:avLst/>
          </a:prstGeom>
          <a:noFill/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35474735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Rectangle 71"/>
          <p:cNvSpPr/>
          <p:nvPr/>
        </p:nvSpPr>
        <p:spPr bwMode="auto">
          <a:xfrm>
            <a:off x="4025123" y="1820292"/>
            <a:ext cx="5049964" cy="4992915"/>
          </a:xfrm>
          <a:prstGeom prst="rect">
            <a:avLst/>
          </a:prstGeom>
          <a:solidFill>
            <a:schemeClr val="accent5"/>
          </a:solidFill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z="2400" dirty="0"/>
              <a:t>Push Banner Component</a:t>
            </a:r>
          </a:p>
        </p:txBody>
      </p:sp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>
                <a:solidFill>
                  <a:srgbClr val="FFFFFF"/>
                </a:solidFill>
                <a:latin typeface="+mj-lt"/>
              </a:rPr>
              <a:t>     Component format</a:t>
            </a:r>
            <a:endParaRPr lang="en-US" sz="14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2" name="Ellipse 61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59</a:t>
            </a: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  <a:endParaRPr lang="en-US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8" name="Line 24"/>
          <p:cNvSpPr>
            <a:spLocks noChangeShapeType="1"/>
          </p:cNvSpPr>
          <p:nvPr/>
        </p:nvSpPr>
        <p:spPr bwMode="auto">
          <a:xfrm>
            <a:off x="522358" y="5378529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en-US" sz="20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20" name="ZoneTexte 19"/>
          <p:cNvSpPr txBox="1"/>
          <p:nvPr/>
        </p:nvSpPr>
        <p:spPr>
          <a:xfrm>
            <a:off x="4057636" y="1820293"/>
            <a:ext cx="44748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b="1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The component has the following attributes :</a:t>
            </a:r>
          </a:p>
        </p:txBody>
      </p:sp>
      <p:sp>
        <p:nvSpPr>
          <p:cNvPr id="33" name="Line 24"/>
          <p:cNvSpPr>
            <a:spLocks noChangeShapeType="1"/>
          </p:cNvSpPr>
          <p:nvPr/>
        </p:nvSpPr>
        <p:spPr bwMode="auto">
          <a:xfrm>
            <a:off x="680348" y="6628016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fr-FR" sz="20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43" name="ZoneTexte 42"/>
          <p:cNvSpPr txBox="1"/>
          <p:nvPr/>
        </p:nvSpPr>
        <p:spPr>
          <a:xfrm>
            <a:off x="4441819" y="2238782"/>
            <a:ext cx="44506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Visible : attribute to define if the component is visible (yes) or </a:t>
            </a:r>
          </a:p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not visible (no) in the front end.</a:t>
            </a:r>
          </a:p>
        </p:txBody>
      </p:sp>
      <p:sp>
        <p:nvSpPr>
          <p:cNvPr id="30" name="ZoneTexte 29"/>
          <p:cNvSpPr txBox="1"/>
          <p:nvPr/>
        </p:nvSpPr>
        <p:spPr>
          <a:xfrm>
            <a:off x="-135336" y="6613173"/>
            <a:ext cx="410445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/>
              <a:t>Figure : Editing the component using WCMS page view mode (</a:t>
            </a:r>
            <a:r>
              <a:rPr lang="en-US" sz="900" b="1" baseline="0" dirty="0"/>
              <a:t>KRUPS US</a:t>
            </a:r>
            <a:r>
              <a:rPr lang="en-US" sz="900" baseline="0" dirty="0"/>
              <a:t>)</a:t>
            </a:r>
          </a:p>
        </p:txBody>
      </p:sp>
      <p:pic>
        <p:nvPicPr>
          <p:cNvPr id="31" name="Image 3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24" name="Ellipse 23"/>
          <p:cNvSpPr/>
          <p:nvPr/>
        </p:nvSpPr>
        <p:spPr>
          <a:xfrm>
            <a:off x="313094" y="3737427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37" name="ZoneTexte 36"/>
          <p:cNvSpPr txBox="1"/>
          <p:nvPr/>
        </p:nvSpPr>
        <p:spPr>
          <a:xfrm>
            <a:off x="4580946" y="2736560"/>
            <a:ext cx="458507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Label: localized (see Globe icon)  Label used in the front end.</a:t>
            </a:r>
            <a:endParaRPr lang="en-US" sz="1000" baseline="0" dirty="0"/>
          </a:p>
        </p:txBody>
      </p:sp>
      <p:sp>
        <p:nvSpPr>
          <p:cNvPr id="38" name="Ellipse 37"/>
          <p:cNvSpPr/>
          <p:nvPr/>
        </p:nvSpPr>
        <p:spPr>
          <a:xfrm>
            <a:off x="313094" y="3111544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2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39" name="Ellipse 38"/>
          <p:cNvSpPr/>
          <p:nvPr/>
        </p:nvSpPr>
        <p:spPr>
          <a:xfrm>
            <a:off x="313094" y="3507890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2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52" name="Ellipse 51"/>
          <p:cNvSpPr/>
          <p:nvPr/>
        </p:nvSpPr>
        <p:spPr>
          <a:xfrm>
            <a:off x="4229061" y="3588610"/>
            <a:ext cx="252000" cy="252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4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53" name="Ellipse 52"/>
          <p:cNvSpPr/>
          <p:nvPr/>
        </p:nvSpPr>
        <p:spPr>
          <a:xfrm>
            <a:off x="4216918" y="3917427"/>
            <a:ext cx="252000" cy="252000"/>
          </a:xfrm>
          <a:prstGeom prst="ellipse">
            <a:avLst/>
          </a:prstGeom>
          <a:solidFill>
            <a:srgbClr val="8D7D74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5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54" name="Ellipse 53"/>
          <p:cNvSpPr/>
          <p:nvPr/>
        </p:nvSpPr>
        <p:spPr>
          <a:xfrm>
            <a:off x="4216918" y="4212971"/>
            <a:ext cx="252000" cy="2520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57" name="ZoneTexte 56"/>
          <p:cNvSpPr txBox="1"/>
          <p:nvPr/>
        </p:nvSpPr>
        <p:spPr>
          <a:xfrm>
            <a:off x="4504949" y="3597890"/>
            <a:ext cx="43875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Description: localized (see Globe icon)  Description used in the front end.</a:t>
            </a:r>
            <a:endParaRPr lang="en-US" sz="1000" baseline="0" dirty="0"/>
          </a:p>
          <a:p>
            <a:pPr algn="l"/>
            <a:endParaRPr lang="en-US" sz="1000" baseline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9" name="ZoneTexte 58"/>
          <p:cNvSpPr txBox="1"/>
          <p:nvPr/>
        </p:nvSpPr>
        <p:spPr>
          <a:xfrm>
            <a:off x="4495102" y="3917427"/>
            <a:ext cx="418140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URL: localized (see Globe icon)  URL used in the front end</a:t>
            </a:r>
          </a:p>
        </p:txBody>
      </p:sp>
      <p:sp>
        <p:nvSpPr>
          <p:cNvPr id="61" name="ZoneTexte 60"/>
          <p:cNvSpPr txBox="1"/>
          <p:nvPr/>
        </p:nvSpPr>
        <p:spPr>
          <a:xfrm>
            <a:off x="4495102" y="4235236"/>
            <a:ext cx="43973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Thumbnail Image: localized (see Globe icon)  Thumbnail image used in the front end </a:t>
            </a:r>
          </a:p>
        </p:txBody>
      </p:sp>
      <p:sp>
        <p:nvSpPr>
          <p:cNvPr id="66" name="ZoneTexte 65"/>
          <p:cNvSpPr txBox="1"/>
          <p:nvPr/>
        </p:nvSpPr>
        <p:spPr>
          <a:xfrm>
            <a:off x="4576958" y="3112821"/>
            <a:ext cx="389266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Title: localized (see Globe icon)  Title used in the</a:t>
            </a:r>
          </a:p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front end.</a:t>
            </a:r>
            <a:endParaRPr lang="en-US" sz="1000" baseline="0" dirty="0"/>
          </a:p>
          <a:p>
            <a:pPr algn="l"/>
            <a:endParaRPr lang="en-US" sz="1000" baseline="0" dirty="0"/>
          </a:p>
        </p:txBody>
      </p:sp>
      <p:sp>
        <p:nvSpPr>
          <p:cNvPr id="67" name="Ellipse 66"/>
          <p:cNvSpPr/>
          <p:nvPr/>
        </p:nvSpPr>
        <p:spPr>
          <a:xfrm>
            <a:off x="313094" y="3956412"/>
            <a:ext cx="180000" cy="180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75" name="Ellipse 74"/>
          <p:cNvSpPr/>
          <p:nvPr/>
        </p:nvSpPr>
        <p:spPr>
          <a:xfrm>
            <a:off x="4229061" y="2770203"/>
            <a:ext cx="252000" cy="252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2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76" name="Ellipse 75"/>
          <p:cNvSpPr/>
          <p:nvPr/>
        </p:nvSpPr>
        <p:spPr>
          <a:xfrm>
            <a:off x="4234019" y="3143149"/>
            <a:ext cx="252000" cy="252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3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77" name="Ellipse 76"/>
          <p:cNvSpPr/>
          <p:nvPr/>
        </p:nvSpPr>
        <p:spPr>
          <a:xfrm>
            <a:off x="4232310" y="2297656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1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78" name="Rectangle 7"/>
          <p:cNvSpPr>
            <a:spLocks noChangeArrowheads="1"/>
          </p:cNvSpPr>
          <p:nvPr/>
        </p:nvSpPr>
        <p:spPr bwMode="auto">
          <a:xfrm>
            <a:off x="1875087" y="1393043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2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.1 Description</a:t>
            </a: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: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  </a:t>
            </a:r>
          </a:p>
        </p:txBody>
      </p:sp>
      <p:sp>
        <p:nvSpPr>
          <p:cNvPr id="40" name="Ellipse 39"/>
          <p:cNvSpPr/>
          <p:nvPr/>
        </p:nvSpPr>
        <p:spPr>
          <a:xfrm>
            <a:off x="313094" y="4200759"/>
            <a:ext cx="180000" cy="180000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41" name="Ellipse 40"/>
          <p:cNvSpPr/>
          <p:nvPr/>
        </p:nvSpPr>
        <p:spPr>
          <a:xfrm>
            <a:off x="313094" y="4608449"/>
            <a:ext cx="180000" cy="1800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34" name="Ellipse 33"/>
          <p:cNvSpPr/>
          <p:nvPr/>
        </p:nvSpPr>
        <p:spPr>
          <a:xfrm>
            <a:off x="4226316" y="4586088"/>
            <a:ext cx="252000" cy="252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7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35" name="Ellipse 34"/>
          <p:cNvSpPr/>
          <p:nvPr/>
        </p:nvSpPr>
        <p:spPr>
          <a:xfrm>
            <a:off x="313094" y="4885668"/>
            <a:ext cx="180000" cy="180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7</a:t>
            </a:r>
          </a:p>
        </p:txBody>
      </p:sp>
      <p:sp>
        <p:nvSpPr>
          <p:cNvPr id="44" name="ZoneTexte 43"/>
          <p:cNvSpPr txBox="1"/>
          <p:nvPr/>
        </p:nvSpPr>
        <p:spPr>
          <a:xfrm>
            <a:off x="4504949" y="4580978"/>
            <a:ext cx="4397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CMS Link: CMS Link used in the front end (Component 3) 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ACF862B6-A02F-4785-A497-E6A9283EEFC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7769" y="2257139"/>
            <a:ext cx="3534236" cy="3606233"/>
          </a:xfrm>
          <a:prstGeom prst="rect">
            <a:avLst/>
          </a:prstGeom>
        </p:spPr>
      </p:pic>
      <p:sp>
        <p:nvSpPr>
          <p:cNvPr id="42" name="Ellipse 41">
            <a:extLst>
              <a:ext uri="{FF2B5EF4-FFF2-40B4-BE49-F238E27FC236}">
                <a16:creationId xmlns:a16="http://schemas.microsoft.com/office/drawing/2014/main" id="{65965EF6-D67A-4681-81C9-688D435C898A}"/>
              </a:ext>
            </a:extLst>
          </p:cNvPr>
          <p:cNvSpPr/>
          <p:nvPr/>
        </p:nvSpPr>
        <p:spPr>
          <a:xfrm>
            <a:off x="313094" y="5162887"/>
            <a:ext cx="180000" cy="180000"/>
          </a:xfrm>
          <a:prstGeom prst="ellipse">
            <a:avLst/>
          </a:prstGeom>
          <a:solidFill>
            <a:srgbClr val="156103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8</a:t>
            </a:r>
          </a:p>
        </p:txBody>
      </p:sp>
      <p:sp>
        <p:nvSpPr>
          <p:cNvPr id="46" name="Ellipse 45">
            <a:extLst>
              <a:ext uri="{FF2B5EF4-FFF2-40B4-BE49-F238E27FC236}">
                <a16:creationId xmlns:a16="http://schemas.microsoft.com/office/drawing/2014/main" id="{8980900F-A8A2-4ABE-9EBE-C180EBED3BB4}"/>
              </a:ext>
            </a:extLst>
          </p:cNvPr>
          <p:cNvSpPr/>
          <p:nvPr/>
        </p:nvSpPr>
        <p:spPr>
          <a:xfrm>
            <a:off x="4200046" y="4955336"/>
            <a:ext cx="295056" cy="295056"/>
          </a:xfrm>
          <a:prstGeom prst="ellipse">
            <a:avLst/>
          </a:prstGeom>
          <a:solidFill>
            <a:srgbClr val="156103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8</a:t>
            </a:r>
          </a:p>
        </p:txBody>
      </p:sp>
      <p:sp>
        <p:nvSpPr>
          <p:cNvPr id="47" name="ZoneTexte 46">
            <a:extLst>
              <a:ext uri="{FF2B5EF4-FFF2-40B4-BE49-F238E27FC236}">
                <a16:creationId xmlns:a16="http://schemas.microsoft.com/office/drawing/2014/main" id="{9800A0E5-CA1C-426F-9A3E-948C531B3133}"/>
              </a:ext>
            </a:extLst>
          </p:cNvPr>
          <p:cNvSpPr txBox="1"/>
          <p:nvPr/>
        </p:nvSpPr>
        <p:spPr>
          <a:xfrm>
            <a:off x="4565419" y="4890757"/>
            <a:ext cx="4397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Position: to define the position of the component at the front website</a:t>
            </a:r>
          </a:p>
        </p:txBody>
      </p:sp>
    </p:spTree>
    <p:extLst>
      <p:ext uri="{BB962C8B-B14F-4D97-AF65-F5344CB8AC3E}">
        <p14:creationId xmlns:p14="http://schemas.microsoft.com/office/powerpoint/2010/main" val="2751970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Image 6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6064" y="4149080"/>
            <a:ext cx="1249512" cy="2961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3" name="Rectangle 62"/>
          <p:cNvSpPr/>
          <p:nvPr/>
        </p:nvSpPr>
        <p:spPr bwMode="auto">
          <a:xfrm>
            <a:off x="611560" y="4509120"/>
            <a:ext cx="7704856" cy="936104"/>
          </a:xfrm>
          <a:prstGeom prst="rect">
            <a:avLst/>
          </a:prstGeom>
          <a:solidFill>
            <a:schemeClr val="accent5"/>
          </a:solidFill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just"/>
            <a:r>
              <a:rPr lang="en-US" sz="1300" baseline="0" dirty="0"/>
              <a:t>If you want to change a section title in a page that its template is not a content page, create an 8787 ticket. See the example below : </a:t>
            </a:r>
          </a:p>
        </p:txBody>
      </p:sp>
      <p:sp>
        <p:nvSpPr>
          <p:cNvPr id="67" name="Rectangle 2"/>
          <p:cNvSpPr>
            <a:spLocks noGrp="1" noChangeArrowheads="1"/>
          </p:cNvSpPr>
          <p:nvPr>
            <p:ph type="title"/>
          </p:nvPr>
        </p:nvSpPr>
        <p:spPr>
          <a:xfrm>
            <a:off x="1259632" y="341784"/>
            <a:ext cx="7344816" cy="566936"/>
          </a:xfrm>
        </p:spPr>
        <p:txBody>
          <a:bodyPr/>
          <a:lstStyle/>
          <a:p>
            <a:pPr lvl="1"/>
            <a:r>
              <a:rPr lang="en-US" sz="3200" dirty="0">
                <a:solidFill>
                  <a:srgbClr val="FFFFFF"/>
                </a:solidFill>
              </a:rPr>
              <a:t> Introduction</a:t>
            </a:r>
          </a:p>
        </p:txBody>
      </p:sp>
      <p:sp>
        <p:nvSpPr>
          <p:cNvPr id="64" name="Rectangle 63"/>
          <p:cNvSpPr>
            <a:spLocks noChangeArrowheads="1"/>
          </p:cNvSpPr>
          <p:nvPr/>
        </p:nvSpPr>
        <p:spPr bwMode="auto">
          <a:xfrm>
            <a:off x="1547664" y="1196752"/>
            <a:ext cx="6480720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</a:rPr>
              <a:t> To understand before starting…</a:t>
            </a:r>
            <a:endParaRPr lang="en-US" sz="11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pic>
        <p:nvPicPr>
          <p:cNvPr id="68" name="Image 67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pic>
        <p:nvPicPr>
          <p:cNvPr id="59" name="Image 5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6064" y="1916832"/>
            <a:ext cx="1249512" cy="2961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0" name="Rectangle 59"/>
          <p:cNvSpPr/>
          <p:nvPr/>
        </p:nvSpPr>
        <p:spPr bwMode="auto">
          <a:xfrm>
            <a:off x="611560" y="2276872"/>
            <a:ext cx="7704856" cy="1440160"/>
          </a:xfrm>
          <a:prstGeom prst="rect">
            <a:avLst/>
          </a:prstGeom>
          <a:solidFill>
            <a:schemeClr val="accent5"/>
          </a:solidFill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just"/>
            <a:r>
              <a:rPr lang="en-US" sz="1300" baseline="0" dirty="0"/>
              <a:t>If to update your website you have to create more than 10 medias, create an 8787 ticket  to mass create medias. </a:t>
            </a:r>
            <a:endParaRPr lang="en-US" sz="1300" dirty="0"/>
          </a:p>
          <a:p>
            <a:pPr algn="just"/>
            <a:r>
              <a:rPr lang="en-US" sz="1300" baseline="0" dirty="0"/>
              <a:t>Your ticket should contains all physical files of your media organized by </a:t>
            </a:r>
            <a:r>
              <a:rPr lang="en-US" sz="1300" baseline="0" dirty="0" err="1"/>
              <a:t>hybris</a:t>
            </a:r>
            <a:r>
              <a:rPr lang="en-US" sz="1300" baseline="0" dirty="0"/>
              <a:t> directory.</a:t>
            </a:r>
          </a:p>
          <a:p>
            <a:pPr algn="just"/>
            <a:r>
              <a:rPr lang="en-US" sz="1300" baseline="0" dirty="0"/>
              <a:t>The respond to your ticket should contains a </a:t>
            </a:r>
            <a:r>
              <a:rPr lang="en-US" sz="1300" baseline="0" dirty="0" err="1"/>
              <a:t>csv</a:t>
            </a:r>
            <a:r>
              <a:rPr lang="en-US" sz="1300" baseline="0" dirty="0"/>
              <a:t> file with two columns :</a:t>
            </a:r>
          </a:p>
          <a:p>
            <a:pPr lvl="1" algn="just">
              <a:buFont typeface="Arial" pitchFamily="34" charset="0"/>
              <a:buChar char="•"/>
            </a:pPr>
            <a:r>
              <a:rPr lang="en-US" sz="1300" baseline="0" dirty="0"/>
              <a:t>Your physical file name.</a:t>
            </a:r>
          </a:p>
          <a:p>
            <a:pPr lvl="1" algn="just">
              <a:buFont typeface="Arial" pitchFamily="34" charset="0"/>
              <a:buChar char="•"/>
            </a:pPr>
            <a:r>
              <a:rPr lang="en-US" sz="1300" baseline="0" dirty="0"/>
              <a:t> The media identifier on </a:t>
            </a:r>
            <a:r>
              <a:rPr lang="en-US" sz="1300" baseline="0" dirty="0" err="1"/>
              <a:t>Hybris</a:t>
            </a:r>
            <a:r>
              <a:rPr lang="en-US" sz="1300" baseline="0" dirty="0"/>
              <a:t>. </a:t>
            </a:r>
          </a:p>
        </p:txBody>
      </p:sp>
      <p:sp>
        <p:nvSpPr>
          <p:cNvPr id="61" name="ZoneTexte 60"/>
          <p:cNvSpPr txBox="1"/>
          <p:nvPr/>
        </p:nvSpPr>
        <p:spPr>
          <a:xfrm>
            <a:off x="8316416" y="1628800"/>
            <a:ext cx="664029" cy="584775"/>
          </a:xfrm>
          <a:prstGeom prst="rect">
            <a:avLst/>
          </a:prstGeom>
          <a:solidFill>
            <a:srgbClr val="0070C0"/>
          </a:solidFill>
        </p:spPr>
        <p:txBody>
          <a:bodyPr wrap="none" rtlCol="0">
            <a:spAutoFit/>
          </a:bodyPr>
          <a:lstStyle/>
          <a:p>
            <a:endParaRPr lang="fr-FR" b="1" dirty="0">
              <a:solidFill>
                <a:srgbClr val="FFFFFF"/>
              </a:solidFill>
            </a:endParaRPr>
          </a:p>
          <a:p>
            <a:r>
              <a:rPr lang="fr-FR" b="1" dirty="0">
                <a:solidFill>
                  <a:srgbClr val="FFFFFF"/>
                </a:solidFill>
              </a:rPr>
              <a:t>MCO</a:t>
            </a:r>
            <a:endParaRPr lang="en-US" b="1" dirty="0">
              <a:solidFill>
                <a:srgbClr val="FFFFFF"/>
              </a:solidFill>
            </a:endParaRPr>
          </a:p>
        </p:txBody>
      </p:sp>
      <p:pic>
        <p:nvPicPr>
          <p:cNvPr id="266243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15816" y="5013176"/>
            <a:ext cx="3233684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z="2400" dirty="0"/>
              <a:t>Push Banner Component</a:t>
            </a:r>
          </a:p>
        </p:txBody>
      </p:sp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Component format and mapping</a:t>
            </a:r>
            <a:endParaRPr lang="en-US" sz="14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2" name="Ellipse 61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59</a:t>
            </a: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  <a:endParaRPr lang="en-US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8" name="Line 24"/>
          <p:cNvSpPr>
            <a:spLocks noChangeShapeType="1"/>
          </p:cNvSpPr>
          <p:nvPr/>
        </p:nvSpPr>
        <p:spPr bwMode="auto">
          <a:xfrm>
            <a:off x="522358" y="5378529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en-US" sz="20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33" name="Line 24"/>
          <p:cNvSpPr>
            <a:spLocks noChangeShapeType="1"/>
          </p:cNvSpPr>
          <p:nvPr/>
        </p:nvSpPr>
        <p:spPr bwMode="auto">
          <a:xfrm>
            <a:off x="680348" y="6628016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fr-FR" sz="20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pic>
        <p:nvPicPr>
          <p:cNvPr id="31" name="Image 3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80" name="Rectangle 7"/>
          <p:cNvSpPr>
            <a:spLocks noChangeArrowheads="1"/>
          </p:cNvSpPr>
          <p:nvPr/>
        </p:nvSpPr>
        <p:spPr bwMode="auto">
          <a:xfrm>
            <a:off x="1863743" y="136545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2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.2 Mapping</a:t>
            </a: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: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  </a:t>
            </a:r>
          </a:p>
        </p:txBody>
      </p:sp>
      <p:pic>
        <p:nvPicPr>
          <p:cNvPr id="42" name="Image 4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81" y="2263341"/>
            <a:ext cx="4074109" cy="2152017"/>
          </a:xfrm>
          <a:prstGeom prst="rect">
            <a:avLst/>
          </a:prstGeom>
        </p:spPr>
      </p:pic>
      <p:sp>
        <p:nvSpPr>
          <p:cNvPr id="43" name="Rectangle 42"/>
          <p:cNvSpPr/>
          <p:nvPr/>
        </p:nvSpPr>
        <p:spPr bwMode="auto">
          <a:xfrm>
            <a:off x="4025123" y="1820292"/>
            <a:ext cx="5049964" cy="4992915"/>
          </a:xfrm>
          <a:prstGeom prst="rect">
            <a:avLst/>
          </a:prstGeom>
          <a:solidFill>
            <a:schemeClr val="accent5"/>
          </a:solidFill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46" name="ZoneTexte 45"/>
          <p:cNvSpPr txBox="1"/>
          <p:nvPr/>
        </p:nvSpPr>
        <p:spPr>
          <a:xfrm>
            <a:off x="4057636" y="1820293"/>
            <a:ext cx="44748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b="1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The component has the following attributes :</a:t>
            </a:r>
          </a:p>
        </p:txBody>
      </p:sp>
      <p:sp>
        <p:nvSpPr>
          <p:cNvPr id="52" name="ZoneTexte 51"/>
          <p:cNvSpPr txBox="1"/>
          <p:nvPr/>
        </p:nvSpPr>
        <p:spPr>
          <a:xfrm>
            <a:off x="4441819" y="2238782"/>
            <a:ext cx="44506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Visible : attribute to define if the component is visible (yes) or </a:t>
            </a:r>
          </a:p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not visible (no) in the front end.</a:t>
            </a:r>
          </a:p>
        </p:txBody>
      </p:sp>
      <p:sp>
        <p:nvSpPr>
          <p:cNvPr id="53" name="ZoneTexte 52"/>
          <p:cNvSpPr txBox="1"/>
          <p:nvPr/>
        </p:nvSpPr>
        <p:spPr>
          <a:xfrm>
            <a:off x="4580946" y="2736560"/>
            <a:ext cx="458507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Label: localized (see Globe icon)  Label used in the front end.</a:t>
            </a:r>
            <a:endParaRPr lang="en-US" sz="1000" baseline="0" dirty="0"/>
          </a:p>
        </p:txBody>
      </p:sp>
      <p:sp>
        <p:nvSpPr>
          <p:cNvPr id="54" name="Ellipse 53"/>
          <p:cNvSpPr/>
          <p:nvPr/>
        </p:nvSpPr>
        <p:spPr>
          <a:xfrm>
            <a:off x="4229061" y="3588610"/>
            <a:ext cx="252000" cy="252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4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61" name="Ellipse 60"/>
          <p:cNvSpPr/>
          <p:nvPr/>
        </p:nvSpPr>
        <p:spPr>
          <a:xfrm>
            <a:off x="4216918" y="3917427"/>
            <a:ext cx="252000" cy="252000"/>
          </a:xfrm>
          <a:prstGeom prst="ellipse">
            <a:avLst/>
          </a:prstGeom>
          <a:solidFill>
            <a:srgbClr val="8D7D74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5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63" name="Ellipse 62"/>
          <p:cNvSpPr/>
          <p:nvPr/>
        </p:nvSpPr>
        <p:spPr>
          <a:xfrm>
            <a:off x="4216918" y="4212971"/>
            <a:ext cx="252000" cy="2520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66" name="ZoneTexte 65"/>
          <p:cNvSpPr txBox="1"/>
          <p:nvPr/>
        </p:nvSpPr>
        <p:spPr>
          <a:xfrm>
            <a:off x="4504949" y="3597890"/>
            <a:ext cx="43875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Description: localized (see Globe icon)  Description used in the front end.</a:t>
            </a:r>
            <a:endParaRPr lang="en-US" sz="1000" baseline="0" dirty="0"/>
          </a:p>
          <a:p>
            <a:pPr algn="l"/>
            <a:endParaRPr lang="en-US" sz="1000" baseline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7" name="ZoneTexte 66"/>
          <p:cNvSpPr txBox="1"/>
          <p:nvPr/>
        </p:nvSpPr>
        <p:spPr>
          <a:xfrm>
            <a:off x="4495102" y="3917427"/>
            <a:ext cx="418140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URL: localized (see Globe icon)  URL used in the front end</a:t>
            </a:r>
          </a:p>
        </p:txBody>
      </p:sp>
      <p:sp>
        <p:nvSpPr>
          <p:cNvPr id="68" name="ZoneTexte 67"/>
          <p:cNvSpPr txBox="1"/>
          <p:nvPr/>
        </p:nvSpPr>
        <p:spPr>
          <a:xfrm>
            <a:off x="4495102" y="4235236"/>
            <a:ext cx="43973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Thumbnail Image: localized (see Globe icon)  Thumbnail image used in the front end </a:t>
            </a:r>
          </a:p>
        </p:txBody>
      </p:sp>
      <p:sp>
        <p:nvSpPr>
          <p:cNvPr id="69" name="ZoneTexte 68"/>
          <p:cNvSpPr txBox="1"/>
          <p:nvPr/>
        </p:nvSpPr>
        <p:spPr>
          <a:xfrm>
            <a:off x="4576958" y="3112821"/>
            <a:ext cx="389266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Title: localized (see Globe icon)  Title used in the</a:t>
            </a:r>
          </a:p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front end.</a:t>
            </a:r>
            <a:endParaRPr lang="en-US" sz="1000" baseline="0" dirty="0"/>
          </a:p>
          <a:p>
            <a:pPr algn="l"/>
            <a:endParaRPr lang="en-US" sz="1000" baseline="0" dirty="0"/>
          </a:p>
        </p:txBody>
      </p:sp>
      <p:sp>
        <p:nvSpPr>
          <p:cNvPr id="70" name="Ellipse 69"/>
          <p:cNvSpPr/>
          <p:nvPr/>
        </p:nvSpPr>
        <p:spPr>
          <a:xfrm>
            <a:off x="4229061" y="2770203"/>
            <a:ext cx="252000" cy="252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2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71" name="Ellipse 70"/>
          <p:cNvSpPr/>
          <p:nvPr/>
        </p:nvSpPr>
        <p:spPr>
          <a:xfrm>
            <a:off x="4234019" y="3143149"/>
            <a:ext cx="252000" cy="252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3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72" name="Ellipse 71"/>
          <p:cNvSpPr/>
          <p:nvPr/>
        </p:nvSpPr>
        <p:spPr>
          <a:xfrm>
            <a:off x="4232310" y="2297656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1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74" name="Ellipse 73"/>
          <p:cNvSpPr/>
          <p:nvPr/>
        </p:nvSpPr>
        <p:spPr>
          <a:xfrm>
            <a:off x="4226316" y="4586088"/>
            <a:ext cx="252000" cy="252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7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75" name="ZoneTexte 74"/>
          <p:cNvSpPr txBox="1"/>
          <p:nvPr/>
        </p:nvSpPr>
        <p:spPr>
          <a:xfrm>
            <a:off x="4504949" y="4580978"/>
            <a:ext cx="4397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CMS Link: CMS Link used in the front end (Component 3) </a:t>
            </a:r>
          </a:p>
        </p:txBody>
      </p:sp>
      <p:sp>
        <p:nvSpPr>
          <p:cNvPr id="76" name="Ellipse 75"/>
          <p:cNvSpPr/>
          <p:nvPr/>
        </p:nvSpPr>
        <p:spPr>
          <a:xfrm>
            <a:off x="1352026" y="3486819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2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77" name="Ellipse 76"/>
          <p:cNvSpPr/>
          <p:nvPr/>
        </p:nvSpPr>
        <p:spPr>
          <a:xfrm>
            <a:off x="1294995" y="3714610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78" name="Ellipse 77"/>
          <p:cNvSpPr/>
          <p:nvPr/>
        </p:nvSpPr>
        <p:spPr>
          <a:xfrm>
            <a:off x="1394886" y="3942401"/>
            <a:ext cx="180000" cy="180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81" name="Ellipse 80"/>
          <p:cNvSpPr/>
          <p:nvPr/>
        </p:nvSpPr>
        <p:spPr>
          <a:xfrm>
            <a:off x="2060794" y="3053149"/>
            <a:ext cx="180000" cy="1800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32" name="Ellipse 31">
            <a:extLst>
              <a:ext uri="{FF2B5EF4-FFF2-40B4-BE49-F238E27FC236}">
                <a16:creationId xmlns:a16="http://schemas.microsoft.com/office/drawing/2014/main" id="{32DB0A6F-9FB1-47D1-9A27-7A5BB20C585C}"/>
              </a:ext>
            </a:extLst>
          </p:cNvPr>
          <p:cNvSpPr/>
          <p:nvPr/>
        </p:nvSpPr>
        <p:spPr>
          <a:xfrm>
            <a:off x="4200046" y="4955336"/>
            <a:ext cx="295056" cy="295056"/>
          </a:xfrm>
          <a:prstGeom prst="ellipse">
            <a:avLst/>
          </a:prstGeom>
          <a:solidFill>
            <a:srgbClr val="156103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8</a:t>
            </a:r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C3D553C3-E1D6-460C-8EB3-A43305788036}"/>
              </a:ext>
            </a:extLst>
          </p:cNvPr>
          <p:cNvSpPr txBox="1"/>
          <p:nvPr/>
        </p:nvSpPr>
        <p:spPr>
          <a:xfrm>
            <a:off x="4565419" y="4890757"/>
            <a:ext cx="4397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Position: to define the position of the component at the front website</a:t>
            </a:r>
          </a:p>
        </p:txBody>
      </p:sp>
    </p:spTree>
    <p:extLst>
      <p:ext uri="{BB962C8B-B14F-4D97-AF65-F5344CB8AC3E}">
        <p14:creationId xmlns:p14="http://schemas.microsoft.com/office/powerpoint/2010/main" val="340045238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.1 CREATE a new component</a:t>
            </a: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using WCMS page view perspective </a:t>
            </a:r>
            <a:endParaRPr lang="en-US" sz="11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8" name="Ellipse 27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29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algn="l" eaLnBrk="1" hangingPunct="1">
              <a:defRPr/>
            </a:pPr>
            <a:r>
              <a:rPr lang="en-US" kern="0" baseline="0" dirty="0">
                <a:solidFill>
                  <a:srgbClr val="F4F4F4"/>
                </a:solidFill>
              </a:rPr>
              <a:t>Push Banner Component</a:t>
            </a:r>
          </a:p>
        </p:txBody>
      </p:sp>
      <p:sp>
        <p:nvSpPr>
          <p:cNvPr id="30" name="Ellipse 29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59</a:t>
            </a:r>
          </a:p>
        </p:txBody>
      </p:sp>
      <p:sp>
        <p:nvSpPr>
          <p:cNvPr id="50" name="Rectangle 49"/>
          <p:cNvSpPr/>
          <p:nvPr/>
        </p:nvSpPr>
        <p:spPr bwMode="auto">
          <a:xfrm>
            <a:off x="7514340" y="4871350"/>
            <a:ext cx="172819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lang="en-US" sz="1050" baseline="0" dirty="0">
              <a:solidFill>
                <a:schemeClr val="tx1"/>
              </a:solidFill>
            </a:endParaRP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‘Create a new item’</a:t>
            </a:r>
          </a:p>
          <a:p>
            <a:pPr algn="ctr"/>
            <a:endParaRPr lang="en-US" sz="1050" baseline="0" dirty="0">
              <a:solidFill>
                <a:schemeClr val="tx1"/>
              </a:solidFill>
            </a:endParaRPr>
          </a:p>
        </p:txBody>
      </p:sp>
      <p:sp>
        <p:nvSpPr>
          <p:cNvPr id="27" name="Ellipse 26"/>
          <p:cNvSpPr/>
          <p:nvPr/>
        </p:nvSpPr>
        <p:spPr>
          <a:xfrm>
            <a:off x="7125328" y="4787527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3</a:t>
            </a:r>
          </a:p>
        </p:txBody>
      </p:sp>
      <p:pic>
        <p:nvPicPr>
          <p:cNvPr id="24" name="Image 23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33" name="Rectangle 32"/>
          <p:cNvSpPr/>
          <p:nvPr/>
        </p:nvSpPr>
        <p:spPr bwMode="auto">
          <a:xfrm>
            <a:off x="2843808" y="2395002"/>
            <a:ext cx="187220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(…) to CREATE a new component</a:t>
            </a:r>
          </a:p>
        </p:txBody>
      </p:sp>
      <p:sp>
        <p:nvSpPr>
          <p:cNvPr id="40" name="Rectangle 39"/>
          <p:cNvSpPr/>
          <p:nvPr/>
        </p:nvSpPr>
        <p:spPr bwMode="auto">
          <a:xfrm>
            <a:off x="3876857" y="3185935"/>
            <a:ext cx="2232248" cy="181355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lang="en-US" sz="1050" baseline="0" dirty="0">
              <a:solidFill>
                <a:schemeClr val="tx1"/>
              </a:solidFill>
            </a:endParaRPr>
          </a:p>
          <a:p>
            <a:pPr algn="ctr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Set the ID and fill the banner attributes</a:t>
            </a:r>
          </a:p>
          <a:p>
            <a:pPr algn="ctr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Name it the way that will allow you to find it easily when searching for the component.</a:t>
            </a:r>
          </a:p>
          <a:p>
            <a:pPr algn="ctr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click on done when finished</a:t>
            </a:r>
          </a:p>
          <a:p>
            <a:pPr algn="ctr"/>
            <a:endParaRPr lang="en-US" sz="1050" baseline="0" dirty="0">
              <a:solidFill>
                <a:schemeClr val="tx1"/>
              </a:solidFill>
            </a:endParaRPr>
          </a:p>
          <a:p>
            <a:pPr algn="ctr"/>
            <a:r>
              <a:rPr lang="en-US" sz="1050" i="1" baseline="0" dirty="0">
                <a:solidFill>
                  <a:schemeClr val="tx1"/>
                </a:solidFill>
              </a:rPr>
              <a:t>The component will then appear in the corresponding content slot</a:t>
            </a: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87519" y="5543228"/>
            <a:ext cx="3383758" cy="1135976"/>
          </a:xfrm>
          <a:prstGeom prst="rect">
            <a:avLst/>
          </a:prstGeom>
        </p:spPr>
      </p:pic>
      <p:cxnSp>
        <p:nvCxnSpPr>
          <p:cNvPr id="35" name="Connecteur en angle 34"/>
          <p:cNvCxnSpPr/>
          <p:nvPr/>
        </p:nvCxnSpPr>
        <p:spPr bwMode="auto">
          <a:xfrm rot="10800000" flipV="1">
            <a:off x="6804248" y="5375405"/>
            <a:ext cx="805282" cy="766147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2" name="Ellipse 41"/>
          <p:cNvSpPr/>
          <p:nvPr/>
        </p:nvSpPr>
        <p:spPr>
          <a:xfrm>
            <a:off x="5513670" y="2826605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4</a:t>
            </a: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2930" y="1811683"/>
            <a:ext cx="5505450" cy="323850"/>
          </a:xfrm>
          <a:prstGeom prst="rect">
            <a:avLst/>
          </a:prstGeom>
        </p:spPr>
      </p:pic>
      <p:cxnSp>
        <p:nvCxnSpPr>
          <p:cNvPr id="26" name="Forme 38"/>
          <p:cNvCxnSpPr/>
          <p:nvPr/>
        </p:nvCxnSpPr>
        <p:spPr bwMode="auto">
          <a:xfrm flipV="1">
            <a:off x="3779913" y="1973608"/>
            <a:ext cx="1728173" cy="421395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4" name="Ellipse 33"/>
          <p:cNvSpPr/>
          <p:nvPr/>
        </p:nvSpPr>
        <p:spPr>
          <a:xfrm>
            <a:off x="2644889" y="2116431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46092" y="1732539"/>
            <a:ext cx="2918977" cy="3054987"/>
          </a:xfrm>
          <a:prstGeom prst="rect">
            <a:avLst/>
          </a:prstGeom>
        </p:spPr>
      </p:pic>
      <p:sp>
        <p:nvSpPr>
          <p:cNvPr id="37" name="Rectangle 36"/>
          <p:cNvSpPr/>
          <p:nvPr/>
        </p:nvSpPr>
        <p:spPr bwMode="auto">
          <a:xfrm>
            <a:off x="7384982" y="2710203"/>
            <a:ext cx="162068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Among the component list, click on ‘Push Banner Component’</a:t>
            </a:r>
          </a:p>
        </p:txBody>
      </p:sp>
      <p:sp>
        <p:nvSpPr>
          <p:cNvPr id="38" name="Ellipse 37"/>
          <p:cNvSpPr/>
          <p:nvPr/>
        </p:nvSpPr>
        <p:spPr>
          <a:xfrm>
            <a:off x="8634011" y="2385369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cxnSp>
        <p:nvCxnSpPr>
          <p:cNvPr id="41" name="Forme 48"/>
          <p:cNvCxnSpPr>
            <a:stCxn id="37" idx="1"/>
          </p:cNvCxnSpPr>
          <p:nvPr/>
        </p:nvCxnSpPr>
        <p:spPr bwMode="auto">
          <a:xfrm rot="10800000" flipV="1">
            <a:off x="7205470" y="3070243"/>
            <a:ext cx="179512" cy="216024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6" name="Image 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3070243"/>
            <a:ext cx="3599327" cy="3786725"/>
          </a:xfrm>
          <a:prstGeom prst="rect">
            <a:avLst/>
          </a:prstGeom>
        </p:spPr>
      </p:pic>
      <p:cxnSp>
        <p:nvCxnSpPr>
          <p:cNvPr id="43" name="Connecteur en angle 42"/>
          <p:cNvCxnSpPr/>
          <p:nvPr/>
        </p:nvCxnSpPr>
        <p:spPr bwMode="auto">
          <a:xfrm rot="10800000">
            <a:off x="3234440" y="3834063"/>
            <a:ext cx="639180" cy="302086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1752474435"/>
      </p:ext>
    </p:extLst>
  </p:cSld>
  <p:clrMapOvr>
    <a:masterClrMapping/>
  </p:clrMapOvr>
  <p:transition/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Image 24">
            <a:extLst>
              <a:ext uri="{FF2B5EF4-FFF2-40B4-BE49-F238E27FC236}">
                <a16:creationId xmlns:a16="http://schemas.microsoft.com/office/drawing/2014/main" id="{4BA56CB2-329C-4810-A697-1C096033A3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34" y="2241783"/>
            <a:ext cx="4738876" cy="4835413"/>
          </a:xfrm>
          <a:prstGeom prst="rect">
            <a:avLst/>
          </a:prstGeom>
        </p:spPr>
      </p:pic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.2 </a:t>
            </a:r>
            <a:r>
              <a:rPr lang="en-US" sz="1100" baseline="0" dirty="0">
                <a:solidFill>
                  <a:srgbClr val="FFFFFF"/>
                </a:solidFill>
              </a:rPr>
              <a:t>Modify the component using WCMS page view perspective </a:t>
            </a:r>
          </a:p>
        </p:txBody>
      </p: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19" name="Ellipse 18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algn="l" eaLnBrk="1" hangingPunct="1">
              <a:defRPr/>
            </a:pPr>
            <a:r>
              <a:rPr lang="en-US" kern="0" baseline="0" dirty="0">
                <a:solidFill>
                  <a:srgbClr val="F4F4F4"/>
                </a:solidFill>
              </a:rPr>
              <a:t>Push Banner Component</a:t>
            </a:r>
          </a:p>
        </p:txBody>
      </p:sp>
      <p:sp>
        <p:nvSpPr>
          <p:cNvPr id="24" name="Ellipse 2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59</a:t>
            </a:r>
          </a:p>
        </p:txBody>
      </p:sp>
      <p:pic>
        <p:nvPicPr>
          <p:cNvPr id="21" name="Image 20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30" name="Rectangle 29"/>
          <p:cNvSpPr/>
          <p:nvPr/>
        </p:nvSpPr>
        <p:spPr bwMode="auto">
          <a:xfrm>
            <a:off x="5656636" y="1986891"/>
            <a:ext cx="2808312" cy="424211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Define the label on the localized language</a:t>
            </a:r>
          </a:p>
        </p:txBody>
      </p:sp>
      <p:sp>
        <p:nvSpPr>
          <p:cNvPr id="51" name="Ellipse 50"/>
          <p:cNvSpPr/>
          <p:nvPr/>
        </p:nvSpPr>
        <p:spPr>
          <a:xfrm>
            <a:off x="8465012" y="1986891"/>
            <a:ext cx="360000" cy="360000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20" name="Rectangle 19"/>
          <p:cNvSpPr/>
          <p:nvPr/>
        </p:nvSpPr>
        <p:spPr bwMode="auto">
          <a:xfrm>
            <a:off x="5656636" y="2618061"/>
            <a:ext cx="2808312" cy="424211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Define the title on the localized language</a:t>
            </a:r>
          </a:p>
        </p:txBody>
      </p:sp>
      <p:sp>
        <p:nvSpPr>
          <p:cNvPr id="23" name="Ellipse 22"/>
          <p:cNvSpPr/>
          <p:nvPr/>
        </p:nvSpPr>
        <p:spPr>
          <a:xfrm>
            <a:off x="8465012" y="2618061"/>
            <a:ext cx="360000" cy="360000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26" name="Rectangle 25"/>
          <p:cNvSpPr/>
          <p:nvPr/>
        </p:nvSpPr>
        <p:spPr bwMode="auto">
          <a:xfrm>
            <a:off x="5656067" y="3239010"/>
            <a:ext cx="2808312" cy="424211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Define the description on the localized language</a:t>
            </a:r>
          </a:p>
        </p:txBody>
      </p:sp>
      <p:sp>
        <p:nvSpPr>
          <p:cNvPr id="27" name="Ellipse 26"/>
          <p:cNvSpPr/>
          <p:nvPr/>
        </p:nvSpPr>
        <p:spPr>
          <a:xfrm>
            <a:off x="8464443" y="3239010"/>
            <a:ext cx="360000" cy="360000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29" name="Rectangle 28"/>
          <p:cNvSpPr/>
          <p:nvPr/>
        </p:nvSpPr>
        <p:spPr bwMode="auto">
          <a:xfrm>
            <a:off x="5656067" y="3865885"/>
            <a:ext cx="2808312" cy="424211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Define the thumbnail image on the localized language</a:t>
            </a:r>
          </a:p>
        </p:txBody>
      </p:sp>
      <p:sp>
        <p:nvSpPr>
          <p:cNvPr id="31" name="Ellipse 30"/>
          <p:cNvSpPr/>
          <p:nvPr/>
        </p:nvSpPr>
        <p:spPr>
          <a:xfrm>
            <a:off x="8464443" y="3865885"/>
            <a:ext cx="360000" cy="360000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33" name="Rectangle 32"/>
          <p:cNvSpPr/>
          <p:nvPr/>
        </p:nvSpPr>
        <p:spPr bwMode="auto">
          <a:xfrm>
            <a:off x="5655648" y="4486834"/>
            <a:ext cx="2808312" cy="424211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Define the CMS link</a:t>
            </a:r>
          </a:p>
        </p:txBody>
      </p:sp>
      <p:sp>
        <p:nvSpPr>
          <p:cNvPr id="34" name="Ellipse 33"/>
          <p:cNvSpPr/>
          <p:nvPr/>
        </p:nvSpPr>
        <p:spPr>
          <a:xfrm>
            <a:off x="8464024" y="4486834"/>
            <a:ext cx="360000" cy="360000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5</a:t>
            </a:r>
          </a:p>
        </p:txBody>
      </p:sp>
      <p:cxnSp>
        <p:nvCxnSpPr>
          <p:cNvPr id="38" name="Connecteur droit avec flèche 37"/>
          <p:cNvCxnSpPr/>
          <p:nvPr/>
        </p:nvCxnSpPr>
        <p:spPr bwMode="auto">
          <a:xfrm flipH="1">
            <a:off x="3925585" y="2198997"/>
            <a:ext cx="1731051" cy="1820799"/>
          </a:xfrm>
          <a:prstGeom prst="straightConnector1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7" name="Connecteur droit avec flèche 46"/>
          <p:cNvCxnSpPr/>
          <p:nvPr/>
        </p:nvCxnSpPr>
        <p:spPr bwMode="auto">
          <a:xfrm flipH="1">
            <a:off x="4644008" y="2830167"/>
            <a:ext cx="1012628" cy="1497039"/>
          </a:xfrm>
          <a:prstGeom prst="straightConnector1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9" name="Connecteur droit avec flèche 48"/>
          <p:cNvCxnSpPr>
            <a:cxnSpLocks/>
          </p:cNvCxnSpPr>
          <p:nvPr/>
        </p:nvCxnSpPr>
        <p:spPr bwMode="auto">
          <a:xfrm flipH="1">
            <a:off x="4499993" y="3451116"/>
            <a:ext cx="1156075" cy="1199850"/>
          </a:xfrm>
          <a:prstGeom prst="straightConnector1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0" name="Connecteur droit avec flèche 49"/>
          <p:cNvCxnSpPr>
            <a:cxnSpLocks/>
          </p:cNvCxnSpPr>
          <p:nvPr/>
        </p:nvCxnSpPr>
        <p:spPr bwMode="auto">
          <a:xfrm flipH="1">
            <a:off x="3885952" y="4077991"/>
            <a:ext cx="1770116" cy="1582277"/>
          </a:xfrm>
          <a:prstGeom prst="straightConnector1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2" name="Connecteur droit avec flèche 51"/>
          <p:cNvCxnSpPr>
            <a:cxnSpLocks/>
          </p:cNvCxnSpPr>
          <p:nvPr/>
        </p:nvCxnSpPr>
        <p:spPr bwMode="auto">
          <a:xfrm flipH="1">
            <a:off x="4211960" y="4698940"/>
            <a:ext cx="1443689" cy="1218930"/>
          </a:xfrm>
          <a:prstGeom prst="straightConnector1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2" name="Rectangle 31">
            <a:extLst>
              <a:ext uri="{FF2B5EF4-FFF2-40B4-BE49-F238E27FC236}">
                <a16:creationId xmlns:a16="http://schemas.microsoft.com/office/drawing/2014/main" id="{856C06FC-DDE5-4203-8419-95364E0CBB37}"/>
              </a:ext>
            </a:extLst>
          </p:cNvPr>
          <p:cNvSpPr/>
          <p:nvPr/>
        </p:nvSpPr>
        <p:spPr bwMode="auto">
          <a:xfrm>
            <a:off x="5680938" y="5091145"/>
            <a:ext cx="2808312" cy="424211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Define the Position</a:t>
            </a:r>
          </a:p>
        </p:txBody>
      </p:sp>
      <p:sp>
        <p:nvSpPr>
          <p:cNvPr id="36" name="Ellipse 35">
            <a:extLst>
              <a:ext uri="{FF2B5EF4-FFF2-40B4-BE49-F238E27FC236}">
                <a16:creationId xmlns:a16="http://schemas.microsoft.com/office/drawing/2014/main" id="{CF867BF8-DB41-414C-9300-26FA1EF34389}"/>
              </a:ext>
            </a:extLst>
          </p:cNvPr>
          <p:cNvSpPr/>
          <p:nvPr/>
        </p:nvSpPr>
        <p:spPr>
          <a:xfrm>
            <a:off x="8489314" y="5091145"/>
            <a:ext cx="360000" cy="360000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6</a:t>
            </a:r>
          </a:p>
        </p:txBody>
      </p:sp>
      <p:cxnSp>
        <p:nvCxnSpPr>
          <p:cNvPr id="37" name="Connecteur droit avec flèche 36">
            <a:extLst>
              <a:ext uri="{FF2B5EF4-FFF2-40B4-BE49-F238E27FC236}">
                <a16:creationId xmlns:a16="http://schemas.microsoft.com/office/drawing/2014/main" id="{566D2148-2329-4234-A1AC-9BFB4F3C2E28}"/>
              </a:ext>
            </a:extLst>
          </p:cNvPr>
          <p:cNvCxnSpPr>
            <a:cxnSpLocks/>
          </p:cNvCxnSpPr>
          <p:nvPr/>
        </p:nvCxnSpPr>
        <p:spPr bwMode="auto">
          <a:xfrm flipH="1">
            <a:off x="4224750" y="5276864"/>
            <a:ext cx="1443754" cy="961328"/>
          </a:xfrm>
          <a:prstGeom prst="straightConnector1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2835588272"/>
      </p:ext>
    </p:extLst>
  </p:cSld>
  <p:clrMapOvr>
    <a:masterClrMapping/>
  </p:clrMapOvr>
  <p:transition/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Application</a:t>
            </a: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sp>
        <p:nvSpPr>
          <p:cNvPr id="16" name="Rectangle 15"/>
          <p:cNvSpPr/>
          <p:nvPr/>
        </p:nvSpPr>
        <p:spPr bwMode="auto">
          <a:xfrm>
            <a:off x="6372200" y="1700808"/>
            <a:ext cx="504056" cy="25201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algn="l" eaLnBrk="1" hangingPunct="1">
              <a:defRPr/>
            </a:pPr>
            <a:r>
              <a:rPr lang="en-US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Rich Product Feature Component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F4F4F4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Ellipse 10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60</a:t>
            </a:r>
          </a:p>
        </p:txBody>
      </p:sp>
      <p:sp>
        <p:nvSpPr>
          <p:cNvPr id="19" name="ZoneTexte 18"/>
          <p:cNvSpPr txBox="1"/>
          <p:nvPr/>
        </p:nvSpPr>
        <p:spPr>
          <a:xfrm>
            <a:off x="4103948" y="1874309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/>
              <a:t>Figure : Lame time to shop - KRUPS US home page</a:t>
            </a:r>
          </a:p>
        </p:txBody>
      </p:sp>
      <p:pic>
        <p:nvPicPr>
          <p:cNvPr id="26" name="Image 25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83968" y="2233817"/>
            <a:ext cx="4657689" cy="1847793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693" y="2233817"/>
            <a:ext cx="4089385" cy="1815519"/>
          </a:xfrm>
          <a:prstGeom prst="rect">
            <a:avLst/>
          </a:prstGeom>
        </p:spPr>
      </p:pic>
      <p:sp>
        <p:nvSpPr>
          <p:cNvPr id="13" name="ZoneTexte 12"/>
          <p:cNvSpPr txBox="1"/>
          <p:nvPr/>
        </p:nvSpPr>
        <p:spPr>
          <a:xfrm>
            <a:off x="107504" y="1881858"/>
            <a:ext cx="417646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/>
              <a:t>Figure : </a:t>
            </a:r>
            <a:r>
              <a:rPr lang="en-US" sz="900" baseline="0" dirty="0" err="1"/>
              <a:t>Conseils</a:t>
            </a:r>
            <a:r>
              <a:rPr lang="en-US" sz="900" baseline="0" dirty="0"/>
              <a:t> et </a:t>
            </a:r>
            <a:r>
              <a:rPr lang="en-US" sz="900" baseline="0" dirty="0" err="1"/>
              <a:t>astuces</a:t>
            </a:r>
            <a:r>
              <a:rPr lang="en-US" sz="900" baseline="0" dirty="0"/>
              <a:t> –</a:t>
            </a:r>
            <a:r>
              <a:rPr lang="en-US" sz="900" baseline="0" dirty="0" err="1"/>
              <a:t>Rowenta</a:t>
            </a:r>
            <a:r>
              <a:rPr lang="en-US" sz="900" baseline="0" dirty="0"/>
              <a:t> DTC home page</a:t>
            </a:r>
          </a:p>
        </p:txBody>
      </p:sp>
    </p:spTree>
    <p:extLst>
      <p:ext uri="{BB962C8B-B14F-4D97-AF65-F5344CB8AC3E}">
        <p14:creationId xmlns:p14="http://schemas.microsoft.com/office/powerpoint/2010/main" val="2495310002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Rectangle 71"/>
          <p:cNvSpPr/>
          <p:nvPr/>
        </p:nvSpPr>
        <p:spPr bwMode="auto">
          <a:xfrm>
            <a:off x="4025123" y="1820292"/>
            <a:ext cx="5049964" cy="4992915"/>
          </a:xfrm>
          <a:prstGeom prst="rect">
            <a:avLst/>
          </a:prstGeom>
          <a:solidFill>
            <a:schemeClr val="accent5"/>
          </a:solidFill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z="2400" dirty="0"/>
              <a:t>Rich Product Feature Component</a:t>
            </a:r>
          </a:p>
        </p:txBody>
      </p:sp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>
                <a:solidFill>
                  <a:srgbClr val="FFFFFF"/>
                </a:solidFill>
                <a:latin typeface="+mj-lt"/>
              </a:rPr>
              <a:t>     Component format</a:t>
            </a:r>
            <a:endParaRPr lang="en-US" sz="14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2" name="Ellipse 61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60</a:t>
            </a: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  <a:endParaRPr lang="en-US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8" name="Line 24"/>
          <p:cNvSpPr>
            <a:spLocks noChangeShapeType="1"/>
          </p:cNvSpPr>
          <p:nvPr/>
        </p:nvSpPr>
        <p:spPr bwMode="auto">
          <a:xfrm>
            <a:off x="522358" y="5378529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en-US" sz="20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20" name="ZoneTexte 19"/>
          <p:cNvSpPr txBox="1"/>
          <p:nvPr/>
        </p:nvSpPr>
        <p:spPr>
          <a:xfrm>
            <a:off x="4057636" y="1820293"/>
            <a:ext cx="44748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b="1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The component has the following attributes :</a:t>
            </a:r>
          </a:p>
        </p:txBody>
      </p:sp>
      <p:sp>
        <p:nvSpPr>
          <p:cNvPr id="33" name="Line 24"/>
          <p:cNvSpPr>
            <a:spLocks noChangeShapeType="1"/>
          </p:cNvSpPr>
          <p:nvPr/>
        </p:nvSpPr>
        <p:spPr bwMode="auto">
          <a:xfrm>
            <a:off x="680348" y="6628016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fr-FR" sz="20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43" name="ZoneTexte 42"/>
          <p:cNvSpPr txBox="1"/>
          <p:nvPr/>
        </p:nvSpPr>
        <p:spPr>
          <a:xfrm>
            <a:off x="4441819" y="2238782"/>
            <a:ext cx="44506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Visible : attribute to define if the component is visible (yes) or </a:t>
            </a:r>
          </a:p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not visible (no) in the front end.</a:t>
            </a:r>
          </a:p>
        </p:txBody>
      </p:sp>
      <p:sp>
        <p:nvSpPr>
          <p:cNvPr id="30" name="ZoneTexte 29"/>
          <p:cNvSpPr txBox="1"/>
          <p:nvPr/>
        </p:nvSpPr>
        <p:spPr>
          <a:xfrm>
            <a:off x="-135336" y="6613173"/>
            <a:ext cx="410445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/>
              <a:t>Figure : Editing the component using WCMS page view mode (</a:t>
            </a:r>
            <a:r>
              <a:rPr lang="en-US" sz="900" b="1" baseline="0" dirty="0"/>
              <a:t>KRUPS US</a:t>
            </a:r>
            <a:r>
              <a:rPr lang="en-US" sz="900" baseline="0" dirty="0"/>
              <a:t>)</a:t>
            </a:r>
          </a:p>
        </p:txBody>
      </p:sp>
      <p:pic>
        <p:nvPicPr>
          <p:cNvPr id="31" name="Image 3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24" name="Ellipse 23"/>
          <p:cNvSpPr/>
          <p:nvPr/>
        </p:nvSpPr>
        <p:spPr>
          <a:xfrm>
            <a:off x="313094" y="5216284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37" name="ZoneTexte 36"/>
          <p:cNvSpPr txBox="1"/>
          <p:nvPr/>
        </p:nvSpPr>
        <p:spPr>
          <a:xfrm>
            <a:off x="4580946" y="2736560"/>
            <a:ext cx="458507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Product :The product  displayed in the front end.</a:t>
            </a:r>
            <a:endParaRPr lang="en-US" sz="1000" baseline="0" dirty="0"/>
          </a:p>
        </p:txBody>
      </p:sp>
      <p:sp>
        <p:nvSpPr>
          <p:cNvPr id="38" name="Ellipse 37"/>
          <p:cNvSpPr/>
          <p:nvPr/>
        </p:nvSpPr>
        <p:spPr>
          <a:xfrm>
            <a:off x="313094" y="2967191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2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39" name="Ellipse 38"/>
          <p:cNvSpPr/>
          <p:nvPr/>
        </p:nvSpPr>
        <p:spPr>
          <a:xfrm>
            <a:off x="313094" y="3483278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2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52" name="Ellipse 51"/>
          <p:cNvSpPr/>
          <p:nvPr/>
        </p:nvSpPr>
        <p:spPr>
          <a:xfrm>
            <a:off x="4229061" y="3588610"/>
            <a:ext cx="252000" cy="252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4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57" name="ZoneTexte 56"/>
          <p:cNvSpPr txBox="1"/>
          <p:nvPr/>
        </p:nvSpPr>
        <p:spPr>
          <a:xfrm>
            <a:off x="4504949" y="3597890"/>
            <a:ext cx="43875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Thumbnail Image: localized (see Globe icon)  Thumbnail image used in the front end </a:t>
            </a:r>
          </a:p>
        </p:txBody>
      </p:sp>
      <p:sp>
        <p:nvSpPr>
          <p:cNvPr id="66" name="ZoneTexte 65"/>
          <p:cNvSpPr txBox="1"/>
          <p:nvPr/>
        </p:nvSpPr>
        <p:spPr>
          <a:xfrm>
            <a:off x="4576958" y="3112821"/>
            <a:ext cx="389266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CMS Link: CMS Link used in the front end (Component 3) </a:t>
            </a:r>
          </a:p>
        </p:txBody>
      </p:sp>
      <p:sp>
        <p:nvSpPr>
          <p:cNvPr id="67" name="Ellipse 66"/>
          <p:cNvSpPr/>
          <p:nvPr/>
        </p:nvSpPr>
        <p:spPr>
          <a:xfrm>
            <a:off x="313094" y="5815852"/>
            <a:ext cx="180000" cy="180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75" name="Ellipse 74"/>
          <p:cNvSpPr/>
          <p:nvPr/>
        </p:nvSpPr>
        <p:spPr>
          <a:xfrm>
            <a:off x="4229061" y="2770203"/>
            <a:ext cx="252000" cy="252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2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76" name="Ellipse 75"/>
          <p:cNvSpPr/>
          <p:nvPr/>
        </p:nvSpPr>
        <p:spPr>
          <a:xfrm>
            <a:off x="4234019" y="3143149"/>
            <a:ext cx="252000" cy="252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3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77" name="Ellipse 76"/>
          <p:cNvSpPr/>
          <p:nvPr/>
        </p:nvSpPr>
        <p:spPr>
          <a:xfrm>
            <a:off x="4232310" y="2297656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>
                <a:solidFill>
                  <a:schemeClr val="bg1"/>
                </a:solidFill>
              </a:rPr>
              <a:t>1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78" name="Rectangle 7"/>
          <p:cNvSpPr>
            <a:spLocks noChangeArrowheads="1"/>
          </p:cNvSpPr>
          <p:nvPr/>
        </p:nvSpPr>
        <p:spPr bwMode="auto">
          <a:xfrm>
            <a:off x="1875087" y="1393043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2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.1 Description</a:t>
            </a: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: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  </a:t>
            </a: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2979" y="1760664"/>
            <a:ext cx="3079345" cy="4867352"/>
          </a:xfrm>
          <a:prstGeom prst="rect">
            <a:avLst/>
          </a:prstGeom>
        </p:spPr>
      </p:pic>
      <p:pic>
        <p:nvPicPr>
          <p:cNvPr id="26" name="Image 2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06626" y="4680469"/>
            <a:ext cx="3991974" cy="1583691"/>
          </a:xfrm>
          <a:prstGeom prst="rect">
            <a:avLst/>
          </a:prstGeom>
        </p:spPr>
      </p:pic>
      <p:sp>
        <p:nvSpPr>
          <p:cNvPr id="27" name="Ellipse 26"/>
          <p:cNvSpPr/>
          <p:nvPr/>
        </p:nvSpPr>
        <p:spPr>
          <a:xfrm>
            <a:off x="4842040" y="5098800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2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28" name="Ellipse 27"/>
          <p:cNvSpPr/>
          <p:nvPr/>
        </p:nvSpPr>
        <p:spPr>
          <a:xfrm>
            <a:off x="4995244" y="5565817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29" name="Ellipse 28"/>
          <p:cNvSpPr/>
          <p:nvPr/>
        </p:nvSpPr>
        <p:spPr>
          <a:xfrm>
            <a:off x="6275874" y="5373199"/>
            <a:ext cx="180000" cy="180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34" name="Ellipse 33"/>
          <p:cNvSpPr/>
          <p:nvPr/>
        </p:nvSpPr>
        <p:spPr>
          <a:xfrm>
            <a:off x="314577" y="3856789"/>
            <a:ext cx="180000" cy="180000"/>
          </a:xfrm>
          <a:prstGeom prst="ellipse">
            <a:avLst/>
          </a:prstGeom>
          <a:solidFill>
            <a:srgbClr val="CA0697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200" b="1" baseline="0" dirty="0">
                <a:solidFill>
                  <a:schemeClr val="bg1"/>
                </a:solidFill>
              </a:rPr>
              <a:t>8</a:t>
            </a:r>
          </a:p>
        </p:txBody>
      </p:sp>
      <p:sp>
        <p:nvSpPr>
          <p:cNvPr id="35" name="Ellipse 34"/>
          <p:cNvSpPr/>
          <p:nvPr/>
        </p:nvSpPr>
        <p:spPr>
          <a:xfrm>
            <a:off x="4229061" y="4147802"/>
            <a:ext cx="252000" cy="252000"/>
          </a:xfrm>
          <a:prstGeom prst="ellipse">
            <a:avLst/>
          </a:prstGeom>
          <a:solidFill>
            <a:srgbClr val="CA0697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MA" sz="1600" b="1" baseline="0" dirty="0">
                <a:solidFill>
                  <a:schemeClr val="bg1"/>
                </a:solidFill>
              </a:rPr>
              <a:t>8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36" name="ZoneTexte 35"/>
          <p:cNvSpPr txBox="1"/>
          <p:nvPr/>
        </p:nvSpPr>
        <p:spPr>
          <a:xfrm>
            <a:off x="4504949" y="4157082"/>
            <a:ext cx="43875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Title: localized (see Globe icon)  Title of the component (used on </a:t>
            </a:r>
            <a:r>
              <a:rPr lang="en-US" sz="10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Rowenta</a:t>
            </a:r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DTC) </a:t>
            </a:r>
          </a:p>
        </p:txBody>
      </p:sp>
    </p:spTree>
    <p:extLst>
      <p:ext uri="{BB962C8B-B14F-4D97-AF65-F5344CB8AC3E}">
        <p14:creationId xmlns:p14="http://schemas.microsoft.com/office/powerpoint/2010/main" val="1611006134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Rectangle 71"/>
          <p:cNvSpPr/>
          <p:nvPr/>
        </p:nvSpPr>
        <p:spPr bwMode="auto">
          <a:xfrm>
            <a:off x="62880" y="4581127"/>
            <a:ext cx="9018240" cy="1487215"/>
          </a:xfrm>
          <a:prstGeom prst="rect">
            <a:avLst/>
          </a:prstGeom>
          <a:solidFill>
            <a:schemeClr val="accent5"/>
          </a:solidFill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>
                <a:solidFill>
                  <a:srgbClr val="FFFFFF"/>
                </a:solidFill>
                <a:latin typeface="+mj-lt"/>
              </a:rPr>
              <a:t>     Component format</a:t>
            </a:r>
            <a:endParaRPr lang="en-US" sz="14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  <a:endParaRPr lang="en-US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0" name="ZoneTexte 19"/>
          <p:cNvSpPr txBox="1"/>
          <p:nvPr/>
        </p:nvSpPr>
        <p:spPr>
          <a:xfrm>
            <a:off x="107504" y="4592161"/>
            <a:ext cx="71287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b="1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The component has the following attributes :</a:t>
            </a:r>
          </a:p>
        </p:txBody>
      </p:sp>
      <p:sp>
        <p:nvSpPr>
          <p:cNvPr id="31" name="ZoneTexte 30"/>
          <p:cNvSpPr txBox="1"/>
          <p:nvPr/>
        </p:nvSpPr>
        <p:spPr>
          <a:xfrm>
            <a:off x="2879812" y="4146384"/>
            <a:ext cx="33843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aseline="0" dirty="0"/>
              <a:t>Figure : New attributes for </a:t>
            </a:r>
            <a:r>
              <a:rPr lang="en-US" sz="900" baseline="0" dirty="0" err="1"/>
              <a:t>Rowenta</a:t>
            </a:r>
            <a:r>
              <a:rPr lang="en-US" sz="900" baseline="0" dirty="0"/>
              <a:t> DTC</a:t>
            </a:r>
          </a:p>
        </p:txBody>
      </p:sp>
      <p:sp>
        <p:nvSpPr>
          <p:cNvPr id="33" name="Line 24"/>
          <p:cNvSpPr>
            <a:spLocks noChangeShapeType="1"/>
          </p:cNvSpPr>
          <p:nvPr/>
        </p:nvSpPr>
        <p:spPr bwMode="auto">
          <a:xfrm>
            <a:off x="392316" y="5844770"/>
            <a:ext cx="6025528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fr-FR" sz="20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18" name="Line 24"/>
          <p:cNvSpPr>
            <a:spLocks noChangeShapeType="1"/>
          </p:cNvSpPr>
          <p:nvPr/>
        </p:nvSpPr>
        <p:spPr bwMode="auto">
          <a:xfrm>
            <a:off x="234326" y="4855263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en-US" sz="20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grpSp>
        <p:nvGrpSpPr>
          <p:cNvPr id="2" name="Groupe 72"/>
          <p:cNvGrpSpPr/>
          <p:nvPr/>
        </p:nvGrpSpPr>
        <p:grpSpPr>
          <a:xfrm>
            <a:off x="107528" y="4917974"/>
            <a:ext cx="8856960" cy="246221"/>
            <a:chOff x="107528" y="4732153"/>
            <a:chExt cx="8856960" cy="246221"/>
          </a:xfrm>
        </p:grpSpPr>
        <p:sp>
          <p:nvSpPr>
            <p:cNvPr id="36" name="Ellipse 35"/>
            <p:cNvSpPr/>
            <p:nvPr/>
          </p:nvSpPr>
          <p:spPr>
            <a:xfrm>
              <a:off x="107528" y="4747263"/>
              <a:ext cx="216000" cy="216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 anchor="ctr"/>
            <a:lstStyle/>
            <a:p>
              <a:pPr algn="ctr"/>
              <a:r>
                <a:rPr lang="fr-MA" sz="1400" b="1" baseline="0" dirty="0">
                  <a:solidFill>
                    <a:schemeClr val="bg1"/>
                  </a:solidFill>
                </a:rPr>
                <a:t>5</a:t>
              </a:r>
              <a:endParaRPr lang="fr-FR" sz="1400" b="1" baseline="0" dirty="0">
                <a:solidFill>
                  <a:schemeClr val="bg1"/>
                </a:solidFill>
              </a:endParaRPr>
            </a:p>
          </p:txBody>
        </p:sp>
        <p:sp>
          <p:nvSpPr>
            <p:cNvPr id="43" name="ZoneTexte 42"/>
            <p:cNvSpPr txBox="1"/>
            <p:nvPr/>
          </p:nvSpPr>
          <p:spPr>
            <a:xfrm>
              <a:off x="323528" y="4732153"/>
              <a:ext cx="864096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1000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Article type (</a:t>
              </a:r>
              <a:r>
                <a:rPr lang="en-US" sz="1000" baseline="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Enum</a:t>
              </a:r>
              <a:r>
                <a:rPr lang="en-US" sz="1000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): To define the style to be applied (background) and the title of the component.</a:t>
              </a:r>
            </a:p>
          </p:txBody>
        </p:sp>
      </p:grpSp>
      <p:grpSp>
        <p:nvGrpSpPr>
          <p:cNvPr id="3" name="Groupe 73"/>
          <p:cNvGrpSpPr/>
          <p:nvPr/>
        </p:nvGrpSpPr>
        <p:grpSpPr>
          <a:xfrm>
            <a:off x="107528" y="5226906"/>
            <a:ext cx="8856960" cy="246221"/>
            <a:chOff x="107528" y="5023632"/>
            <a:chExt cx="8856960" cy="246221"/>
          </a:xfrm>
        </p:grpSpPr>
        <p:sp>
          <p:nvSpPr>
            <p:cNvPr id="37" name="Ellipse 36"/>
            <p:cNvSpPr/>
            <p:nvPr/>
          </p:nvSpPr>
          <p:spPr>
            <a:xfrm>
              <a:off x="107528" y="5038742"/>
              <a:ext cx="216000" cy="216000"/>
            </a:xfrm>
            <a:prstGeom prst="ellipse">
              <a:avLst/>
            </a:prstGeom>
            <a:solidFill>
              <a:srgbClr val="F67408"/>
            </a:solidFill>
            <a:ln>
              <a:noFill/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 anchor="ctr"/>
            <a:lstStyle/>
            <a:p>
              <a:pPr algn="ctr"/>
              <a:r>
                <a:rPr lang="fr-MA" sz="1400" b="1" baseline="0" dirty="0">
                  <a:solidFill>
                    <a:schemeClr val="bg1"/>
                  </a:solidFill>
                </a:rPr>
                <a:t>6</a:t>
              </a:r>
              <a:endParaRPr lang="fr-FR" sz="1400" b="1" baseline="0" dirty="0">
                <a:solidFill>
                  <a:schemeClr val="bg1"/>
                </a:solidFill>
              </a:endParaRPr>
            </a:p>
          </p:txBody>
        </p:sp>
        <p:sp>
          <p:nvSpPr>
            <p:cNvPr id="48" name="ZoneTexte 47"/>
            <p:cNvSpPr txBox="1"/>
            <p:nvPr/>
          </p:nvSpPr>
          <p:spPr>
            <a:xfrm>
              <a:off x="323528" y="5023632"/>
              <a:ext cx="864096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1000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Duration: The duration attribute. </a:t>
              </a:r>
            </a:p>
          </p:txBody>
        </p:sp>
      </p:grpSp>
      <p:grpSp>
        <p:nvGrpSpPr>
          <p:cNvPr id="4" name="Groupe 74"/>
          <p:cNvGrpSpPr/>
          <p:nvPr/>
        </p:nvGrpSpPr>
        <p:grpSpPr>
          <a:xfrm>
            <a:off x="107528" y="5535851"/>
            <a:ext cx="8856960" cy="400110"/>
            <a:chOff x="107528" y="5315111"/>
            <a:chExt cx="8856960" cy="403870"/>
          </a:xfrm>
        </p:grpSpPr>
        <p:sp>
          <p:nvSpPr>
            <p:cNvPr id="40" name="Ellipse 39"/>
            <p:cNvSpPr/>
            <p:nvPr/>
          </p:nvSpPr>
          <p:spPr>
            <a:xfrm>
              <a:off x="107528" y="5330221"/>
              <a:ext cx="216000" cy="216000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 anchor="ctr"/>
            <a:lstStyle/>
            <a:p>
              <a:pPr algn="ctr"/>
              <a:r>
                <a:rPr lang="fr-MA" sz="1400" b="1" baseline="0" dirty="0">
                  <a:solidFill>
                    <a:schemeClr val="bg1"/>
                  </a:solidFill>
                </a:rPr>
                <a:t>7</a:t>
              </a:r>
              <a:endParaRPr lang="fr-FR" sz="1400" b="1" baseline="0" dirty="0">
                <a:solidFill>
                  <a:schemeClr val="bg1"/>
                </a:solidFill>
              </a:endParaRPr>
            </a:p>
          </p:txBody>
        </p:sp>
        <p:sp>
          <p:nvSpPr>
            <p:cNvPr id="52" name="ZoneTexte 51"/>
            <p:cNvSpPr txBox="1"/>
            <p:nvPr/>
          </p:nvSpPr>
          <p:spPr>
            <a:xfrm>
              <a:off x="323528" y="5315111"/>
              <a:ext cx="8640960" cy="4038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1000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Gallery: The component images. If </a:t>
              </a:r>
              <a:r>
                <a:rPr lang="en-US" sz="1000" baseline="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isVideo</a:t>
              </a:r>
              <a:r>
                <a:rPr lang="en-US" sz="1000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= True AND </a:t>
              </a:r>
              <a:r>
                <a:rPr lang="en-US" sz="1000" baseline="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articleType</a:t>
              </a:r>
              <a:r>
                <a:rPr lang="en-US" sz="1000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= Video, so we display a video with an image that takes the entire width of the component.</a:t>
              </a:r>
            </a:p>
          </p:txBody>
        </p:sp>
      </p:grpSp>
      <p:pic>
        <p:nvPicPr>
          <p:cNvPr id="39" name="Image 38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45" name="Titre 1"/>
          <p:cNvSpPr txBox="1">
            <a:spLocks/>
          </p:cNvSpPr>
          <p:nvPr/>
        </p:nvSpPr>
        <p:spPr>
          <a:xfrm>
            <a:off x="1259632" y="260649"/>
            <a:ext cx="7384277" cy="792088"/>
          </a:xfrm>
          <a:prstGeom prst="rect">
            <a:avLst/>
          </a:prstGeom>
        </p:spPr>
        <p:txBody>
          <a:bodyPr anchor="ctr"/>
          <a:lstStyle/>
          <a:p>
            <a:pPr lvl="0" algn="l" eaLnBrk="1" hangingPunct="1">
              <a:defRPr/>
            </a:pPr>
            <a:r>
              <a:rPr lang="en-US" sz="3200" kern="0" baseline="0" dirty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Rich Product Feature component</a:t>
            </a: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rgbClr val="F4F4F4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5" name="Ellipse 54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60</a:t>
            </a:r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71900" y="1420109"/>
            <a:ext cx="5382099" cy="2663564"/>
          </a:xfrm>
          <a:prstGeom prst="rect">
            <a:avLst/>
          </a:prstGeom>
        </p:spPr>
      </p:pic>
      <p:sp>
        <p:nvSpPr>
          <p:cNvPr id="38" name="Ellipse 37"/>
          <p:cNvSpPr/>
          <p:nvPr/>
        </p:nvSpPr>
        <p:spPr>
          <a:xfrm>
            <a:off x="3479161" y="2682777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56" name="Ellipse 55"/>
          <p:cNvSpPr/>
          <p:nvPr/>
        </p:nvSpPr>
        <p:spPr>
          <a:xfrm>
            <a:off x="3479161" y="2874733"/>
            <a:ext cx="180000" cy="180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7</a:t>
            </a:r>
          </a:p>
        </p:txBody>
      </p:sp>
      <p:sp>
        <p:nvSpPr>
          <p:cNvPr id="59" name="Ellipse 58"/>
          <p:cNvSpPr/>
          <p:nvPr/>
        </p:nvSpPr>
        <p:spPr>
          <a:xfrm>
            <a:off x="3479161" y="1647766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5</a:t>
            </a:r>
          </a:p>
        </p:txBody>
      </p:sp>
      <p:pic>
        <p:nvPicPr>
          <p:cNvPr id="60" name="Image 5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563" y="1906212"/>
            <a:ext cx="3300176" cy="1465143"/>
          </a:xfrm>
          <a:prstGeom prst="rect">
            <a:avLst/>
          </a:prstGeom>
        </p:spPr>
      </p:pic>
      <p:sp>
        <p:nvSpPr>
          <p:cNvPr id="61" name="Ellipse 60"/>
          <p:cNvSpPr/>
          <p:nvPr/>
        </p:nvSpPr>
        <p:spPr>
          <a:xfrm>
            <a:off x="1385656" y="2262510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62" name="Ellipse 61"/>
          <p:cNvSpPr/>
          <p:nvPr/>
        </p:nvSpPr>
        <p:spPr>
          <a:xfrm>
            <a:off x="430110" y="2262510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63" name="Ellipse 62"/>
          <p:cNvSpPr/>
          <p:nvPr/>
        </p:nvSpPr>
        <p:spPr>
          <a:xfrm>
            <a:off x="2411760" y="2258900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65" name="Ellipse 64"/>
          <p:cNvSpPr/>
          <p:nvPr/>
        </p:nvSpPr>
        <p:spPr>
          <a:xfrm>
            <a:off x="2859687" y="2830867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66" name="Ellipse 65"/>
          <p:cNvSpPr/>
          <p:nvPr/>
        </p:nvSpPr>
        <p:spPr>
          <a:xfrm>
            <a:off x="853162" y="2253967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67" name="Ellipse 66"/>
          <p:cNvSpPr/>
          <p:nvPr/>
        </p:nvSpPr>
        <p:spPr>
          <a:xfrm>
            <a:off x="1817703" y="2223923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68" name="Ellipse 67"/>
          <p:cNvSpPr/>
          <p:nvPr/>
        </p:nvSpPr>
        <p:spPr>
          <a:xfrm>
            <a:off x="1918453" y="2964733"/>
            <a:ext cx="180000" cy="180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7</a:t>
            </a:r>
          </a:p>
        </p:txBody>
      </p:sp>
      <p:sp>
        <p:nvSpPr>
          <p:cNvPr id="69" name="Ellipse 68"/>
          <p:cNvSpPr/>
          <p:nvPr/>
        </p:nvSpPr>
        <p:spPr>
          <a:xfrm>
            <a:off x="763162" y="2841422"/>
            <a:ext cx="180000" cy="180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7</a:t>
            </a:r>
          </a:p>
        </p:txBody>
      </p:sp>
      <p:sp>
        <p:nvSpPr>
          <p:cNvPr id="71" name="Ellipse 70"/>
          <p:cNvSpPr/>
          <p:nvPr/>
        </p:nvSpPr>
        <p:spPr>
          <a:xfrm>
            <a:off x="1522464" y="3042128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73" name="Ellipse 72"/>
          <p:cNvSpPr/>
          <p:nvPr/>
        </p:nvSpPr>
        <p:spPr>
          <a:xfrm>
            <a:off x="2476641" y="3130334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74" name="Ellipse 73"/>
          <p:cNvSpPr/>
          <p:nvPr/>
        </p:nvSpPr>
        <p:spPr>
          <a:xfrm>
            <a:off x="412027" y="3094354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47" name="Ellipse 46"/>
          <p:cNvSpPr/>
          <p:nvPr/>
        </p:nvSpPr>
        <p:spPr>
          <a:xfrm>
            <a:off x="853162" y="2548293"/>
            <a:ext cx="180000" cy="180000"/>
          </a:xfrm>
          <a:prstGeom prst="ellipse">
            <a:avLst/>
          </a:prstGeom>
          <a:solidFill>
            <a:srgbClr val="CA0697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8</a:t>
            </a:r>
          </a:p>
        </p:txBody>
      </p:sp>
      <p:sp>
        <p:nvSpPr>
          <p:cNvPr id="70" name="Ellipse 69"/>
          <p:cNvSpPr/>
          <p:nvPr/>
        </p:nvSpPr>
        <p:spPr>
          <a:xfrm>
            <a:off x="1901712" y="2571694"/>
            <a:ext cx="180000" cy="180000"/>
          </a:xfrm>
          <a:prstGeom prst="ellipse">
            <a:avLst/>
          </a:prstGeom>
          <a:solidFill>
            <a:srgbClr val="CA0697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8</a:t>
            </a:r>
          </a:p>
        </p:txBody>
      </p:sp>
      <p:sp>
        <p:nvSpPr>
          <p:cNvPr id="75" name="Ellipse 74"/>
          <p:cNvSpPr/>
          <p:nvPr/>
        </p:nvSpPr>
        <p:spPr>
          <a:xfrm>
            <a:off x="2738073" y="2578020"/>
            <a:ext cx="180000" cy="180000"/>
          </a:xfrm>
          <a:prstGeom prst="ellipse">
            <a:avLst/>
          </a:prstGeom>
          <a:solidFill>
            <a:srgbClr val="CA0697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>
                <a:solidFill>
                  <a:schemeClr val="bg1"/>
                </a:solidFill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2250888077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.1 CREATE a new component</a:t>
            </a: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using WCMS page view perspective </a:t>
            </a:r>
            <a:endParaRPr lang="en-US" sz="11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8" name="Ellipse 27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29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algn="l" eaLnBrk="1" hangingPunct="1">
              <a:defRPr/>
            </a:pPr>
            <a:r>
              <a:rPr lang="en-US" kern="0" baseline="0" dirty="0">
                <a:solidFill>
                  <a:srgbClr val="F4F4F4"/>
                </a:solidFill>
              </a:rPr>
              <a:t>Rich Product Feature Component</a:t>
            </a:r>
          </a:p>
        </p:txBody>
      </p:sp>
      <p:sp>
        <p:nvSpPr>
          <p:cNvPr id="30" name="Ellipse 29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60</a:t>
            </a:r>
          </a:p>
        </p:txBody>
      </p:sp>
      <p:sp>
        <p:nvSpPr>
          <p:cNvPr id="50" name="Rectangle 49"/>
          <p:cNvSpPr/>
          <p:nvPr/>
        </p:nvSpPr>
        <p:spPr bwMode="auto">
          <a:xfrm>
            <a:off x="7514340" y="4871350"/>
            <a:ext cx="172819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lang="en-US" sz="1050" baseline="0" dirty="0">
              <a:solidFill>
                <a:schemeClr val="tx1"/>
              </a:solidFill>
            </a:endParaRP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‘Create a new item’</a:t>
            </a:r>
          </a:p>
          <a:p>
            <a:pPr algn="ctr"/>
            <a:endParaRPr lang="en-US" sz="1050" baseline="0" dirty="0">
              <a:solidFill>
                <a:schemeClr val="tx1"/>
              </a:solidFill>
            </a:endParaRPr>
          </a:p>
        </p:txBody>
      </p:sp>
      <p:sp>
        <p:nvSpPr>
          <p:cNvPr id="27" name="Ellipse 26"/>
          <p:cNvSpPr/>
          <p:nvPr/>
        </p:nvSpPr>
        <p:spPr>
          <a:xfrm>
            <a:off x="7125328" y="4787527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3</a:t>
            </a:r>
          </a:p>
        </p:txBody>
      </p:sp>
      <p:pic>
        <p:nvPicPr>
          <p:cNvPr id="24" name="Image 23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33" name="Rectangle 32"/>
          <p:cNvSpPr/>
          <p:nvPr/>
        </p:nvSpPr>
        <p:spPr bwMode="auto">
          <a:xfrm>
            <a:off x="2843808" y="2395002"/>
            <a:ext cx="187220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click on (+) to CREATE a new component</a:t>
            </a:r>
          </a:p>
        </p:txBody>
      </p:sp>
      <p:sp>
        <p:nvSpPr>
          <p:cNvPr id="40" name="Rectangle 39"/>
          <p:cNvSpPr/>
          <p:nvPr/>
        </p:nvSpPr>
        <p:spPr bwMode="auto">
          <a:xfrm>
            <a:off x="3876857" y="3185935"/>
            <a:ext cx="2232248" cy="181355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lang="en-US" sz="1050" baseline="0" dirty="0">
              <a:solidFill>
                <a:schemeClr val="tx1"/>
              </a:solidFill>
            </a:endParaRPr>
          </a:p>
          <a:p>
            <a:pPr algn="ctr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Set the ID and fill the banner attributes</a:t>
            </a:r>
          </a:p>
          <a:p>
            <a:pPr algn="ctr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Name it the way that will allow you to find it easily when searching for the component.</a:t>
            </a:r>
          </a:p>
          <a:p>
            <a:pPr algn="ctr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 click on done when finished</a:t>
            </a:r>
          </a:p>
          <a:p>
            <a:pPr algn="ctr"/>
            <a:endParaRPr lang="en-US" sz="1050" baseline="0" dirty="0">
              <a:solidFill>
                <a:schemeClr val="tx1"/>
              </a:solidFill>
            </a:endParaRPr>
          </a:p>
          <a:p>
            <a:pPr algn="ctr"/>
            <a:r>
              <a:rPr lang="en-US" sz="1050" i="1" baseline="0" dirty="0">
                <a:solidFill>
                  <a:schemeClr val="tx1"/>
                </a:solidFill>
              </a:rPr>
              <a:t>The component will then appear in the corresponding content slot</a:t>
            </a: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87519" y="5543228"/>
            <a:ext cx="3383758" cy="1135976"/>
          </a:xfrm>
          <a:prstGeom prst="rect">
            <a:avLst/>
          </a:prstGeom>
        </p:spPr>
      </p:pic>
      <p:cxnSp>
        <p:nvCxnSpPr>
          <p:cNvPr id="35" name="Connecteur en angle 34"/>
          <p:cNvCxnSpPr/>
          <p:nvPr/>
        </p:nvCxnSpPr>
        <p:spPr bwMode="auto">
          <a:xfrm rot="10800000" flipV="1">
            <a:off x="6804248" y="5375405"/>
            <a:ext cx="805282" cy="766147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2" name="Ellipse 41"/>
          <p:cNvSpPr/>
          <p:nvPr/>
        </p:nvSpPr>
        <p:spPr>
          <a:xfrm>
            <a:off x="5513670" y="2826605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4</a:t>
            </a: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4933" y="1859772"/>
            <a:ext cx="5242384" cy="331347"/>
          </a:xfrm>
          <a:prstGeom prst="rect">
            <a:avLst/>
          </a:prstGeom>
        </p:spPr>
      </p:pic>
      <p:cxnSp>
        <p:nvCxnSpPr>
          <p:cNvPr id="25" name="Forme 38"/>
          <p:cNvCxnSpPr/>
          <p:nvPr/>
        </p:nvCxnSpPr>
        <p:spPr bwMode="auto">
          <a:xfrm flipV="1">
            <a:off x="3779913" y="1973608"/>
            <a:ext cx="1728173" cy="421395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1" name="Ellipse 30"/>
          <p:cNvSpPr/>
          <p:nvPr/>
        </p:nvSpPr>
        <p:spPr>
          <a:xfrm>
            <a:off x="2644889" y="2116431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60189" y="1728646"/>
            <a:ext cx="2941103" cy="3078389"/>
          </a:xfrm>
          <a:prstGeom prst="rect">
            <a:avLst/>
          </a:prstGeom>
        </p:spPr>
      </p:pic>
      <p:sp>
        <p:nvSpPr>
          <p:cNvPr id="32" name="Rectangle 31"/>
          <p:cNvSpPr/>
          <p:nvPr/>
        </p:nvSpPr>
        <p:spPr bwMode="auto">
          <a:xfrm>
            <a:off x="7412818" y="3122594"/>
            <a:ext cx="162068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Among the component list, click on ‘Rich Product Feature Component’</a:t>
            </a:r>
          </a:p>
        </p:txBody>
      </p:sp>
      <p:sp>
        <p:nvSpPr>
          <p:cNvPr id="36" name="Ellipse 35"/>
          <p:cNvSpPr/>
          <p:nvPr/>
        </p:nvSpPr>
        <p:spPr>
          <a:xfrm>
            <a:off x="8661847" y="279776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cxnSp>
        <p:nvCxnSpPr>
          <p:cNvPr id="39" name="Forme 48"/>
          <p:cNvCxnSpPr>
            <a:stCxn id="32" idx="1"/>
          </p:cNvCxnSpPr>
          <p:nvPr/>
        </p:nvCxnSpPr>
        <p:spPr bwMode="auto">
          <a:xfrm rot="10800000" flipV="1">
            <a:off x="7233306" y="3482634"/>
            <a:ext cx="179512" cy="216024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8" name="Imag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1948" y="3179422"/>
            <a:ext cx="3246102" cy="3602239"/>
          </a:xfrm>
          <a:prstGeom prst="rect">
            <a:avLst/>
          </a:prstGeom>
        </p:spPr>
      </p:pic>
      <p:cxnSp>
        <p:nvCxnSpPr>
          <p:cNvPr id="44" name="Connecteur en angle 43"/>
          <p:cNvCxnSpPr/>
          <p:nvPr/>
        </p:nvCxnSpPr>
        <p:spPr bwMode="auto">
          <a:xfrm rot="10800000">
            <a:off x="3234440" y="3834063"/>
            <a:ext cx="639180" cy="302086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26799711"/>
      </p:ext>
    </p:extLst>
  </p:cSld>
  <p:clrMapOvr>
    <a:masterClrMapping/>
  </p:clrMapOvr>
  <p:transition/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>
                <a:solidFill>
                  <a:srgbClr val="FFFFFF"/>
                </a:solidFill>
                <a:latin typeface="+mj-lt"/>
                <a:ea typeface="+mn-ea"/>
              </a:rPr>
              <a:t>.2 </a:t>
            </a:r>
            <a:r>
              <a:rPr lang="en-US" sz="1100" baseline="0" dirty="0">
                <a:solidFill>
                  <a:srgbClr val="FFFFFF"/>
                </a:solidFill>
              </a:rPr>
              <a:t>Modify the component using WCMS page view perspective </a:t>
            </a:r>
          </a:p>
        </p:txBody>
      </p: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19" name="Ellipse 18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algn="l" eaLnBrk="1" hangingPunct="1">
              <a:defRPr/>
            </a:pPr>
            <a:r>
              <a:rPr lang="en-US" kern="0" baseline="0" dirty="0">
                <a:solidFill>
                  <a:srgbClr val="F4F4F4"/>
                </a:solidFill>
              </a:rPr>
              <a:t>Rich Product Feature Component</a:t>
            </a:r>
          </a:p>
        </p:txBody>
      </p:sp>
      <p:sp>
        <p:nvSpPr>
          <p:cNvPr id="24" name="Ellipse 2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60</a:t>
            </a:r>
          </a:p>
        </p:txBody>
      </p:sp>
      <p:pic>
        <p:nvPicPr>
          <p:cNvPr id="21" name="Image 2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30" name="Rectangle 29"/>
          <p:cNvSpPr/>
          <p:nvPr/>
        </p:nvSpPr>
        <p:spPr bwMode="auto">
          <a:xfrm>
            <a:off x="5656636" y="1986891"/>
            <a:ext cx="2808312" cy="424211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Define the product</a:t>
            </a:r>
          </a:p>
        </p:txBody>
      </p:sp>
      <p:sp>
        <p:nvSpPr>
          <p:cNvPr id="51" name="Ellipse 50"/>
          <p:cNvSpPr/>
          <p:nvPr/>
        </p:nvSpPr>
        <p:spPr>
          <a:xfrm>
            <a:off x="8465012" y="1986891"/>
            <a:ext cx="360000" cy="360000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33" name="Rectangle 32"/>
          <p:cNvSpPr/>
          <p:nvPr/>
        </p:nvSpPr>
        <p:spPr bwMode="auto">
          <a:xfrm>
            <a:off x="5655712" y="3287275"/>
            <a:ext cx="2808312" cy="424211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Define the CMS link</a:t>
            </a:r>
          </a:p>
        </p:txBody>
      </p:sp>
      <p:sp>
        <p:nvSpPr>
          <p:cNvPr id="34" name="Ellipse 33"/>
          <p:cNvSpPr/>
          <p:nvPr/>
        </p:nvSpPr>
        <p:spPr>
          <a:xfrm>
            <a:off x="8464024" y="3287275"/>
            <a:ext cx="360000" cy="360000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pic>
        <p:nvPicPr>
          <p:cNvPr id="25" name="Image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1770" y="1865410"/>
            <a:ext cx="3114925" cy="4923591"/>
          </a:xfrm>
          <a:prstGeom prst="rect">
            <a:avLst/>
          </a:prstGeom>
        </p:spPr>
      </p:pic>
      <p:cxnSp>
        <p:nvCxnSpPr>
          <p:cNvPr id="28" name="Connecteur droit avec flèche 27"/>
          <p:cNvCxnSpPr/>
          <p:nvPr/>
        </p:nvCxnSpPr>
        <p:spPr bwMode="auto">
          <a:xfrm flipH="1">
            <a:off x="3779912" y="2198997"/>
            <a:ext cx="1876725" cy="1547963"/>
          </a:xfrm>
          <a:prstGeom prst="straightConnector1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2" name="Rectangle 31"/>
          <p:cNvSpPr/>
          <p:nvPr/>
        </p:nvSpPr>
        <p:spPr bwMode="auto">
          <a:xfrm>
            <a:off x="5742348" y="4928275"/>
            <a:ext cx="2808312" cy="424211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Define the thumbnail image on the localized language</a:t>
            </a:r>
          </a:p>
        </p:txBody>
      </p:sp>
      <p:sp>
        <p:nvSpPr>
          <p:cNvPr id="36" name="Ellipse 35"/>
          <p:cNvSpPr/>
          <p:nvPr/>
        </p:nvSpPr>
        <p:spPr>
          <a:xfrm>
            <a:off x="8550660" y="4951533"/>
            <a:ext cx="360000" cy="360000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3</a:t>
            </a:r>
          </a:p>
        </p:txBody>
      </p:sp>
      <p:cxnSp>
        <p:nvCxnSpPr>
          <p:cNvPr id="37" name="Connecteur droit avec flèche 36"/>
          <p:cNvCxnSpPr>
            <a:stCxn id="32" idx="1"/>
          </p:cNvCxnSpPr>
          <p:nvPr/>
        </p:nvCxnSpPr>
        <p:spPr bwMode="auto">
          <a:xfrm flipH="1">
            <a:off x="3823397" y="5140381"/>
            <a:ext cx="1918951" cy="1018671"/>
          </a:xfrm>
          <a:prstGeom prst="straightConnector1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9" name="Connecteur droit avec flèche 38"/>
          <p:cNvCxnSpPr>
            <a:stCxn id="33" idx="1"/>
          </p:cNvCxnSpPr>
          <p:nvPr/>
        </p:nvCxnSpPr>
        <p:spPr bwMode="auto">
          <a:xfrm flipH="1">
            <a:off x="3635896" y="3499381"/>
            <a:ext cx="2019816" cy="2000194"/>
          </a:xfrm>
          <a:prstGeom prst="straightConnector1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3154513497"/>
      </p:ext>
    </p:extLst>
  </p:cSld>
  <p:clrMapOvr>
    <a:masterClrMapping/>
  </p:clrMapOvr>
  <p:transition/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19" name="Ellipse 18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Enjoy Page Component</a:t>
            </a:r>
          </a:p>
        </p:txBody>
      </p:sp>
      <p:sp>
        <p:nvSpPr>
          <p:cNvPr id="24" name="Ellipse 2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61</a:t>
            </a:r>
          </a:p>
        </p:txBody>
      </p:sp>
      <p:pic>
        <p:nvPicPr>
          <p:cNvPr id="21" name="Image 2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 bwMode="auto">
          <a:xfrm>
            <a:off x="7502879" y="6308742"/>
            <a:ext cx="1631464" cy="572005"/>
          </a:xfrm>
          <a:prstGeom prst="rect">
            <a:avLst/>
          </a:prstGeom>
          <a:solidFill>
            <a:srgbClr val="B00E0E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800" b="1" i="0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pitchFamily="34" charset="-128"/>
              </a:rPr>
              <a:t>BRA-9900</a:t>
            </a:r>
            <a:endParaRPr kumimoji="0" lang="en-US" sz="1800" b="1" i="0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0967" y="1872890"/>
            <a:ext cx="4375610" cy="4680000"/>
          </a:xfrm>
          <a:prstGeom prst="rect">
            <a:avLst/>
          </a:prstGeom>
        </p:spPr>
      </p:pic>
      <p:sp>
        <p:nvSpPr>
          <p:cNvPr id="29" name="Rectangle 28"/>
          <p:cNvSpPr/>
          <p:nvPr/>
        </p:nvSpPr>
        <p:spPr bwMode="auto">
          <a:xfrm>
            <a:off x="5712864" y="4172157"/>
            <a:ext cx="2808312" cy="241877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Define the concerned enjoy page</a:t>
            </a:r>
          </a:p>
        </p:txBody>
      </p:sp>
      <p:sp>
        <p:nvSpPr>
          <p:cNvPr id="31" name="Ellipse 30"/>
          <p:cNvSpPr/>
          <p:nvPr/>
        </p:nvSpPr>
        <p:spPr>
          <a:xfrm>
            <a:off x="8532480" y="4091694"/>
            <a:ext cx="360000" cy="360000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cxnSp>
        <p:nvCxnSpPr>
          <p:cNvPr id="32" name="Connecteur droit avec flèche 31"/>
          <p:cNvCxnSpPr/>
          <p:nvPr/>
        </p:nvCxnSpPr>
        <p:spPr bwMode="auto">
          <a:xfrm flipH="1">
            <a:off x="4716016" y="4293096"/>
            <a:ext cx="996848" cy="1728192"/>
          </a:xfrm>
          <a:prstGeom prst="straightConnector1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1210599489"/>
      </p:ext>
    </p:extLst>
  </p:cSld>
  <p:clrMapOvr>
    <a:masterClrMapping/>
  </p:clrMapOvr>
  <p:transition/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Application</a:t>
            </a:r>
          </a:p>
        </p:txBody>
      </p:sp>
      <p:sp>
        <p:nvSpPr>
          <p:cNvPr id="19" name="Ellipse 18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Moment Of Life Component</a:t>
            </a:r>
          </a:p>
        </p:txBody>
      </p:sp>
      <p:sp>
        <p:nvSpPr>
          <p:cNvPr id="24" name="Ellipse 2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62</a:t>
            </a:r>
          </a:p>
        </p:txBody>
      </p:sp>
      <p:pic>
        <p:nvPicPr>
          <p:cNvPr id="21" name="Image 2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C1D487C7-80A0-45E8-AAF6-3A823E8B1CD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7063" y="1984622"/>
            <a:ext cx="3600000" cy="2025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89617538-309A-4E9E-B9F6-FD5A8DA9CA6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9620" y="4509120"/>
            <a:ext cx="3600000" cy="2025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ZoneTexte 13">
            <a:extLst>
              <a:ext uri="{FF2B5EF4-FFF2-40B4-BE49-F238E27FC236}">
                <a16:creationId xmlns:a16="http://schemas.microsoft.com/office/drawing/2014/main" id="{BD8B8B1A-E9BB-48AD-A47A-87F9757A66AB}"/>
              </a:ext>
            </a:extLst>
          </p:cNvPr>
          <p:cNvSpPr txBox="1"/>
          <p:nvPr/>
        </p:nvSpPr>
        <p:spPr>
          <a:xfrm>
            <a:off x="549140" y="5403929"/>
            <a:ext cx="35313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b="1" dirty="0">
                <a:solidFill>
                  <a:schemeClr val="tx2">
                    <a:lumMod val="65000"/>
                    <a:lumOff val="35000"/>
                  </a:schemeClr>
                </a:solidFill>
              </a:rPr>
              <a:t>Type 2 : </a:t>
            </a:r>
            <a:r>
              <a:rPr lang="en-US" dirty="0">
                <a:solidFill>
                  <a:schemeClr val="tx2">
                    <a:lumMod val="65000"/>
                    <a:lumOff val="35000"/>
                  </a:schemeClr>
                </a:solidFill>
              </a:rPr>
              <a:t>Promotional banner with the information concerning product 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23C0E197-2572-41BD-A128-3E704D234ACE}"/>
              </a:ext>
            </a:extLst>
          </p:cNvPr>
          <p:cNvSpPr txBox="1"/>
          <p:nvPr/>
        </p:nvSpPr>
        <p:spPr>
          <a:xfrm>
            <a:off x="584570" y="2704735"/>
            <a:ext cx="35313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b="1" dirty="0">
                <a:solidFill>
                  <a:schemeClr val="tx2">
                    <a:lumMod val="65000"/>
                    <a:lumOff val="35000"/>
                  </a:schemeClr>
                </a:solidFill>
              </a:rPr>
              <a:t>Type 1 : </a:t>
            </a:r>
            <a:r>
              <a:rPr lang="en-US" dirty="0">
                <a:solidFill>
                  <a:schemeClr val="tx2">
                    <a:lumMod val="65000"/>
                    <a:lumOff val="35000"/>
                  </a:schemeClr>
                </a:solidFill>
              </a:rPr>
              <a:t>Moment Of Life banner with star product. The click opens a product viewer in the same page. </a:t>
            </a:r>
          </a:p>
        </p:txBody>
      </p:sp>
    </p:spTree>
    <p:extLst>
      <p:ext uri="{BB962C8B-B14F-4D97-AF65-F5344CB8AC3E}">
        <p14:creationId xmlns:p14="http://schemas.microsoft.com/office/powerpoint/2010/main" val="858857479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e 15"/>
          <p:cNvGrpSpPr/>
          <p:nvPr/>
        </p:nvGrpSpPr>
        <p:grpSpPr>
          <a:xfrm>
            <a:off x="1548000" y="1411200"/>
            <a:ext cx="6797520" cy="441236"/>
            <a:chOff x="1548000" y="1411200"/>
            <a:chExt cx="6797520" cy="441236"/>
          </a:xfrm>
        </p:grpSpPr>
        <p:sp>
          <p:nvSpPr>
            <p:cNvPr id="8" name="Rectangle 16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864800" y="1454400"/>
              <a:ext cx="6480720" cy="36004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rgbClr r="0" g="0" b="0"/>
            </a:lnRef>
            <a:fillRef idx="2">
              <a:scrgbClr r="0" g="0" b="0"/>
            </a:fillRef>
            <a:effectRef idx="1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61200" tIns="60960" rIns="60960" bIns="60960" numCol="1" spcCol="1270" anchor="ctr" anchorCtr="0">
              <a:noAutofit/>
            </a:bodyPr>
            <a:lstStyle/>
            <a:p>
              <a:pPr algn="l" defTabSz="1066800">
                <a:lnSpc>
                  <a:spcPct val="90000"/>
                </a:lnSpc>
                <a:spcAft>
                  <a:spcPts val="0"/>
                </a:spcAft>
                <a:defRPr/>
              </a:pPr>
              <a:r>
                <a:rPr lang="en-US" sz="1400" baseline="0" dirty="0">
                  <a:solidFill>
                    <a:srgbClr val="FFFFFF"/>
                  </a:solidFill>
                  <a:latin typeface="+mj-lt"/>
                  <a:ea typeface="+mn-ea"/>
                </a:rPr>
                <a:t>   C</a:t>
              </a:r>
              <a:r>
                <a:rPr lang="en-US" sz="1400" baseline="0" dirty="0">
                  <a:solidFill>
                    <a:srgbClr val="FFFFFF"/>
                  </a:solidFill>
                </a:rPr>
                <a:t>onnect to WCMS cockpit : http://[server </a:t>
              </a:r>
              <a:r>
                <a:rPr lang="en-US" sz="1400" baseline="0" dirty="0" err="1">
                  <a:solidFill>
                    <a:srgbClr val="FFFFFF"/>
                  </a:solidFill>
                </a:rPr>
                <a:t>url</a:t>
              </a:r>
              <a:r>
                <a:rPr lang="en-US" sz="1400" baseline="0" dirty="0">
                  <a:solidFill>
                    <a:srgbClr val="FFFFFF"/>
                  </a:solidFill>
                </a:rPr>
                <a:t>]/</a:t>
              </a:r>
              <a:r>
                <a:rPr lang="en-US" sz="1400" baseline="0" dirty="0" err="1">
                  <a:solidFill>
                    <a:srgbClr val="FFFFFF"/>
                  </a:solidFill>
                </a:rPr>
                <a:t>cmscockpit</a:t>
              </a:r>
              <a:r>
                <a:rPr lang="en-US" sz="1400" baseline="0" dirty="0">
                  <a:solidFill>
                    <a:srgbClr val="FFFFFF"/>
                  </a:solidFill>
                </a:rPr>
                <a:t>/</a:t>
              </a:r>
              <a:r>
                <a:rPr lang="en-US" sz="1400" baseline="0" dirty="0" err="1">
                  <a:solidFill>
                    <a:srgbClr val="FFFFFF"/>
                  </a:solidFill>
                </a:rPr>
                <a:t>login.zul</a:t>
              </a:r>
              <a:endParaRPr lang="en-US" sz="1400" baseline="0" dirty="0">
                <a:solidFill>
                  <a:srgbClr val="FFFFFF"/>
                </a:solidFill>
              </a:endParaRPr>
            </a:p>
          </p:txBody>
        </p:sp>
        <p:sp>
          <p:nvSpPr>
            <p:cNvPr id="9" name="Ellipse 17"/>
            <p:cNvSpPr/>
            <p:nvPr/>
          </p:nvSpPr>
          <p:spPr>
            <a:xfrm>
              <a:off x="1548000" y="1411200"/>
              <a:ext cx="441236" cy="441236"/>
            </a:xfrm>
            <a:prstGeom prst="ellipse">
              <a:avLst/>
            </a:prstGeom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tIns="90000" bIns="90000"/>
            <a:lstStyle/>
            <a:p>
              <a:r>
                <a:rPr lang="fr-FR" dirty="0">
                  <a:solidFill>
                    <a:schemeClr val="accent4">
                      <a:lumMod val="65000"/>
                      <a:lumOff val="35000"/>
                    </a:schemeClr>
                  </a:solidFill>
                </a:rPr>
                <a:t>1</a:t>
              </a:r>
            </a:p>
          </p:txBody>
        </p:sp>
      </p:grpSp>
      <p:grpSp>
        <p:nvGrpSpPr>
          <p:cNvPr id="7" name="Groupe 28"/>
          <p:cNvGrpSpPr/>
          <p:nvPr/>
        </p:nvGrpSpPr>
        <p:grpSpPr>
          <a:xfrm>
            <a:off x="1548000" y="2441336"/>
            <a:ext cx="6812378" cy="441236"/>
            <a:chOff x="1548000" y="2506613"/>
            <a:chExt cx="6812378" cy="441236"/>
          </a:xfrm>
        </p:grpSpPr>
        <p:sp>
          <p:nvSpPr>
            <p:cNvPr id="10" name="Rectangle 29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864800" y="2547211"/>
              <a:ext cx="6495578" cy="36004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rgbClr r="0" g="0" b="0"/>
            </a:lnRef>
            <a:fillRef idx="2">
              <a:scrgbClr r="0" g="0" b="0"/>
            </a:fillRef>
            <a:effectRef idx="1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61200" tIns="60960" rIns="60960" bIns="60960" numCol="1" spcCol="1270" anchor="ctr" anchorCtr="0">
              <a:noAutofit/>
            </a:bodyPr>
            <a:lstStyle/>
            <a:p>
              <a:pPr algn="l" defTabSz="10668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1400" baseline="0" dirty="0">
                  <a:solidFill>
                    <a:srgbClr val="FFFFFF"/>
                  </a:solidFill>
                  <a:latin typeface="+mj-lt"/>
                  <a:ea typeface="+mn-ea"/>
                </a:rPr>
                <a:t>   </a:t>
              </a:r>
              <a:r>
                <a:rPr lang="en-US" sz="1400" baseline="0" dirty="0">
                  <a:solidFill>
                    <a:srgbClr val="FFFFFF"/>
                  </a:solidFill>
                  <a:latin typeface="+mj-lt"/>
                </a:rPr>
                <a:t>Select your local content catalog : </a:t>
              </a:r>
              <a:r>
                <a:rPr lang="en-US" sz="1400" u="sng" baseline="0" dirty="0">
                  <a:solidFill>
                    <a:srgbClr val="FFFFFF"/>
                  </a:solidFill>
                  <a:latin typeface="+mj-lt"/>
                </a:rPr>
                <a:t>always update the staged </a:t>
              </a:r>
              <a:r>
                <a:rPr lang="en-US" sz="1400" baseline="0" dirty="0">
                  <a:solidFill>
                    <a:srgbClr val="FFFFFF"/>
                  </a:solidFill>
                  <a:latin typeface="+mj-lt"/>
                </a:rPr>
                <a:t>catalog</a:t>
              </a:r>
              <a:endParaRPr lang="en-US" sz="1400" baseline="0" dirty="0">
                <a:solidFill>
                  <a:srgbClr val="FFFFFF"/>
                </a:solidFill>
                <a:latin typeface="+mj-lt"/>
                <a:ea typeface="+mn-ea"/>
              </a:endParaRPr>
            </a:p>
          </p:txBody>
        </p:sp>
        <p:sp>
          <p:nvSpPr>
            <p:cNvPr id="11" name="Ellipse 30"/>
            <p:cNvSpPr/>
            <p:nvPr/>
          </p:nvSpPr>
          <p:spPr>
            <a:xfrm>
              <a:off x="1548000" y="2506613"/>
              <a:ext cx="441236" cy="441236"/>
            </a:xfrm>
            <a:prstGeom prst="ellipse">
              <a:avLst/>
            </a:prstGeom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tIns="90000" bIns="90000"/>
            <a:lstStyle/>
            <a:p>
              <a:r>
                <a:rPr lang="fr-FR">
                  <a:solidFill>
                    <a:schemeClr val="accent4">
                      <a:lumMod val="65000"/>
                      <a:lumOff val="35000"/>
                    </a:schemeClr>
                  </a:solidFill>
                </a:rPr>
                <a:t>3</a:t>
              </a:r>
            </a:p>
          </p:txBody>
        </p:sp>
      </p:grpSp>
      <p:grpSp>
        <p:nvGrpSpPr>
          <p:cNvPr id="6" name="Groupe 35"/>
          <p:cNvGrpSpPr/>
          <p:nvPr/>
        </p:nvGrpSpPr>
        <p:grpSpPr>
          <a:xfrm>
            <a:off x="1548000" y="2956404"/>
            <a:ext cx="6821904" cy="441236"/>
            <a:chOff x="1548000" y="3010669"/>
            <a:chExt cx="6821904" cy="441236"/>
          </a:xfrm>
        </p:grpSpPr>
        <p:sp>
          <p:nvSpPr>
            <p:cNvPr id="12" name="Rectangle 36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864800" y="3051267"/>
              <a:ext cx="6505104" cy="36004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rgbClr r="0" g="0" b="0"/>
            </a:lnRef>
            <a:fillRef idx="2">
              <a:scrgbClr r="0" g="0" b="0"/>
            </a:fillRef>
            <a:effectRef idx="1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61200" tIns="60960" rIns="60960" bIns="60960" numCol="1" spcCol="1270" anchor="ctr" anchorCtr="0">
              <a:noAutofit/>
            </a:bodyPr>
            <a:lstStyle/>
            <a:p>
              <a:pPr algn="l" defTabSz="10668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1400" baseline="0" dirty="0">
                  <a:solidFill>
                    <a:srgbClr val="FFFFFF"/>
                  </a:solidFill>
                  <a:latin typeface="+mj-lt"/>
                  <a:ea typeface="+mn-ea"/>
                </a:rPr>
                <a:t>   </a:t>
              </a:r>
              <a:r>
                <a:rPr lang="en-US" sz="1400" baseline="0" dirty="0">
                  <a:solidFill>
                    <a:srgbClr val="FFFFFF"/>
                  </a:solidFill>
                  <a:latin typeface="+mj-lt"/>
                </a:rPr>
                <a:t>Search for the page to modify : using WCMS page view  or Live Edit</a:t>
              </a:r>
              <a:endParaRPr lang="en-US" sz="1400" baseline="0" dirty="0">
                <a:solidFill>
                  <a:srgbClr val="FFFFFF"/>
                </a:solidFill>
                <a:latin typeface="+mj-lt"/>
                <a:ea typeface="+mn-ea"/>
              </a:endParaRPr>
            </a:p>
          </p:txBody>
        </p:sp>
        <p:sp>
          <p:nvSpPr>
            <p:cNvPr id="13" name="Ellipse 37"/>
            <p:cNvSpPr/>
            <p:nvPr/>
          </p:nvSpPr>
          <p:spPr>
            <a:xfrm>
              <a:off x="1548000" y="3010669"/>
              <a:ext cx="441236" cy="441236"/>
            </a:xfrm>
            <a:prstGeom prst="ellipse">
              <a:avLst/>
            </a:prstGeom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tIns="90000" bIns="90000"/>
            <a:lstStyle/>
            <a:p>
              <a:r>
                <a:rPr lang="fr-FR">
                  <a:solidFill>
                    <a:schemeClr val="accent4">
                      <a:lumMod val="65000"/>
                      <a:lumOff val="35000"/>
                    </a:schemeClr>
                  </a:solidFill>
                </a:rPr>
                <a:t>4</a:t>
              </a:r>
            </a:p>
          </p:txBody>
        </p:sp>
      </p:grpSp>
      <p:grpSp>
        <p:nvGrpSpPr>
          <p:cNvPr id="14" name="Groupe 41"/>
          <p:cNvGrpSpPr/>
          <p:nvPr/>
        </p:nvGrpSpPr>
        <p:grpSpPr>
          <a:xfrm>
            <a:off x="1548000" y="1926268"/>
            <a:ext cx="6787995" cy="441236"/>
            <a:chOff x="1548000" y="2002557"/>
            <a:chExt cx="6787995" cy="441236"/>
          </a:xfrm>
        </p:grpSpPr>
        <p:sp>
          <p:nvSpPr>
            <p:cNvPr id="22" name="Rectangle 42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864800" y="2043155"/>
              <a:ext cx="6471195" cy="36004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rgbClr r="0" g="0" b="0"/>
            </a:lnRef>
            <a:fillRef idx="2">
              <a:scrgbClr r="0" g="0" b="0"/>
            </a:fillRef>
            <a:effectRef idx="1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61200" tIns="60960" rIns="60960" bIns="60960" numCol="1" spcCol="1270" anchor="ctr" anchorCtr="0">
              <a:noAutofit/>
            </a:bodyPr>
            <a:lstStyle/>
            <a:p>
              <a:pPr algn="l" defTabSz="10668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1400" baseline="0" dirty="0">
                  <a:solidFill>
                    <a:srgbClr val="FFFFFF"/>
                  </a:solidFill>
                  <a:latin typeface="+mj-lt"/>
                  <a:ea typeface="+mn-ea"/>
                </a:rPr>
                <a:t>  </a:t>
              </a:r>
              <a:r>
                <a:rPr lang="en-US" sz="1400" baseline="0" dirty="0">
                  <a:solidFill>
                    <a:srgbClr val="FFFFFF"/>
                  </a:solidFill>
                  <a:latin typeface="+mj-lt"/>
                </a:rPr>
                <a:t> Select the modification mode you want to use : </a:t>
              </a:r>
              <a:r>
                <a:rPr lang="en-US" sz="1400" u="sng" baseline="0" dirty="0">
                  <a:solidFill>
                    <a:srgbClr val="FFFFFF"/>
                  </a:solidFill>
                  <a:latin typeface="+mj-lt"/>
                </a:rPr>
                <a:t>Live edit </a:t>
              </a:r>
              <a:r>
                <a:rPr lang="en-US" sz="1400" baseline="0" dirty="0">
                  <a:solidFill>
                    <a:srgbClr val="FFFFFF"/>
                  </a:solidFill>
                  <a:latin typeface="+mj-lt"/>
                </a:rPr>
                <a:t>or </a:t>
              </a:r>
              <a:r>
                <a:rPr lang="en-US" sz="1400" u="sng" baseline="0" dirty="0">
                  <a:solidFill>
                    <a:srgbClr val="FFFFFF"/>
                  </a:solidFill>
                  <a:latin typeface="+mj-lt"/>
                </a:rPr>
                <a:t>WCMS Page view</a:t>
              </a:r>
            </a:p>
          </p:txBody>
        </p:sp>
        <p:sp>
          <p:nvSpPr>
            <p:cNvPr id="23" name="Ellipse 45"/>
            <p:cNvSpPr/>
            <p:nvPr/>
          </p:nvSpPr>
          <p:spPr>
            <a:xfrm>
              <a:off x="1548000" y="2002557"/>
              <a:ext cx="441236" cy="441236"/>
            </a:xfrm>
            <a:prstGeom prst="ellipse">
              <a:avLst/>
            </a:prstGeom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tIns="90000" bIns="90000"/>
            <a:lstStyle/>
            <a:p>
              <a:r>
                <a:rPr lang="fr-FR">
                  <a:solidFill>
                    <a:schemeClr val="accent4">
                      <a:lumMod val="65000"/>
                      <a:lumOff val="35000"/>
                    </a:schemeClr>
                  </a:solidFill>
                </a:rPr>
                <a:t>2</a:t>
              </a:r>
            </a:p>
          </p:txBody>
        </p:sp>
      </p:grpSp>
      <p:grpSp>
        <p:nvGrpSpPr>
          <p:cNvPr id="5" name="Groupe 52"/>
          <p:cNvGrpSpPr/>
          <p:nvPr/>
        </p:nvGrpSpPr>
        <p:grpSpPr>
          <a:xfrm>
            <a:off x="1548000" y="3471472"/>
            <a:ext cx="6821904" cy="441236"/>
            <a:chOff x="1548000" y="3505537"/>
            <a:chExt cx="6821904" cy="441236"/>
          </a:xfrm>
        </p:grpSpPr>
        <p:sp>
          <p:nvSpPr>
            <p:cNvPr id="44" name="Rectangle 54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864800" y="3546135"/>
              <a:ext cx="6505104" cy="36004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rgbClr r="0" g="0" b="0"/>
            </a:lnRef>
            <a:fillRef idx="2">
              <a:scrgbClr r="0" g="0" b="0"/>
            </a:fillRef>
            <a:effectRef idx="1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61200" tIns="60960" rIns="60960" bIns="60960" numCol="1" spcCol="1270" anchor="ctr" anchorCtr="0">
              <a:noAutofit/>
            </a:bodyPr>
            <a:lstStyle/>
            <a:p>
              <a:pPr algn="l" defTabSz="10668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1400" baseline="0" dirty="0">
                  <a:solidFill>
                    <a:srgbClr val="FFFFFF"/>
                  </a:solidFill>
                  <a:latin typeface="+mj-lt"/>
                  <a:ea typeface="+mn-ea"/>
                </a:rPr>
                <a:t>   </a:t>
              </a:r>
              <a:r>
                <a:rPr lang="en-US" sz="1400" baseline="0" dirty="0">
                  <a:solidFill>
                    <a:srgbClr val="FFFFFF"/>
                  </a:solidFill>
                  <a:latin typeface="+mj-lt"/>
                </a:rPr>
                <a:t>Edit the page and the section to modify</a:t>
              </a:r>
              <a:endParaRPr lang="en-US" sz="1400" baseline="0" dirty="0">
                <a:solidFill>
                  <a:srgbClr val="FFFFFF"/>
                </a:solidFill>
                <a:latin typeface="+mj-lt"/>
                <a:ea typeface="+mn-ea"/>
              </a:endParaRPr>
            </a:p>
          </p:txBody>
        </p:sp>
        <p:sp>
          <p:nvSpPr>
            <p:cNvPr id="45" name="Ellipse 57"/>
            <p:cNvSpPr/>
            <p:nvPr/>
          </p:nvSpPr>
          <p:spPr>
            <a:xfrm>
              <a:off x="1548000" y="3505537"/>
              <a:ext cx="441236" cy="441236"/>
            </a:xfrm>
            <a:prstGeom prst="ellipse">
              <a:avLst/>
            </a:prstGeom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tIns="90000" bIns="90000"/>
            <a:lstStyle/>
            <a:p>
              <a:r>
                <a:rPr lang="fr-FR">
                  <a:solidFill>
                    <a:schemeClr val="accent4">
                      <a:lumMod val="65000"/>
                      <a:lumOff val="35000"/>
                    </a:schemeClr>
                  </a:solidFill>
                </a:rPr>
                <a:t>5</a:t>
              </a:r>
            </a:p>
          </p:txBody>
        </p:sp>
      </p:grpSp>
      <p:grpSp>
        <p:nvGrpSpPr>
          <p:cNvPr id="3" name="Groupe 61"/>
          <p:cNvGrpSpPr/>
          <p:nvPr/>
        </p:nvGrpSpPr>
        <p:grpSpPr>
          <a:xfrm>
            <a:off x="1548000" y="4501608"/>
            <a:ext cx="6821904" cy="441236"/>
            <a:chOff x="1548000" y="4503092"/>
            <a:chExt cx="6821904" cy="441236"/>
          </a:xfrm>
        </p:grpSpPr>
        <p:sp>
          <p:nvSpPr>
            <p:cNvPr id="24" name="Rectangle 62">
              <a:hlinkClick r:id="rId6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864800" y="4543690"/>
              <a:ext cx="6505104" cy="36004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rgbClr r="0" g="0" b="0"/>
            </a:lnRef>
            <a:fillRef idx="2">
              <a:scrgbClr r="0" g="0" b="0"/>
            </a:fillRef>
            <a:effectRef idx="1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61200" tIns="60960" rIns="60960" bIns="60960" numCol="1" spcCol="1270" anchor="ctr" anchorCtr="0">
              <a:noAutofit/>
            </a:bodyPr>
            <a:lstStyle/>
            <a:p>
              <a:pPr algn="l" defTabSz="10668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1400" baseline="0" dirty="0">
                  <a:solidFill>
                    <a:srgbClr val="FFFFFF"/>
                  </a:solidFill>
                  <a:latin typeface="+mj-lt"/>
                  <a:ea typeface="+mn-ea"/>
                </a:rPr>
                <a:t>   </a:t>
              </a:r>
              <a:r>
                <a:rPr lang="en-US" sz="1400" baseline="0" dirty="0">
                  <a:solidFill>
                    <a:srgbClr val="FFFFFF"/>
                  </a:solidFill>
                  <a:latin typeface="+mj-lt"/>
                </a:rPr>
                <a:t>Check your modification on the page using the Live Edit view</a:t>
              </a:r>
              <a:endParaRPr lang="en-US" sz="1400" baseline="0" dirty="0">
                <a:solidFill>
                  <a:srgbClr val="FFFFFF"/>
                </a:solidFill>
                <a:latin typeface="+mj-lt"/>
                <a:ea typeface="+mn-ea"/>
              </a:endParaRPr>
            </a:p>
          </p:txBody>
        </p:sp>
        <p:sp>
          <p:nvSpPr>
            <p:cNvPr id="47" name="Ellipse 63"/>
            <p:cNvSpPr/>
            <p:nvPr/>
          </p:nvSpPr>
          <p:spPr>
            <a:xfrm>
              <a:off x="1548000" y="4503092"/>
              <a:ext cx="441236" cy="441236"/>
            </a:xfrm>
            <a:prstGeom prst="ellipse">
              <a:avLst/>
            </a:prstGeom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tIns="90000" bIns="90000"/>
            <a:lstStyle/>
            <a:p>
              <a:r>
                <a:rPr lang="fr-FR">
                  <a:solidFill>
                    <a:schemeClr val="accent4">
                      <a:lumMod val="65000"/>
                      <a:lumOff val="35000"/>
                    </a:schemeClr>
                  </a:solidFill>
                </a:rPr>
                <a:t>7</a:t>
              </a:r>
            </a:p>
          </p:txBody>
        </p:sp>
      </p:grpSp>
      <p:grpSp>
        <p:nvGrpSpPr>
          <p:cNvPr id="2" name="Groupe 67"/>
          <p:cNvGrpSpPr/>
          <p:nvPr/>
        </p:nvGrpSpPr>
        <p:grpSpPr>
          <a:xfrm>
            <a:off x="1548000" y="5016673"/>
            <a:ext cx="6821904" cy="441236"/>
            <a:chOff x="1548000" y="5016673"/>
            <a:chExt cx="6821904" cy="441236"/>
          </a:xfrm>
        </p:grpSpPr>
        <p:sp>
          <p:nvSpPr>
            <p:cNvPr id="50" name="Rectangle 68">
              <a:hlinkClick r:id="rId7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864800" y="5057271"/>
              <a:ext cx="6505104" cy="36004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rgbClr r="0" g="0" b="0"/>
            </a:lnRef>
            <a:fillRef idx="2">
              <a:scrgbClr r="0" g="0" b="0"/>
            </a:fillRef>
            <a:effectRef idx="1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61200" tIns="60960" rIns="60960" bIns="60960" numCol="1" spcCol="1270" anchor="ctr" anchorCtr="0">
              <a:noAutofit/>
            </a:bodyPr>
            <a:lstStyle/>
            <a:p>
              <a:pPr algn="l" defTabSz="10668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1400" baseline="0" dirty="0">
                  <a:solidFill>
                    <a:srgbClr val="FFFFFF"/>
                  </a:solidFill>
                  <a:latin typeface="+mj-lt"/>
                  <a:ea typeface="+mn-ea"/>
                </a:rPr>
                <a:t>   </a:t>
              </a:r>
              <a:r>
                <a:rPr lang="en-US" sz="1400" baseline="0" dirty="0">
                  <a:solidFill>
                    <a:srgbClr val="FFFFFF"/>
                  </a:solidFill>
                  <a:latin typeface="+mj-lt"/>
                </a:rPr>
                <a:t>To publish your modification, synchronize to your content catalog Online</a:t>
              </a:r>
              <a:endParaRPr lang="en-US" sz="1400" baseline="0" dirty="0">
                <a:solidFill>
                  <a:srgbClr val="FFFFFF"/>
                </a:solidFill>
                <a:latin typeface="+mj-lt"/>
                <a:ea typeface="+mn-ea"/>
              </a:endParaRPr>
            </a:p>
          </p:txBody>
        </p:sp>
        <p:sp>
          <p:nvSpPr>
            <p:cNvPr id="51" name="Ellipse 69"/>
            <p:cNvSpPr/>
            <p:nvPr/>
          </p:nvSpPr>
          <p:spPr>
            <a:xfrm>
              <a:off x="1548000" y="5016673"/>
              <a:ext cx="441236" cy="441236"/>
            </a:xfrm>
            <a:prstGeom prst="ellipse">
              <a:avLst/>
            </a:prstGeom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tIns="90000" bIns="90000"/>
            <a:lstStyle/>
            <a:p>
              <a:r>
                <a:rPr lang="fr-FR">
                  <a:solidFill>
                    <a:schemeClr val="accent4">
                      <a:lumMod val="65000"/>
                      <a:lumOff val="35000"/>
                    </a:schemeClr>
                  </a:solidFill>
                </a:rPr>
                <a:t>8</a:t>
              </a:r>
            </a:p>
          </p:txBody>
        </p:sp>
      </p:grpSp>
      <p:pic>
        <p:nvPicPr>
          <p:cNvPr id="54" name="Picture 4" descr="D:\SQLI\Clients\Royal Canin\Photos-Images\apple-cinema-display-mac-moniteur-ecran-icone-9601-128.pn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4728567" y="5989711"/>
            <a:ext cx="635521" cy="635521"/>
          </a:xfrm>
          <a:prstGeom prst="rect">
            <a:avLst/>
          </a:prstGeom>
          <a:noFill/>
        </p:spPr>
      </p:pic>
      <p:sp>
        <p:nvSpPr>
          <p:cNvPr id="56" name="ZoneTexte 55"/>
          <p:cNvSpPr txBox="1"/>
          <p:nvPr/>
        </p:nvSpPr>
        <p:spPr>
          <a:xfrm>
            <a:off x="3347864" y="6505599"/>
            <a:ext cx="35283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sz="1400" baseline="0">
                <a:solidFill>
                  <a:schemeClr val="tx2">
                    <a:lumMod val="65000"/>
                    <a:lumOff val="35000"/>
                  </a:schemeClr>
                </a:solidFill>
              </a:rPr>
              <a:t>Your modification are now on your website</a:t>
            </a:r>
          </a:p>
        </p:txBody>
      </p:sp>
      <p:sp>
        <p:nvSpPr>
          <p:cNvPr id="57" name="Flèche vers le haut 56"/>
          <p:cNvSpPr/>
          <p:nvPr/>
        </p:nvSpPr>
        <p:spPr bwMode="auto">
          <a:xfrm rot="10800000">
            <a:off x="4788024" y="5583212"/>
            <a:ext cx="432048" cy="432048"/>
          </a:xfrm>
          <a:prstGeom prst="upArrow">
            <a:avLst/>
          </a:prstGeom>
          <a:solidFill>
            <a:schemeClr val="tx2">
              <a:lumMod val="65000"/>
              <a:lumOff val="3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normalizeH="0" baseline="3000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sp>
        <p:nvSpPr>
          <p:cNvPr id="26" name="Rectangle 2"/>
          <p:cNvSpPr>
            <a:spLocks noGrp="1" noChangeArrowheads="1"/>
          </p:cNvSpPr>
          <p:nvPr>
            <p:ph type="title"/>
          </p:nvPr>
        </p:nvSpPr>
        <p:spPr>
          <a:xfrm>
            <a:off x="1259632" y="341784"/>
            <a:ext cx="7344816" cy="566936"/>
          </a:xfrm>
        </p:spPr>
        <p:txBody>
          <a:bodyPr/>
          <a:lstStyle/>
          <a:p>
            <a:pPr lvl="1"/>
            <a:r>
              <a:rPr lang="en-US" sz="3200" dirty="0">
                <a:solidFill>
                  <a:srgbClr val="FFFFFF"/>
                </a:solidFill>
              </a:rPr>
              <a:t> Introduction</a:t>
            </a:r>
          </a:p>
        </p:txBody>
      </p:sp>
      <p:grpSp>
        <p:nvGrpSpPr>
          <p:cNvPr id="4" name="Groupe 73"/>
          <p:cNvGrpSpPr/>
          <p:nvPr/>
        </p:nvGrpSpPr>
        <p:grpSpPr>
          <a:xfrm>
            <a:off x="1548000" y="3986540"/>
            <a:ext cx="6821904" cy="441236"/>
            <a:chOff x="1548000" y="4009593"/>
            <a:chExt cx="6821904" cy="441236"/>
          </a:xfrm>
        </p:grpSpPr>
        <p:sp>
          <p:nvSpPr>
            <p:cNvPr id="27" name="Rectangle 74">
              <a:hlinkClick r:id="rId9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864800" y="4050191"/>
              <a:ext cx="6505104" cy="36004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rgbClr r="0" g="0" b="0"/>
            </a:lnRef>
            <a:fillRef idx="2">
              <a:scrgbClr r="0" g="0" b="0"/>
            </a:fillRef>
            <a:effectRef idx="1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61200" tIns="60960" rIns="60960" bIns="60960" numCol="1" spcCol="1270" anchor="ctr" anchorCtr="0">
              <a:noAutofit/>
            </a:bodyPr>
            <a:lstStyle/>
            <a:p>
              <a:pPr algn="l" defTabSz="10668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1400" baseline="0" dirty="0">
                  <a:solidFill>
                    <a:srgbClr val="FFFFFF"/>
                  </a:solidFill>
                  <a:latin typeface="+mj-lt"/>
                  <a:ea typeface="+mn-ea"/>
                </a:rPr>
                <a:t>   Make the changes </a:t>
              </a:r>
              <a:r>
                <a:rPr lang="en-US" sz="1200" baseline="0" dirty="0">
                  <a:solidFill>
                    <a:srgbClr val="FFFFFF"/>
                  </a:solidFill>
                </a:rPr>
                <a:t>(see next processes related to the changes to make)</a:t>
              </a:r>
              <a:endParaRPr lang="en-US" sz="1200" baseline="0" dirty="0">
                <a:solidFill>
                  <a:srgbClr val="FFFFFF"/>
                </a:solidFill>
                <a:latin typeface="+mj-lt"/>
                <a:ea typeface="+mn-ea"/>
              </a:endParaRPr>
            </a:p>
          </p:txBody>
        </p:sp>
        <p:sp>
          <p:nvSpPr>
            <p:cNvPr id="28" name="Ellipse 75"/>
            <p:cNvSpPr/>
            <p:nvPr/>
          </p:nvSpPr>
          <p:spPr>
            <a:xfrm>
              <a:off x="1548000" y="4009593"/>
              <a:ext cx="441236" cy="441236"/>
            </a:xfrm>
            <a:prstGeom prst="ellipse">
              <a:avLst/>
            </a:prstGeom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tIns="90000" bIns="90000"/>
            <a:lstStyle/>
            <a:p>
              <a:r>
                <a:rPr lang="fr-FR">
                  <a:solidFill>
                    <a:schemeClr val="accent4">
                      <a:lumMod val="65000"/>
                      <a:lumOff val="35000"/>
                    </a:schemeClr>
                  </a:solidFill>
                </a:rPr>
                <a:t>6</a:t>
              </a:r>
            </a:p>
          </p:txBody>
        </p:sp>
      </p:grpSp>
      <p:sp>
        <p:nvSpPr>
          <p:cNvPr id="25" name="Rectangle 7"/>
          <p:cNvSpPr>
            <a:spLocks noChangeArrowheads="1"/>
          </p:cNvSpPr>
          <p:nvPr/>
        </p:nvSpPr>
        <p:spPr bwMode="auto">
          <a:xfrm>
            <a:off x="1619672" y="90000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>
                <a:solidFill>
                  <a:srgbClr val="FFFFFF"/>
                </a:solidFill>
                <a:latin typeface="+mj-lt"/>
                <a:ea typeface="+mn-ea"/>
              </a:rPr>
              <a:t>Content Management Process</a:t>
            </a:r>
            <a:endParaRPr lang="en-US" sz="14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pic>
        <p:nvPicPr>
          <p:cNvPr id="32" name="Image 31">
            <a:hlinkClick r:id="rId10" action="ppaction://hlinksldjump"/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Application</a:t>
            </a:r>
          </a:p>
        </p:txBody>
      </p:sp>
      <p:sp>
        <p:nvSpPr>
          <p:cNvPr id="19" name="Ellipse 18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Moment Of Life Component</a:t>
            </a:r>
          </a:p>
        </p:txBody>
      </p:sp>
      <p:sp>
        <p:nvSpPr>
          <p:cNvPr id="24" name="Ellipse 2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62</a:t>
            </a:r>
          </a:p>
        </p:txBody>
      </p:sp>
      <p:pic>
        <p:nvPicPr>
          <p:cNvPr id="21" name="Image 2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4FE268F8-26E6-4DEA-AFDD-EE234700958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8335" y="4365104"/>
            <a:ext cx="3600000" cy="2025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00552A50-8D95-4E8A-8B74-DAA669CC740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1986" y="1611901"/>
            <a:ext cx="3600000" cy="2025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7D00CDDE-F65E-44AF-AC5A-B9E8A7F068C3}"/>
              </a:ext>
            </a:extLst>
          </p:cNvPr>
          <p:cNvSpPr txBox="1"/>
          <p:nvPr/>
        </p:nvSpPr>
        <p:spPr>
          <a:xfrm>
            <a:off x="467544" y="2208902"/>
            <a:ext cx="35313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b="1" dirty="0">
                <a:solidFill>
                  <a:schemeClr val="tx2">
                    <a:lumMod val="65000"/>
                    <a:lumOff val="35000"/>
                  </a:schemeClr>
                </a:solidFill>
              </a:rPr>
              <a:t>Type 3 : </a:t>
            </a:r>
            <a:r>
              <a:rPr lang="en-US" dirty="0">
                <a:solidFill>
                  <a:schemeClr val="tx2">
                    <a:lumMod val="65000"/>
                    <a:lumOff val="35000"/>
                  </a:schemeClr>
                </a:solidFill>
              </a:rPr>
              <a:t>Product viewer.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D9732130-8BF6-4D6B-A961-0A085D8AE588}"/>
              </a:ext>
            </a:extLst>
          </p:cNvPr>
          <p:cNvSpPr txBox="1"/>
          <p:nvPr/>
        </p:nvSpPr>
        <p:spPr>
          <a:xfrm>
            <a:off x="467543" y="5377604"/>
            <a:ext cx="35313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b="1" dirty="0">
                <a:solidFill>
                  <a:schemeClr val="tx2">
                    <a:lumMod val="65000"/>
                    <a:lumOff val="35000"/>
                  </a:schemeClr>
                </a:solidFill>
              </a:rPr>
              <a:t>Type 4 : </a:t>
            </a:r>
            <a:r>
              <a:rPr lang="en-US" dirty="0">
                <a:solidFill>
                  <a:schemeClr val="tx2">
                    <a:lumMod val="65000"/>
                    <a:lumOff val="35000"/>
                  </a:schemeClr>
                </a:solidFill>
              </a:rPr>
              <a:t>Other free style banners as </a:t>
            </a:r>
            <a:r>
              <a:rPr lang="en-US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Calor</a:t>
            </a:r>
            <a:r>
              <a:rPr lang="en-US" dirty="0">
                <a:solidFill>
                  <a:schemeClr val="tx2">
                    <a:lumMod val="65000"/>
                    <a:lumOff val="35000"/>
                  </a:schemeClr>
                </a:solidFill>
              </a:rPr>
              <a:t> Match.</a:t>
            </a:r>
          </a:p>
        </p:txBody>
      </p:sp>
    </p:spTree>
    <p:extLst>
      <p:ext uri="{BB962C8B-B14F-4D97-AF65-F5344CB8AC3E}">
        <p14:creationId xmlns:p14="http://schemas.microsoft.com/office/powerpoint/2010/main" val="435923856"/>
      </p:ext>
    </p:extLst>
  </p:cSld>
  <p:clrMapOvr>
    <a:masterClrMapping/>
  </p:clrMapOvr>
  <p:transition/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Component format</a:t>
            </a:r>
          </a:p>
        </p:txBody>
      </p:sp>
      <p:sp>
        <p:nvSpPr>
          <p:cNvPr id="19" name="Ellipse 18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Moment Of Life Component</a:t>
            </a:r>
          </a:p>
        </p:txBody>
      </p:sp>
      <p:sp>
        <p:nvSpPr>
          <p:cNvPr id="24" name="Ellipse 2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62</a:t>
            </a:r>
          </a:p>
        </p:txBody>
      </p:sp>
      <p:pic>
        <p:nvPicPr>
          <p:cNvPr id="21" name="Image 2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AAB8C446-B0DA-41E6-AAC6-16E7D061EEB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9480" y="1813283"/>
            <a:ext cx="4320000" cy="45506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ZoneTexte 14">
            <a:extLst>
              <a:ext uri="{FF2B5EF4-FFF2-40B4-BE49-F238E27FC236}">
                <a16:creationId xmlns:a16="http://schemas.microsoft.com/office/drawing/2014/main" id="{E55640B5-4A6D-4A0F-9899-B33DD2EA4527}"/>
              </a:ext>
            </a:extLst>
          </p:cNvPr>
          <p:cNvSpPr txBox="1"/>
          <p:nvPr/>
        </p:nvSpPr>
        <p:spPr>
          <a:xfrm>
            <a:off x="4633700" y="1817720"/>
            <a:ext cx="44748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b="1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The component has 4 principal sections :</a:t>
            </a:r>
          </a:p>
        </p:txBody>
      </p:sp>
      <p:sp>
        <p:nvSpPr>
          <p:cNvPr id="18" name="Ellipse 17">
            <a:extLst>
              <a:ext uri="{FF2B5EF4-FFF2-40B4-BE49-F238E27FC236}">
                <a16:creationId xmlns:a16="http://schemas.microsoft.com/office/drawing/2014/main" id="{03E0E6F9-EA40-481C-9A3E-38AC40F4CC79}"/>
              </a:ext>
            </a:extLst>
          </p:cNvPr>
          <p:cNvSpPr/>
          <p:nvPr/>
        </p:nvSpPr>
        <p:spPr>
          <a:xfrm>
            <a:off x="106115" y="5280885"/>
            <a:ext cx="180000" cy="180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4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26" name="Ellipse 25">
            <a:extLst>
              <a:ext uri="{FF2B5EF4-FFF2-40B4-BE49-F238E27FC236}">
                <a16:creationId xmlns:a16="http://schemas.microsoft.com/office/drawing/2014/main" id="{2A27149A-D0E0-49F0-9CE3-952610872D9A}"/>
              </a:ext>
            </a:extLst>
          </p:cNvPr>
          <p:cNvSpPr/>
          <p:nvPr/>
        </p:nvSpPr>
        <p:spPr>
          <a:xfrm>
            <a:off x="106115" y="5080466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3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27" name="Ellipse 26">
            <a:extLst>
              <a:ext uri="{FF2B5EF4-FFF2-40B4-BE49-F238E27FC236}">
                <a16:creationId xmlns:a16="http://schemas.microsoft.com/office/drawing/2014/main" id="{33ACF58F-F8FB-498B-A7E7-0A2BEB4BA2A4}"/>
              </a:ext>
            </a:extLst>
          </p:cNvPr>
          <p:cNvSpPr/>
          <p:nvPr/>
        </p:nvSpPr>
        <p:spPr>
          <a:xfrm>
            <a:off x="94011" y="4880047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2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29" name="Ellipse 28">
            <a:extLst>
              <a:ext uri="{FF2B5EF4-FFF2-40B4-BE49-F238E27FC236}">
                <a16:creationId xmlns:a16="http://schemas.microsoft.com/office/drawing/2014/main" id="{8BBCDDD8-5BFB-4270-B6BF-75B5883BE996}"/>
              </a:ext>
            </a:extLst>
          </p:cNvPr>
          <p:cNvSpPr/>
          <p:nvPr/>
        </p:nvSpPr>
        <p:spPr>
          <a:xfrm>
            <a:off x="94011" y="4664209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7639D748-F190-4890-AE5B-E43A685D0AB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7473330"/>
              </p:ext>
            </p:extLst>
          </p:nvPr>
        </p:nvGraphicFramePr>
        <p:xfrm>
          <a:off x="4633700" y="2209169"/>
          <a:ext cx="4186772" cy="31394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11041">
                  <a:extLst>
                    <a:ext uri="{9D8B030D-6E8A-4147-A177-3AD203B41FA5}">
                      <a16:colId xmlns:a16="http://schemas.microsoft.com/office/drawing/2014/main" val="3637280079"/>
                    </a:ext>
                  </a:extLst>
                </a:gridCol>
                <a:gridCol w="3675731">
                  <a:extLst>
                    <a:ext uri="{9D8B030D-6E8A-4147-A177-3AD203B41FA5}">
                      <a16:colId xmlns:a16="http://schemas.microsoft.com/office/drawing/2014/main" val="282678314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u="sng" kern="1200" noProof="0" dirty="0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Global</a:t>
                      </a:r>
                    </a:p>
                    <a:p>
                      <a:r>
                        <a:rPr lang="en-US" sz="1400" kern="1200" noProof="0" dirty="0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Contains global information shared between all types of CALOR banners.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591483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u="sng" kern="1200" noProof="0" dirty="0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Moment Of life</a:t>
                      </a:r>
                    </a:p>
                    <a:p>
                      <a:r>
                        <a:rPr lang="en-US" sz="1400" kern="1200" noProof="0" dirty="0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Contains specific configurations of Moment Of Life banners (Type 1).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793117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u="sng" kern="1200" noProof="0" dirty="0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Moment Of life Details</a:t>
                      </a:r>
                    </a:p>
                    <a:p>
                      <a:r>
                        <a:rPr lang="en-US" sz="1400" kern="1200" noProof="0" dirty="0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Contains specific configurations of promotional banners and product viewers (Type 2 &amp; 3). 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9640849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u="sng" kern="1200" noProof="0" dirty="0" err="1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Calor</a:t>
                      </a:r>
                      <a:r>
                        <a:rPr lang="en-US" sz="1400" b="1" u="sng" kern="1200" noProof="0" dirty="0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Match</a:t>
                      </a:r>
                    </a:p>
                    <a:p>
                      <a:r>
                        <a:rPr lang="en-US" sz="1400" kern="1200" noProof="0" dirty="0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Contains specific configurations of free style banners as </a:t>
                      </a:r>
                      <a:r>
                        <a:rPr lang="en-US" sz="1400" kern="1200" noProof="0" dirty="0" err="1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Calor</a:t>
                      </a:r>
                      <a:r>
                        <a:rPr lang="en-US" sz="1400" kern="1200" noProof="0" dirty="0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Match (Type 4).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482578998"/>
                  </a:ext>
                </a:extLst>
              </a:tr>
            </a:tbl>
          </a:graphicData>
        </a:graphic>
      </p:graphicFrame>
      <p:sp>
        <p:nvSpPr>
          <p:cNvPr id="30" name="Ellipse 29">
            <a:extLst>
              <a:ext uri="{FF2B5EF4-FFF2-40B4-BE49-F238E27FC236}">
                <a16:creationId xmlns:a16="http://schemas.microsoft.com/office/drawing/2014/main" id="{85835E85-05B5-4D21-A4C1-6A9752E1BE03}"/>
              </a:ext>
            </a:extLst>
          </p:cNvPr>
          <p:cNvSpPr/>
          <p:nvPr/>
        </p:nvSpPr>
        <p:spPr>
          <a:xfrm>
            <a:off x="4763892" y="4582711"/>
            <a:ext cx="252000" cy="252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4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31" name="Ellipse 30">
            <a:extLst>
              <a:ext uri="{FF2B5EF4-FFF2-40B4-BE49-F238E27FC236}">
                <a16:creationId xmlns:a16="http://schemas.microsoft.com/office/drawing/2014/main" id="{0091B5B1-0904-4230-AB0D-97E482595574}"/>
              </a:ext>
            </a:extLst>
          </p:cNvPr>
          <p:cNvSpPr/>
          <p:nvPr/>
        </p:nvSpPr>
        <p:spPr>
          <a:xfrm>
            <a:off x="4763892" y="3933159"/>
            <a:ext cx="252000" cy="252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3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32" name="Ellipse 31">
            <a:extLst>
              <a:ext uri="{FF2B5EF4-FFF2-40B4-BE49-F238E27FC236}">
                <a16:creationId xmlns:a16="http://schemas.microsoft.com/office/drawing/2014/main" id="{E55C5A30-3883-4517-9FD6-F99E121B1B7A}"/>
              </a:ext>
            </a:extLst>
          </p:cNvPr>
          <p:cNvSpPr/>
          <p:nvPr/>
        </p:nvSpPr>
        <p:spPr>
          <a:xfrm>
            <a:off x="4763892" y="3183767"/>
            <a:ext cx="252000" cy="252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2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39" name="Ellipse 38">
            <a:extLst>
              <a:ext uri="{FF2B5EF4-FFF2-40B4-BE49-F238E27FC236}">
                <a16:creationId xmlns:a16="http://schemas.microsoft.com/office/drawing/2014/main" id="{40A7F30D-306D-4C26-BBC9-D6BCF5E6382F}"/>
              </a:ext>
            </a:extLst>
          </p:cNvPr>
          <p:cNvSpPr/>
          <p:nvPr/>
        </p:nvSpPr>
        <p:spPr>
          <a:xfrm>
            <a:off x="4763892" y="2384031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8939633"/>
      </p:ext>
    </p:extLst>
  </p:cSld>
  <p:clrMapOvr>
    <a:masterClrMapping/>
  </p:clrMapOvr>
  <p:transition/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ZoneTexte 26">
            <a:extLst>
              <a:ext uri="{FF2B5EF4-FFF2-40B4-BE49-F238E27FC236}">
                <a16:creationId xmlns:a16="http://schemas.microsoft.com/office/drawing/2014/main" id="{74FFD95A-F2C9-46A9-9448-91ACF26BA39B}"/>
              </a:ext>
            </a:extLst>
          </p:cNvPr>
          <p:cNvSpPr txBox="1"/>
          <p:nvPr/>
        </p:nvSpPr>
        <p:spPr>
          <a:xfrm>
            <a:off x="266720" y="5972967"/>
            <a:ext cx="3600000" cy="784830"/>
          </a:xfrm>
          <a:prstGeom prst="rect">
            <a:avLst/>
          </a:prstGeom>
          <a:solidFill>
            <a:srgbClr val="FFFFCC"/>
          </a:solidFill>
        </p:spPr>
        <p:txBody>
          <a:bodyPr wrap="square" rtlCol="0">
            <a:spAutoFit/>
          </a:bodyPr>
          <a:lstStyle/>
          <a:p>
            <a:pPr algn="ctr"/>
            <a:endParaRPr lang="en-US" sz="9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r>
              <a:rPr lang="en-US" sz="9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The list of colors (1) and positions (2) are already defined for your website respecting the graphical chart of the brand. </a:t>
            </a:r>
          </a:p>
          <a:p>
            <a:pPr algn="l"/>
            <a:r>
              <a:rPr lang="en-US" sz="9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If a new type of configuration is needed, please create an 8787 ticket.</a:t>
            </a:r>
          </a:p>
        </p:txBody>
      </p: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Component format -&gt; "Global” section</a:t>
            </a:r>
          </a:p>
        </p:txBody>
      </p:sp>
      <p:sp>
        <p:nvSpPr>
          <p:cNvPr id="19" name="Ellipse 18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Moment Of Life Component</a:t>
            </a:r>
          </a:p>
        </p:txBody>
      </p:sp>
      <p:sp>
        <p:nvSpPr>
          <p:cNvPr id="24" name="Ellipse 2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62</a:t>
            </a:r>
          </a:p>
        </p:txBody>
      </p:sp>
      <p:pic>
        <p:nvPicPr>
          <p:cNvPr id="21" name="Image 2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633847AF-CA06-4B9F-BC4A-6D49BA5AEBB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6720" y="1976875"/>
            <a:ext cx="3600000" cy="3809524"/>
          </a:xfrm>
          <a:prstGeom prst="rect">
            <a:avLst/>
          </a:prstGeom>
        </p:spPr>
      </p:pic>
      <p:sp>
        <p:nvSpPr>
          <p:cNvPr id="30" name="ZoneTexte 29">
            <a:extLst>
              <a:ext uri="{FF2B5EF4-FFF2-40B4-BE49-F238E27FC236}">
                <a16:creationId xmlns:a16="http://schemas.microsoft.com/office/drawing/2014/main" id="{918776AB-9B73-493B-A327-C98C50EF4E0D}"/>
              </a:ext>
            </a:extLst>
          </p:cNvPr>
          <p:cNvSpPr txBox="1"/>
          <p:nvPr/>
        </p:nvSpPr>
        <p:spPr>
          <a:xfrm>
            <a:off x="266720" y="1595431"/>
            <a:ext cx="3600000" cy="276999"/>
          </a:xfrm>
          <a:prstGeom prst="rect">
            <a:avLst/>
          </a:prstGeom>
          <a:solidFill>
            <a:srgbClr val="FFFFCC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200" b="1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 “Global” section</a:t>
            </a:r>
          </a:p>
        </p:txBody>
      </p:sp>
      <p:sp>
        <p:nvSpPr>
          <p:cNvPr id="18" name="Ellipse 17">
            <a:extLst>
              <a:ext uri="{FF2B5EF4-FFF2-40B4-BE49-F238E27FC236}">
                <a16:creationId xmlns:a16="http://schemas.microsoft.com/office/drawing/2014/main" id="{0750B1E8-2C0C-4027-A74F-95248A8F9C25}"/>
              </a:ext>
            </a:extLst>
          </p:cNvPr>
          <p:cNvSpPr/>
          <p:nvPr/>
        </p:nvSpPr>
        <p:spPr>
          <a:xfrm>
            <a:off x="94248" y="2924283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20" name="Ellipse 19">
            <a:extLst>
              <a:ext uri="{FF2B5EF4-FFF2-40B4-BE49-F238E27FC236}">
                <a16:creationId xmlns:a16="http://schemas.microsoft.com/office/drawing/2014/main" id="{76878A82-EBA4-4A41-B4BD-38A811D5BAF6}"/>
              </a:ext>
            </a:extLst>
          </p:cNvPr>
          <p:cNvSpPr/>
          <p:nvPr/>
        </p:nvSpPr>
        <p:spPr>
          <a:xfrm>
            <a:off x="89628" y="3280728"/>
            <a:ext cx="252000" cy="252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2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23" name="Ellipse 22">
            <a:extLst>
              <a:ext uri="{FF2B5EF4-FFF2-40B4-BE49-F238E27FC236}">
                <a16:creationId xmlns:a16="http://schemas.microsoft.com/office/drawing/2014/main" id="{B3B6B0B3-F4C2-4104-99E9-6140946BDB4D}"/>
              </a:ext>
            </a:extLst>
          </p:cNvPr>
          <p:cNvSpPr/>
          <p:nvPr/>
        </p:nvSpPr>
        <p:spPr>
          <a:xfrm>
            <a:off x="89628" y="3652043"/>
            <a:ext cx="252000" cy="252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3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25" name="Ellipse 24">
            <a:extLst>
              <a:ext uri="{FF2B5EF4-FFF2-40B4-BE49-F238E27FC236}">
                <a16:creationId xmlns:a16="http://schemas.microsoft.com/office/drawing/2014/main" id="{B2486DEF-6537-45AF-B4C6-992D9D439396}"/>
              </a:ext>
            </a:extLst>
          </p:cNvPr>
          <p:cNvSpPr/>
          <p:nvPr/>
        </p:nvSpPr>
        <p:spPr>
          <a:xfrm>
            <a:off x="89628" y="4008488"/>
            <a:ext cx="252000" cy="252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4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pic>
        <p:nvPicPr>
          <p:cNvPr id="26" name="Image 25">
            <a:extLst>
              <a:ext uri="{FF2B5EF4-FFF2-40B4-BE49-F238E27FC236}">
                <a16:creationId xmlns:a16="http://schemas.microsoft.com/office/drawing/2014/main" id="{AA645DBA-E888-4EAB-9099-16FC0AB58EC7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66720" y="5981275"/>
            <a:ext cx="720000" cy="1706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5" name="ZoneTexte 44">
            <a:extLst>
              <a:ext uri="{FF2B5EF4-FFF2-40B4-BE49-F238E27FC236}">
                <a16:creationId xmlns:a16="http://schemas.microsoft.com/office/drawing/2014/main" id="{218555F4-DF27-4D7B-95F2-5344CB4E9371}"/>
              </a:ext>
            </a:extLst>
          </p:cNvPr>
          <p:cNvSpPr txBox="1"/>
          <p:nvPr/>
        </p:nvSpPr>
        <p:spPr>
          <a:xfrm>
            <a:off x="4025925" y="1340768"/>
            <a:ext cx="51871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b="1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“Global” section contains these attributes :</a:t>
            </a:r>
          </a:p>
        </p:txBody>
      </p:sp>
      <p:graphicFrame>
        <p:nvGraphicFramePr>
          <p:cNvPr id="46" name="Tableau 45">
            <a:extLst>
              <a:ext uri="{FF2B5EF4-FFF2-40B4-BE49-F238E27FC236}">
                <a16:creationId xmlns:a16="http://schemas.microsoft.com/office/drawing/2014/main" id="{B7A67942-4D92-40E0-9DEE-A922381DFD9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3769085"/>
              </p:ext>
            </p:extLst>
          </p:nvPr>
        </p:nvGraphicFramePr>
        <p:xfrm>
          <a:off x="4039185" y="1617659"/>
          <a:ext cx="5069313" cy="53949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18765">
                  <a:extLst>
                    <a:ext uri="{9D8B030D-6E8A-4147-A177-3AD203B41FA5}">
                      <a16:colId xmlns:a16="http://schemas.microsoft.com/office/drawing/2014/main" val="3637280079"/>
                    </a:ext>
                  </a:extLst>
                </a:gridCol>
                <a:gridCol w="3226418">
                  <a:extLst>
                    <a:ext uri="{9D8B030D-6E8A-4147-A177-3AD203B41FA5}">
                      <a16:colId xmlns:a16="http://schemas.microsoft.com/office/drawing/2014/main" val="2826783140"/>
                    </a:ext>
                  </a:extLst>
                </a:gridCol>
                <a:gridCol w="1224130">
                  <a:extLst>
                    <a:ext uri="{9D8B030D-6E8A-4147-A177-3AD203B41FA5}">
                      <a16:colId xmlns:a16="http://schemas.microsoft.com/office/drawing/2014/main" val="25495627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r>
                        <a:rPr lang="en-US" sz="1200" b="1" u="sng" kern="1200" noProof="0" dirty="0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Color</a:t>
                      </a:r>
                    </a:p>
                    <a:p>
                      <a:r>
                        <a:rPr lang="en-US" sz="1050" kern="1200" noProof="0" dirty="0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The color to apply for the banner. </a:t>
                      </a:r>
                    </a:p>
                    <a:p>
                      <a:r>
                        <a:rPr lang="en-US" sz="1050" kern="1200" noProof="0" dirty="0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The color is applied on :</a:t>
                      </a:r>
                    </a:p>
                    <a:p>
                      <a:pPr marL="628650" lvl="1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050" kern="1200" noProof="0" dirty="0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Navigation’s bullet.</a:t>
                      </a:r>
                    </a:p>
                    <a:p>
                      <a:pPr marL="628650" lvl="1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050" kern="1200" noProof="0" dirty="0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Title’s background.</a:t>
                      </a:r>
                    </a:p>
                    <a:p>
                      <a:pPr marL="628650" lvl="1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050" kern="1200" noProof="0" dirty="0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« Product sticker » button’s background.</a:t>
                      </a:r>
                    </a:p>
                    <a:p>
                      <a:pPr marL="628650" lvl="1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050" kern="1200" noProof="0" dirty="0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« Buy Online » button’s background.</a:t>
                      </a:r>
                    </a:p>
                    <a:p>
                      <a:pPr marL="628650" lvl="1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050" kern="1200" noProof="0" dirty="0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« Discover» button’s background (Only in case if « Buy Online » is not displayed).</a:t>
                      </a:r>
                    </a:p>
                    <a:p>
                      <a:pPr marL="628650" lvl="1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050" kern="1200" noProof="0" dirty="0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The background of the icons of ranges, advices, right choice and accessories.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591483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r>
                        <a:rPr lang="en-US" sz="1200" b="1" u="sng" kern="1200" noProof="0" dirty="0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Position for Desktop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noProof="0" dirty="0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The position of the text area of the banner.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noProof="0" dirty="0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The position is applied only for the desktop.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noProof="0" dirty="0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The position is applied on these elements : </a:t>
                      </a:r>
                    </a:p>
                    <a:p>
                      <a:pPr marL="457200" lvl="2" indent="-1714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050" kern="1200" dirty="0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Title and Paragraph</a:t>
                      </a:r>
                    </a:p>
                    <a:p>
                      <a:pPr marL="457200" lvl="2" indent="-1714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050" kern="1200" dirty="0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Products information</a:t>
                      </a:r>
                    </a:p>
                    <a:p>
                      <a:pPr marL="457200" lvl="2" indent="-1714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050" kern="1200" dirty="0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"Buy Online" button and “Discover” button. 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93117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u="sng" kern="1200" noProof="0" dirty="0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Background</a:t>
                      </a:r>
                    </a:p>
                    <a:p>
                      <a:pPr marL="0" algn="l" defTabSz="914400" rtl="0" eaLnBrk="1" latinLnBrk="0" hangingPunct="1"/>
                      <a:r>
                        <a:rPr lang="en-US" sz="1050" kern="1200" noProof="0" dirty="0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The background of the banner. </a:t>
                      </a:r>
                    </a:p>
                    <a:p>
                      <a:pPr marL="0" algn="l" defTabSz="914400" rtl="0" eaLnBrk="1" latinLnBrk="0" hangingPunct="1"/>
                      <a:r>
                        <a:rPr lang="en-US" sz="1050" kern="1200" noProof="0" dirty="0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It is possible to define two different banners, one for the desktop and the other for mobile. To do this, use Hybris restrictions. 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fr-FR" sz="1050" kern="1200" noProof="0" dirty="0">
                        <a:solidFill>
                          <a:schemeClr val="tx2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fr-FR" sz="1050" b="1" u="sng" kern="1200" noProof="0" dirty="0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D</a:t>
                      </a:r>
                      <a:r>
                        <a:rPr lang="en-US" sz="1050" b="1" u="sng" kern="1200" noProof="0" dirty="0" err="1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esktop</a:t>
                      </a:r>
                      <a:endParaRPr lang="en-US" sz="1050" b="1" u="sng" kern="1200" noProof="0" dirty="0">
                        <a:solidFill>
                          <a:schemeClr val="tx2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fr-FR" sz="1050" kern="1200" noProof="0" dirty="0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1920px x 955px</a:t>
                      </a:r>
                    </a:p>
                    <a:p>
                      <a:pPr marL="0" algn="ctr" defTabSz="914400" rtl="0" eaLnBrk="1" latinLnBrk="0" hangingPunct="1"/>
                      <a:r>
                        <a:rPr lang="fr-FR" sz="1050" b="1" u="sng" kern="1200" noProof="0" dirty="0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M</a:t>
                      </a:r>
                      <a:r>
                        <a:rPr lang="en-US" sz="1050" b="1" u="sng" kern="1200" noProof="0" dirty="0" err="1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obile</a:t>
                      </a:r>
                      <a:endParaRPr lang="en-US" sz="1050" b="1" u="sng" kern="1200" noProof="0" dirty="0">
                        <a:solidFill>
                          <a:schemeClr val="tx2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kern="1200" dirty="0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720px x 1280px</a:t>
                      </a:r>
                      <a:endParaRPr lang="en-US" sz="1050" kern="1200" dirty="0">
                        <a:solidFill>
                          <a:schemeClr val="tx2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endParaRPr lang="en-US" sz="1050" kern="1200" noProof="0" dirty="0">
                        <a:solidFill>
                          <a:schemeClr val="tx2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FF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4084921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u="sng" kern="1200" noProof="0" dirty="0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</a:p>
                    <a:p>
                      <a:r>
                        <a:rPr lang="en-US" sz="1050" kern="1200" noProof="0" dirty="0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The title of the banner.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noProof="0" dirty="0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Use span for not colored space and margin for colored space. Example : &lt;span&gt;Encourager &lt;/span&gt;&lt;span style="margin-left: 15px;"&gt;</a:t>
                      </a:r>
                      <a:r>
                        <a:rPr lang="en-US" sz="1050" kern="1200" noProof="0" dirty="0" err="1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sa</a:t>
                      </a:r>
                      <a:r>
                        <a:rPr lang="en-US" sz="1050" kern="1200" noProof="0" dirty="0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050" kern="1200" noProof="0" dirty="0" err="1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championne</a:t>
                      </a:r>
                      <a:r>
                        <a:rPr lang="en-US" sz="1050" kern="1200" noProof="0" dirty="0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&lt;/span&gt;&lt;span&gt;de natation </a:t>
                      </a:r>
                      <a:r>
                        <a:rPr lang="en-US" sz="1050" kern="1200" noProof="0" dirty="0" err="1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ça</a:t>
                      </a:r>
                      <a:r>
                        <a:rPr lang="en-US" sz="1050" kern="1200" noProof="0" dirty="0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050" kern="1200" noProof="0" dirty="0" err="1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compte</a:t>
                      </a:r>
                      <a:r>
                        <a:rPr lang="en-US" sz="1050" kern="1200" noProof="0" dirty="0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...&lt;/span&gt;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50" kern="1200" noProof="0" dirty="0">
                        <a:solidFill>
                          <a:schemeClr val="tx2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482578998"/>
                  </a:ext>
                </a:extLst>
              </a:tr>
            </a:tbl>
          </a:graphicData>
        </a:graphic>
      </p:graphicFrame>
      <p:sp>
        <p:nvSpPr>
          <p:cNvPr id="58" name="Ellipse 57">
            <a:extLst>
              <a:ext uri="{FF2B5EF4-FFF2-40B4-BE49-F238E27FC236}">
                <a16:creationId xmlns:a16="http://schemas.microsoft.com/office/drawing/2014/main" id="{C6CCF85D-7123-49C4-A917-3911858AAA91}"/>
              </a:ext>
            </a:extLst>
          </p:cNvPr>
          <p:cNvSpPr/>
          <p:nvPr/>
        </p:nvSpPr>
        <p:spPr>
          <a:xfrm>
            <a:off x="4216972" y="5660399"/>
            <a:ext cx="252000" cy="252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4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59" name="Ellipse 58">
            <a:extLst>
              <a:ext uri="{FF2B5EF4-FFF2-40B4-BE49-F238E27FC236}">
                <a16:creationId xmlns:a16="http://schemas.microsoft.com/office/drawing/2014/main" id="{0C783C30-BB51-48AB-A63E-ACE441FBBBC3}"/>
              </a:ext>
            </a:extLst>
          </p:cNvPr>
          <p:cNvSpPr/>
          <p:nvPr/>
        </p:nvSpPr>
        <p:spPr>
          <a:xfrm>
            <a:off x="4210836" y="4768180"/>
            <a:ext cx="252000" cy="252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3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60" name="Ellipse 59">
            <a:extLst>
              <a:ext uri="{FF2B5EF4-FFF2-40B4-BE49-F238E27FC236}">
                <a16:creationId xmlns:a16="http://schemas.microsoft.com/office/drawing/2014/main" id="{6172C932-5643-4796-B6CD-C8A3AE868194}"/>
              </a:ext>
            </a:extLst>
          </p:cNvPr>
          <p:cNvSpPr/>
          <p:nvPr/>
        </p:nvSpPr>
        <p:spPr>
          <a:xfrm>
            <a:off x="4210836" y="3573016"/>
            <a:ext cx="252000" cy="252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2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61" name="Ellipse 60">
            <a:extLst>
              <a:ext uri="{FF2B5EF4-FFF2-40B4-BE49-F238E27FC236}">
                <a16:creationId xmlns:a16="http://schemas.microsoft.com/office/drawing/2014/main" id="{F84F4FD2-57DE-45EB-A342-40F68C9E822B}"/>
              </a:ext>
            </a:extLst>
          </p:cNvPr>
          <p:cNvSpPr/>
          <p:nvPr/>
        </p:nvSpPr>
        <p:spPr>
          <a:xfrm>
            <a:off x="4210836" y="1664832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pic>
        <p:nvPicPr>
          <p:cNvPr id="43" name="Image 42">
            <a:extLst>
              <a:ext uri="{FF2B5EF4-FFF2-40B4-BE49-F238E27FC236}">
                <a16:creationId xmlns:a16="http://schemas.microsoft.com/office/drawing/2014/main" id="{8F889ACA-C4CA-4D49-9EA1-0C8DF78A067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978" y="4804180"/>
            <a:ext cx="180000" cy="180000"/>
          </a:xfrm>
          <a:prstGeom prst="rect">
            <a:avLst/>
          </a:prstGeom>
        </p:spPr>
      </p:pic>
      <p:pic>
        <p:nvPicPr>
          <p:cNvPr id="44" name="Image 43">
            <a:extLst>
              <a:ext uri="{FF2B5EF4-FFF2-40B4-BE49-F238E27FC236}">
                <a16:creationId xmlns:a16="http://schemas.microsoft.com/office/drawing/2014/main" id="{F86500FF-6DD2-45B5-B5BD-E1A1D46A674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958978" y="6111312"/>
            <a:ext cx="1080000" cy="494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4408577"/>
      </p:ext>
    </p:extLst>
  </p:cSld>
  <p:clrMapOvr>
    <a:masterClrMapping/>
  </p:clrMapOvr>
  <p:transition/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Component format </a:t>
            </a:r>
            <a:r>
              <a:rPr lang="en-US" sz="1400" baseline="0" dirty="0">
                <a:solidFill>
                  <a:srgbClr val="FFFFFF"/>
                </a:solidFill>
              </a:rPr>
              <a:t>-&gt; “Moment Of Life” section</a:t>
            </a:r>
            <a:endParaRPr lang="en-US" sz="1400" baseline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19" name="Ellipse 18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Moment Of Life Component</a:t>
            </a:r>
          </a:p>
        </p:txBody>
      </p:sp>
      <p:sp>
        <p:nvSpPr>
          <p:cNvPr id="24" name="Ellipse 2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62</a:t>
            </a:r>
          </a:p>
        </p:txBody>
      </p:sp>
      <p:pic>
        <p:nvPicPr>
          <p:cNvPr id="21" name="Image 2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E9C6A8B8-9989-4D6D-8DCF-AAAA541EE05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9552" y="2276872"/>
            <a:ext cx="3600000" cy="3771429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0646BE9E-7ACE-43A1-BAF9-DC3D44D063D5}"/>
              </a:ext>
            </a:extLst>
          </p:cNvPr>
          <p:cNvSpPr txBox="1"/>
          <p:nvPr/>
        </p:nvSpPr>
        <p:spPr>
          <a:xfrm>
            <a:off x="4201700" y="2058605"/>
            <a:ext cx="44748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b="1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“Moment Of Life” section contains these attributes :</a:t>
            </a:r>
          </a:p>
        </p:txBody>
      </p:sp>
      <p:graphicFrame>
        <p:nvGraphicFramePr>
          <p:cNvPr id="11" name="Tableau 10">
            <a:extLst>
              <a:ext uri="{FF2B5EF4-FFF2-40B4-BE49-F238E27FC236}">
                <a16:creationId xmlns:a16="http://schemas.microsoft.com/office/drawing/2014/main" id="{111EC343-EB74-4965-B75B-E5150DFFBF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0706370"/>
              </p:ext>
            </p:extLst>
          </p:nvPr>
        </p:nvGraphicFramePr>
        <p:xfrm>
          <a:off x="4201700" y="2450054"/>
          <a:ext cx="4839282" cy="36576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14540">
                  <a:extLst>
                    <a:ext uri="{9D8B030D-6E8A-4147-A177-3AD203B41FA5}">
                      <a16:colId xmlns:a16="http://schemas.microsoft.com/office/drawing/2014/main" val="3637280079"/>
                    </a:ext>
                  </a:extLst>
                </a:gridCol>
                <a:gridCol w="3296120">
                  <a:extLst>
                    <a:ext uri="{9D8B030D-6E8A-4147-A177-3AD203B41FA5}">
                      <a16:colId xmlns:a16="http://schemas.microsoft.com/office/drawing/2014/main" val="2826783140"/>
                    </a:ext>
                  </a:extLst>
                </a:gridCol>
                <a:gridCol w="1228622">
                  <a:extLst>
                    <a:ext uri="{9D8B030D-6E8A-4147-A177-3AD203B41FA5}">
                      <a16:colId xmlns:a16="http://schemas.microsoft.com/office/drawing/2014/main" val="13962542"/>
                    </a:ext>
                  </a:extLst>
                </a:gridCol>
              </a:tblGrid>
              <a:tr h="1325880">
                <a:tc rowSpan="2">
                  <a:txBody>
                    <a:bodyPr/>
                    <a:lstStyle/>
                    <a:p>
                      <a:endParaRPr lang="en-US" noProof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r>
                        <a:rPr lang="en-US" sz="1200" b="1" u="sng" kern="1200" noProof="0" dirty="0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Product sticker</a:t>
                      </a:r>
                    </a:p>
                    <a:p>
                      <a:r>
                        <a:rPr lang="en-US" sz="1200" kern="1200" noProof="0" dirty="0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The product sticker is a link. </a:t>
                      </a:r>
                    </a:p>
                    <a:p>
                      <a:r>
                        <a:rPr lang="en-US" sz="1200" kern="1200" noProof="0" dirty="0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The click can open :</a:t>
                      </a:r>
                    </a:p>
                    <a:p>
                      <a:pPr marL="628650" lvl="1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noProof="0" dirty="0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A product sheet, In this case you have to configure the product.</a:t>
                      </a:r>
                    </a:p>
                    <a:p>
                      <a:pPr marL="628650" lvl="1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noProof="0" dirty="0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A landing page. In this case you have to configure the URL.</a:t>
                      </a:r>
                    </a:p>
                    <a:p>
                      <a:pPr marL="628650" lvl="1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noProof="0" dirty="0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A product viewer. In this case you have to configure nothing in the URL Product viewer (See the attribute bellow).</a:t>
                      </a:r>
                      <a:endParaRPr lang="fr-FR" sz="1200" kern="1200" noProof="0" dirty="0">
                        <a:solidFill>
                          <a:schemeClr val="tx2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628650" lvl="1" indent="-171450">
                        <a:buFont typeface="Arial" panose="020B0604020202020204" pitchFamily="34" charset="0"/>
                        <a:buChar char="•"/>
                      </a:pPr>
                      <a:endParaRPr lang="fr-FR" sz="1200" kern="1200" noProof="0" dirty="0">
                        <a:solidFill>
                          <a:schemeClr val="tx2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lvl="0" indent="0">
                        <a:buFont typeface="Arial" panose="020B0604020202020204" pitchFamily="34" charset="0"/>
                        <a:buNone/>
                      </a:pPr>
                      <a:r>
                        <a:rPr lang="fr-FR" sz="1200" kern="1200" noProof="0" dirty="0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F</a:t>
                      </a:r>
                      <a:r>
                        <a:rPr lang="en-US" sz="1200" kern="1200" noProof="0" dirty="0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or the configuration, Go to the Component number 3 : CMS Link Component.</a:t>
                      </a:r>
                      <a:endParaRPr lang="fr-FR" sz="1200" kern="1200" noProof="0" dirty="0">
                        <a:solidFill>
                          <a:schemeClr val="tx2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Font typeface="Arial" panose="020B0604020202020204" pitchFamily="34" charset="0"/>
                        <a:buNone/>
                      </a:pPr>
                      <a:endParaRPr lang="fr-FR" sz="1200" kern="1200" noProof="0" dirty="0">
                        <a:solidFill>
                          <a:schemeClr val="tx2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59148371"/>
                  </a:ext>
                </a:extLst>
              </a:tr>
              <a:tr h="13258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Font typeface="Arial" panose="020B0604020202020204" pitchFamily="34" charset="0"/>
                        <a:buNone/>
                      </a:pPr>
                      <a:endParaRPr lang="fr-FR" sz="1200" kern="1200" noProof="0" dirty="0">
                        <a:solidFill>
                          <a:schemeClr val="tx2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lvl="0" indent="0" algn="ctr">
                        <a:buFont typeface="Arial" panose="020B0604020202020204" pitchFamily="34" charset="0"/>
                        <a:buNone/>
                      </a:pPr>
                      <a:r>
                        <a:rPr lang="fr-FR" sz="1200" b="1" kern="1200" noProof="0" dirty="0">
                          <a:solidFill>
                            <a:schemeClr val="accent6"/>
                          </a:solidFill>
                          <a:latin typeface="+mn-lt"/>
                          <a:ea typeface="+mn-ea"/>
                          <a:cs typeface="+mn-cs"/>
                        </a:rPr>
                        <a:t>FOR CALOR </a:t>
                      </a:r>
                    </a:p>
                    <a:p>
                      <a:pPr marL="0" lvl="0" indent="0" algn="ctr">
                        <a:buFont typeface="Arial" panose="020B0604020202020204" pitchFamily="34" charset="0"/>
                        <a:buNone/>
                      </a:pPr>
                      <a:r>
                        <a:rPr lang="fr-FR" sz="1200" b="1" u="sng" kern="1200" noProof="0" dirty="0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Desktop</a:t>
                      </a:r>
                      <a:r>
                        <a:rPr lang="fr-FR" sz="1200" kern="1200" noProof="0" dirty="0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lvl="0" indent="0" algn="ctr">
                        <a:buFont typeface="Arial" panose="020B0604020202020204" pitchFamily="34" charset="0"/>
                        <a:buNone/>
                      </a:pPr>
                      <a:r>
                        <a:rPr lang="fr-FR" sz="1200" kern="1200" noProof="0" dirty="0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&amp;</a:t>
                      </a:r>
                    </a:p>
                    <a:p>
                      <a:pPr marL="0" lvl="0" indent="0" algn="ctr">
                        <a:buFont typeface="Arial" panose="020B0604020202020204" pitchFamily="34" charset="0"/>
                        <a:buNone/>
                      </a:pPr>
                      <a:r>
                        <a:rPr lang="fr-FR" sz="1200" kern="1200" noProof="0" dirty="0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1200" b="1" u="sng" kern="1200" noProof="0" dirty="0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Mobile</a:t>
                      </a:r>
                    </a:p>
                    <a:p>
                      <a:pPr marL="0" lvl="0" indent="0" algn="ctr">
                        <a:buFont typeface="Arial" panose="020B0604020202020204" pitchFamily="34" charset="0"/>
                        <a:buNone/>
                      </a:pPr>
                      <a:r>
                        <a:rPr lang="fr-FR" sz="1200" kern="1200" noProof="0" dirty="0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300px x 250px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FF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11950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noProof="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200" b="1" u="sng" kern="1200" noProof="0" dirty="0">
                        <a:solidFill>
                          <a:schemeClr val="tx2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200" b="1" u="sng" kern="1200" noProof="0" dirty="0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Product viewer</a:t>
                      </a:r>
                    </a:p>
                    <a:p>
                      <a:r>
                        <a:rPr lang="en-US" sz="1200" kern="1200" noProof="0" dirty="0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The configuration is the same as the current component (Component number 62 : Moment Of Life Component)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200" kern="1200" noProof="0" dirty="0">
                        <a:solidFill>
                          <a:schemeClr val="tx2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79311784"/>
                  </a:ext>
                </a:extLst>
              </a:tr>
            </a:tbl>
          </a:graphicData>
        </a:graphic>
      </p:graphicFrame>
      <p:sp>
        <p:nvSpPr>
          <p:cNvPr id="12" name="Ellipse 11">
            <a:extLst>
              <a:ext uri="{FF2B5EF4-FFF2-40B4-BE49-F238E27FC236}">
                <a16:creationId xmlns:a16="http://schemas.microsoft.com/office/drawing/2014/main" id="{965448E8-5386-43FF-810D-8BDA3BACF249}"/>
              </a:ext>
            </a:extLst>
          </p:cNvPr>
          <p:cNvSpPr/>
          <p:nvPr/>
        </p:nvSpPr>
        <p:spPr>
          <a:xfrm>
            <a:off x="301964" y="3373769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5B114F59-AA5D-4658-A450-8A4073EF491A}"/>
              </a:ext>
            </a:extLst>
          </p:cNvPr>
          <p:cNvSpPr/>
          <p:nvPr/>
        </p:nvSpPr>
        <p:spPr>
          <a:xfrm>
            <a:off x="297344" y="3730214"/>
            <a:ext cx="252000" cy="252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2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9F3E2724-F8A1-4402-88C9-DC7158AF682C}"/>
              </a:ext>
            </a:extLst>
          </p:cNvPr>
          <p:cNvSpPr/>
          <p:nvPr/>
        </p:nvSpPr>
        <p:spPr>
          <a:xfrm>
            <a:off x="4254004" y="2490654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16" name="Ellipse 15">
            <a:extLst>
              <a:ext uri="{FF2B5EF4-FFF2-40B4-BE49-F238E27FC236}">
                <a16:creationId xmlns:a16="http://schemas.microsoft.com/office/drawing/2014/main" id="{37565B54-D19D-4D1E-82EA-30748FBE92D8}"/>
              </a:ext>
            </a:extLst>
          </p:cNvPr>
          <p:cNvSpPr/>
          <p:nvPr/>
        </p:nvSpPr>
        <p:spPr>
          <a:xfrm>
            <a:off x="4244674" y="5283192"/>
            <a:ext cx="252000" cy="252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2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03C7D1D2-20D7-4DE3-BCDA-2859A617598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9878" y="3802214"/>
            <a:ext cx="180000" cy="180000"/>
          </a:xfrm>
          <a:prstGeom prst="rect">
            <a:avLst/>
          </a:prstGeom>
          <a:solidFill>
            <a:srgbClr val="D9FFEA"/>
          </a:solidFill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B24A549F-B9A8-4656-BD0F-FA06BD674B7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58404" y="2545731"/>
            <a:ext cx="1080000" cy="10966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53D0C571-CB7F-4F4B-A783-F4A30125FE2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9878" y="5409192"/>
            <a:ext cx="1080000" cy="607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3" name="ZoneTexte 22">
            <a:extLst>
              <a:ext uri="{FF2B5EF4-FFF2-40B4-BE49-F238E27FC236}">
                <a16:creationId xmlns:a16="http://schemas.microsoft.com/office/drawing/2014/main" id="{178CDF4E-8206-4DC1-9FA7-FBEA78BD9B52}"/>
              </a:ext>
            </a:extLst>
          </p:cNvPr>
          <p:cNvSpPr txBox="1"/>
          <p:nvPr/>
        </p:nvSpPr>
        <p:spPr>
          <a:xfrm>
            <a:off x="532548" y="1844824"/>
            <a:ext cx="3600000" cy="276999"/>
          </a:xfrm>
          <a:prstGeom prst="rect">
            <a:avLst/>
          </a:prstGeom>
          <a:solidFill>
            <a:srgbClr val="FFFFCC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200" b="1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 “Moment Of Life” section</a:t>
            </a:r>
          </a:p>
        </p:txBody>
      </p:sp>
    </p:spTree>
    <p:extLst>
      <p:ext uri="{BB962C8B-B14F-4D97-AF65-F5344CB8AC3E}">
        <p14:creationId xmlns:p14="http://schemas.microsoft.com/office/powerpoint/2010/main" val="3142330024"/>
      </p:ext>
    </p:extLst>
  </p:cSld>
  <p:clrMapOvr>
    <a:masterClrMapping/>
  </p:clrMapOvr>
  <p:transition/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Component format </a:t>
            </a:r>
            <a:r>
              <a:rPr lang="en-US" sz="1400" baseline="0" dirty="0">
                <a:solidFill>
                  <a:srgbClr val="FFFFFF"/>
                </a:solidFill>
              </a:rPr>
              <a:t>-&gt; “Moment Of Life Details” section (1/2)</a:t>
            </a:r>
            <a:endParaRPr lang="en-US" sz="1400" baseline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19" name="Ellipse 18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Moment Of Life Component</a:t>
            </a:r>
          </a:p>
        </p:txBody>
      </p:sp>
      <p:sp>
        <p:nvSpPr>
          <p:cNvPr id="24" name="Ellipse 2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62</a:t>
            </a:r>
          </a:p>
        </p:txBody>
      </p:sp>
      <p:pic>
        <p:nvPicPr>
          <p:cNvPr id="21" name="Image 2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17986BAA-A4E2-484D-AD34-51CEF387AFF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1520" y="1916832"/>
            <a:ext cx="3600000" cy="3992982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6430852A-7B3F-4149-BD48-AE3322830E87}"/>
              </a:ext>
            </a:extLst>
          </p:cNvPr>
          <p:cNvSpPr txBox="1"/>
          <p:nvPr/>
        </p:nvSpPr>
        <p:spPr>
          <a:xfrm>
            <a:off x="4025925" y="1787325"/>
            <a:ext cx="51871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b="1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“Moment Of Life Details” section contains these attributes :</a:t>
            </a:r>
          </a:p>
        </p:txBody>
      </p:sp>
      <p:graphicFrame>
        <p:nvGraphicFramePr>
          <p:cNvPr id="12" name="Tableau 11">
            <a:extLst>
              <a:ext uri="{FF2B5EF4-FFF2-40B4-BE49-F238E27FC236}">
                <a16:creationId xmlns:a16="http://schemas.microsoft.com/office/drawing/2014/main" id="{EF9C4A1E-5871-4035-9AD2-E06288AD1F3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4514574"/>
              </p:ext>
            </p:extLst>
          </p:nvPr>
        </p:nvGraphicFramePr>
        <p:xfrm>
          <a:off x="4039185" y="2064216"/>
          <a:ext cx="5069313" cy="43891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18765">
                  <a:extLst>
                    <a:ext uri="{9D8B030D-6E8A-4147-A177-3AD203B41FA5}">
                      <a16:colId xmlns:a16="http://schemas.microsoft.com/office/drawing/2014/main" val="3637280079"/>
                    </a:ext>
                  </a:extLst>
                </a:gridCol>
                <a:gridCol w="3226418">
                  <a:extLst>
                    <a:ext uri="{9D8B030D-6E8A-4147-A177-3AD203B41FA5}">
                      <a16:colId xmlns:a16="http://schemas.microsoft.com/office/drawing/2014/main" val="2826783140"/>
                    </a:ext>
                  </a:extLst>
                </a:gridCol>
                <a:gridCol w="1224130">
                  <a:extLst>
                    <a:ext uri="{9D8B030D-6E8A-4147-A177-3AD203B41FA5}">
                      <a16:colId xmlns:a16="http://schemas.microsoft.com/office/drawing/2014/main" val="25495627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r>
                        <a:rPr lang="en-US" sz="1200" b="1" u="sng" kern="1200" noProof="0" dirty="0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Paragraph</a:t>
                      </a:r>
                    </a:p>
                    <a:p>
                      <a:r>
                        <a:rPr lang="en-US" sz="1050" kern="1200" noProof="0" dirty="0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Define the paragraph to display.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591483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r>
                        <a:rPr lang="en-US" sz="1200" b="1" u="sng" kern="1200" noProof="0" dirty="0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Product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noProof="0" dirty="0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Define the concerned product.</a:t>
                      </a:r>
                      <a:endParaRPr lang="en-US" sz="1050" kern="1200" dirty="0">
                        <a:solidFill>
                          <a:schemeClr val="tx2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93117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u="sng" kern="1200" noProof="0" dirty="0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Hide “Buy Online”</a:t>
                      </a:r>
                    </a:p>
                    <a:p>
                      <a:pPr marL="0" algn="l" defTabSz="914400" rtl="0" eaLnBrk="1" latinLnBrk="0" hangingPunct="1"/>
                      <a:r>
                        <a:rPr lang="en-US" sz="1050" kern="1200" noProof="0" dirty="0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If Hide “Buy Online” is false and a Product is configured, the button “Buy Online” is displayed. If else, the button is not displayed. 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US" sz="1050" kern="1200" noProof="0" dirty="0">
                        <a:solidFill>
                          <a:schemeClr val="tx2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4084921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u="sng" kern="1200" noProof="0" dirty="0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Hide product detail </a:t>
                      </a:r>
                    </a:p>
                    <a:p>
                      <a:pPr marL="0" algn="l" defTabSz="914400" rtl="0" eaLnBrk="1" latinLnBrk="0" hangingPunct="1"/>
                      <a:r>
                        <a:rPr lang="en-US" sz="1050" kern="1200" noProof="0" dirty="0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If Hide product detail is false and a Product is configured, these product’s information are displayed :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050" kern="1200" noProof="0" dirty="0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The product’s category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050" kern="1200" noProof="0" dirty="0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The product’s name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050" kern="1200" noProof="0" dirty="0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The product’s short description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050" kern="1200" noProof="0" dirty="0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The product’s price.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050" kern="1200" noProof="0" dirty="0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The sentence «  This price is not minimum or obligatory ».</a:t>
                      </a:r>
                      <a:endParaRPr lang="en-US" sz="1050" b="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/>
                      <a:r>
                        <a:rPr lang="en-US" sz="1050" kern="1200" noProof="0" dirty="0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If else, product details are not displayed. Only the paragraph is displayed if it is configured.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50" kern="1200" noProof="0" dirty="0">
                        <a:solidFill>
                          <a:schemeClr val="tx2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482578998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1" u="sng" kern="1200" noProof="0" dirty="0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Discover Link</a:t>
                      </a:r>
                      <a:endParaRPr lang="fr-FR" sz="1050" kern="1200" noProof="0" dirty="0">
                        <a:solidFill>
                          <a:schemeClr val="tx2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kern="1200" noProof="0" dirty="0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The </a:t>
                      </a:r>
                      <a:r>
                        <a:rPr lang="fr-FR" sz="1050" kern="1200" noProof="0" dirty="0" err="1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link</a:t>
                      </a:r>
                      <a:r>
                        <a:rPr lang="fr-FR" sz="1050" kern="1200" noProof="0" dirty="0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of the « Discover » </a:t>
                      </a:r>
                      <a:r>
                        <a:rPr lang="fr-FR" sz="1050" kern="1200" noProof="0" dirty="0" err="1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button</a:t>
                      </a:r>
                      <a:r>
                        <a:rPr lang="fr-FR" sz="1050" kern="1200" noProof="0" dirty="0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kern="1200" noProof="0" dirty="0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F</a:t>
                      </a:r>
                      <a:r>
                        <a:rPr lang="en-US" sz="1050" kern="1200" noProof="0" dirty="0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or the configuration, Go to the Component number 3 : CMS Link Component.</a:t>
                      </a:r>
                      <a:endParaRPr lang="fr-FR" sz="1050" kern="1200" noProof="0" dirty="0">
                        <a:solidFill>
                          <a:schemeClr val="tx2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50" kern="1200" noProof="0" dirty="0">
                        <a:solidFill>
                          <a:schemeClr val="tx2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9858871"/>
                  </a:ext>
                </a:extLst>
              </a:tr>
            </a:tbl>
          </a:graphicData>
        </a:graphic>
      </p:graphicFrame>
      <p:sp>
        <p:nvSpPr>
          <p:cNvPr id="13" name="Ellipse 12">
            <a:extLst>
              <a:ext uri="{FF2B5EF4-FFF2-40B4-BE49-F238E27FC236}">
                <a16:creationId xmlns:a16="http://schemas.microsoft.com/office/drawing/2014/main" id="{FC89DCE8-9564-4CFA-9262-9894D1C5F70C}"/>
              </a:ext>
            </a:extLst>
          </p:cNvPr>
          <p:cNvSpPr/>
          <p:nvPr/>
        </p:nvSpPr>
        <p:spPr>
          <a:xfrm>
            <a:off x="4210836" y="3719722"/>
            <a:ext cx="252000" cy="252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4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4C4796DF-348E-45F0-89C1-ED7F40A4A342}"/>
              </a:ext>
            </a:extLst>
          </p:cNvPr>
          <p:cNvSpPr/>
          <p:nvPr/>
        </p:nvSpPr>
        <p:spPr>
          <a:xfrm>
            <a:off x="4210836" y="2968288"/>
            <a:ext cx="252000" cy="252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3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67780A49-7B32-4BB9-80F3-987E8B291A2A}"/>
              </a:ext>
            </a:extLst>
          </p:cNvPr>
          <p:cNvSpPr/>
          <p:nvPr/>
        </p:nvSpPr>
        <p:spPr>
          <a:xfrm>
            <a:off x="4210836" y="2535204"/>
            <a:ext cx="252000" cy="252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2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16" name="Ellipse 15">
            <a:extLst>
              <a:ext uri="{FF2B5EF4-FFF2-40B4-BE49-F238E27FC236}">
                <a16:creationId xmlns:a16="http://schemas.microsoft.com/office/drawing/2014/main" id="{9CB80ABF-A4BF-43DF-8049-2F86A6E9BEFF}"/>
              </a:ext>
            </a:extLst>
          </p:cNvPr>
          <p:cNvSpPr/>
          <p:nvPr/>
        </p:nvSpPr>
        <p:spPr>
          <a:xfrm>
            <a:off x="4210836" y="2111389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F1FB1251-3462-4A6F-8544-9A8164AADFBA}"/>
              </a:ext>
            </a:extLst>
          </p:cNvPr>
          <p:cNvSpPr txBox="1"/>
          <p:nvPr/>
        </p:nvSpPr>
        <p:spPr>
          <a:xfrm>
            <a:off x="251520" y="1556792"/>
            <a:ext cx="3600000" cy="276999"/>
          </a:xfrm>
          <a:prstGeom prst="rect">
            <a:avLst/>
          </a:prstGeom>
          <a:solidFill>
            <a:srgbClr val="FFFFCC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200" b="1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 “Moment Of Life Details” section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227F3EE1-E805-4CAC-BFDC-3CF1CC681000}"/>
              </a:ext>
            </a:extLst>
          </p:cNvPr>
          <p:cNvSpPr txBox="1"/>
          <p:nvPr/>
        </p:nvSpPr>
        <p:spPr>
          <a:xfrm>
            <a:off x="266720" y="5972967"/>
            <a:ext cx="3600000" cy="507831"/>
          </a:xfrm>
          <a:prstGeom prst="rect">
            <a:avLst/>
          </a:prstGeom>
          <a:solidFill>
            <a:srgbClr val="FFFFCC"/>
          </a:solidFill>
        </p:spPr>
        <p:txBody>
          <a:bodyPr wrap="square" rtlCol="0">
            <a:spAutoFit/>
          </a:bodyPr>
          <a:lstStyle/>
          <a:p>
            <a:pPr algn="ctr"/>
            <a:endParaRPr lang="en-US" sz="900" b="1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r>
              <a:rPr lang="en-US" sz="9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The sentence «  This price is not minimum or obligatory » is not configurable in CMS Cockpit. To change it, create an 8787 ticket.</a:t>
            </a:r>
          </a:p>
        </p:txBody>
      </p:sp>
      <p:pic>
        <p:nvPicPr>
          <p:cNvPr id="26" name="Image 25">
            <a:extLst>
              <a:ext uri="{FF2B5EF4-FFF2-40B4-BE49-F238E27FC236}">
                <a16:creationId xmlns:a16="http://schemas.microsoft.com/office/drawing/2014/main" id="{9AF4B3B9-D753-4997-B14E-3D57C43AE317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66720" y="5981275"/>
            <a:ext cx="720000" cy="1706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8294B917-302C-4ECE-8F9C-C7701DE619C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52936" y="3947796"/>
            <a:ext cx="1080000" cy="5946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15A7013C-1BFB-4906-87BB-FE12E98D8D4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952936" y="3220288"/>
            <a:ext cx="1080000" cy="195789"/>
          </a:xfrm>
          <a:prstGeom prst="rect">
            <a:avLst/>
          </a:prstGeom>
        </p:spPr>
      </p:pic>
      <p:cxnSp>
        <p:nvCxnSpPr>
          <p:cNvPr id="7" name="Connecteur droit avec flèche 6">
            <a:extLst>
              <a:ext uri="{FF2B5EF4-FFF2-40B4-BE49-F238E27FC236}">
                <a16:creationId xmlns:a16="http://schemas.microsoft.com/office/drawing/2014/main" id="{D13EBBBF-6E9B-4333-8916-46125614B1C2}"/>
              </a:ext>
            </a:extLst>
          </p:cNvPr>
          <p:cNvCxnSpPr/>
          <p:nvPr/>
        </p:nvCxnSpPr>
        <p:spPr bwMode="auto">
          <a:xfrm>
            <a:off x="8172400" y="3031747"/>
            <a:ext cx="0" cy="188541"/>
          </a:xfrm>
          <a:prstGeom prst="straightConnector1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27" name="Image 26">
            <a:extLst>
              <a:ext uri="{FF2B5EF4-FFF2-40B4-BE49-F238E27FC236}">
                <a16:creationId xmlns:a16="http://schemas.microsoft.com/office/drawing/2014/main" id="{EB8E7EB5-D3B4-4187-A9A5-0D42227C925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964776" y="5855714"/>
            <a:ext cx="1080000" cy="195789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89948EDA-7030-47E9-BBD7-63B32528F01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341403" y="6159927"/>
            <a:ext cx="720000" cy="241464"/>
          </a:xfrm>
          <a:prstGeom prst="rect">
            <a:avLst/>
          </a:prstGeom>
        </p:spPr>
      </p:pic>
      <p:pic>
        <p:nvPicPr>
          <p:cNvPr id="28" name="Image 27">
            <a:extLst>
              <a:ext uri="{FF2B5EF4-FFF2-40B4-BE49-F238E27FC236}">
                <a16:creationId xmlns:a16="http://schemas.microsoft.com/office/drawing/2014/main" id="{AA386E4C-E954-43E7-AB45-6520CA12052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054776" y="2089492"/>
            <a:ext cx="900000" cy="397612"/>
          </a:xfrm>
          <a:prstGeom prst="rect">
            <a:avLst/>
          </a:prstGeom>
        </p:spPr>
      </p:pic>
      <p:cxnSp>
        <p:nvCxnSpPr>
          <p:cNvPr id="29" name="Connecteur droit avec flèche 28">
            <a:extLst>
              <a:ext uri="{FF2B5EF4-FFF2-40B4-BE49-F238E27FC236}">
                <a16:creationId xmlns:a16="http://schemas.microsoft.com/office/drawing/2014/main" id="{7CCFC6E1-309F-4988-8944-0E63F9B5DB48}"/>
              </a:ext>
            </a:extLst>
          </p:cNvPr>
          <p:cNvCxnSpPr/>
          <p:nvPr/>
        </p:nvCxnSpPr>
        <p:spPr bwMode="auto">
          <a:xfrm>
            <a:off x="8676504" y="5667173"/>
            <a:ext cx="0" cy="188541"/>
          </a:xfrm>
          <a:prstGeom prst="straightConnector1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0" name="Ellipse 29">
            <a:extLst>
              <a:ext uri="{FF2B5EF4-FFF2-40B4-BE49-F238E27FC236}">
                <a16:creationId xmlns:a16="http://schemas.microsoft.com/office/drawing/2014/main" id="{02430EED-CA37-49F5-8036-5BB0FA705330}"/>
              </a:ext>
            </a:extLst>
          </p:cNvPr>
          <p:cNvSpPr/>
          <p:nvPr/>
        </p:nvSpPr>
        <p:spPr>
          <a:xfrm>
            <a:off x="4220942" y="5802957"/>
            <a:ext cx="252000" cy="2520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5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31" name="Ellipse 30">
            <a:extLst>
              <a:ext uri="{FF2B5EF4-FFF2-40B4-BE49-F238E27FC236}">
                <a16:creationId xmlns:a16="http://schemas.microsoft.com/office/drawing/2014/main" id="{AC379ABE-BB06-4936-A0FA-684EFAD45BA2}"/>
              </a:ext>
            </a:extLst>
          </p:cNvPr>
          <p:cNvSpPr/>
          <p:nvPr/>
        </p:nvSpPr>
        <p:spPr>
          <a:xfrm>
            <a:off x="63855" y="3290077"/>
            <a:ext cx="252000" cy="252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4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32" name="Ellipse 31">
            <a:extLst>
              <a:ext uri="{FF2B5EF4-FFF2-40B4-BE49-F238E27FC236}">
                <a16:creationId xmlns:a16="http://schemas.microsoft.com/office/drawing/2014/main" id="{B0FCD8B3-0F2F-447C-8A5E-D0B16A91E174}"/>
              </a:ext>
            </a:extLst>
          </p:cNvPr>
          <p:cNvSpPr/>
          <p:nvPr/>
        </p:nvSpPr>
        <p:spPr>
          <a:xfrm>
            <a:off x="57562" y="2907923"/>
            <a:ext cx="252000" cy="252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3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33" name="Ellipse 32">
            <a:extLst>
              <a:ext uri="{FF2B5EF4-FFF2-40B4-BE49-F238E27FC236}">
                <a16:creationId xmlns:a16="http://schemas.microsoft.com/office/drawing/2014/main" id="{8DECF41A-3D61-4E66-A3AB-A407A2933F4F}"/>
              </a:ext>
            </a:extLst>
          </p:cNvPr>
          <p:cNvSpPr/>
          <p:nvPr/>
        </p:nvSpPr>
        <p:spPr>
          <a:xfrm>
            <a:off x="71528" y="2624347"/>
            <a:ext cx="252000" cy="252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2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34" name="Ellipse 33">
            <a:extLst>
              <a:ext uri="{FF2B5EF4-FFF2-40B4-BE49-F238E27FC236}">
                <a16:creationId xmlns:a16="http://schemas.microsoft.com/office/drawing/2014/main" id="{290DE700-A80F-4177-83E6-2A755053E635}"/>
              </a:ext>
            </a:extLst>
          </p:cNvPr>
          <p:cNvSpPr/>
          <p:nvPr/>
        </p:nvSpPr>
        <p:spPr>
          <a:xfrm>
            <a:off x="71528" y="2315725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35" name="Ellipse 34">
            <a:extLst>
              <a:ext uri="{FF2B5EF4-FFF2-40B4-BE49-F238E27FC236}">
                <a16:creationId xmlns:a16="http://schemas.microsoft.com/office/drawing/2014/main" id="{84068CE7-211E-454B-AEF9-D91BF1934947}"/>
              </a:ext>
            </a:extLst>
          </p:cNvPr>
          <p:cNvSpPr/>
          <p:nvPr/>
        </p:nvSpPr>
        <p:spPr>
          <a:xfrm>
            <a:off x="77115" y="3593722"/>
            <a:ext cx="252000" cy="2520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5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8884862"/>
      </p:ext>
    </p:extLst>
  </p:cSld>
  <p:clrMapOvr>
    <a:masterClrMapping/>
  </p:clrMapOvr>
  <p:transition/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Component format </a:t>
            </a:r>
            <a:r>
              <a:rPr lang="en-US" sz="1400" baseline="0" dirty="0">
                <a:solidFill>
                  <a:srgbClr val="FFFFFF"/>
                </a:solidFill>
              </a:rPr>
              <a:t>-&gt; “Moment Of Life Details” section (2/2)</a:t>
            </a:r>
            <a:endParaRPr lang="en-US" sz="1400" baseline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19" name="Ellipse 18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Moment Of Life Component</a:t>
            </a:r>
          </a:p>
        </p:txBody>
      </p:sp>
      <p:sp>
        <p:nvSpPr>
          <p:cNvPr id="24" name="Ellipse 2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62</a:t>
            </a:r>
          </a:p>
        </p:txBody>
      </p:sp>
      <p:pic>
        <p:nvPicPr>
          <p:cNvPr id="21" name="Image 2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17986BAA-A4E2-484D-AD34-51CEF387AFF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1520" y="1916832"/>
            <a:ext cx="3600000" cy="3992982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6430852A-7B3F-4149-BD48-AE3322830E87}"/>
              </a:ext>
            </a:extLst>
          </p:cNvPr>
          <p:cNvSpPr txBox="1"/>
          <p:nvPr/>
        </p:nvSpPr>
        <p:spPr>
          <a:xfrm>
            <a:off x="4025925" y="1628800"/>
            <a:ext cx="51871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b="1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“Moment Of Life Details” section contains these attributes :</a:t>
            </a:r>
          </a:p>
        </p:txBody>
      </p:sp>
      <p:graphicFrame>
        <p:nvGraphicFramePr>
          <p:cNvPr id="12" name="Tableau 11">
            <a:extLst>
              <a:ext uri="{FF2B5EF4-FFF2-40B4-BE49-F238E27FC236}">
                <a16:creationId xmlns:a16="http://schemas.microsoft.com/office/drawing/2014/main" id="{EF9C4A1E-5871-4035-9AD2-E06288AD1F3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3470635"/>
              </p:ext>
            </p:extLst>
          </p:nvPr>
        </p:nvGraphicFramePr>
        <p:xfrm>
          <a:off x="4039185" y="1905691"/>
          <a:ext cx="5069313" cy="487912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18765">
                  <a:extLst>
                    <a:ext uri="{9D8B030D-6E8A-4147-A177-3AD203B41FA5}">
                      <a16:colId xmlns:a16="http://schemas.microsoft.com/office/drawing/2014/main" val="3637280079"/>
                    </a:ext>
                  </a:extLst>
                </a:gridCol>
                <a:gridCol w="3226418">
                  <a:extLst>
                    <a:ext uri="{9D8B030D-6E8A-4147-A177-3AD203B41FA5}">
                      <a16:colId xmlns:a16="http://schemas.microsoft.com/office/drawing/2014/main" val="2826783140"/>
                    </a:ext>
                  </a:extLst>
                </a:gridCol>
                <a:gridCol w="1224130">
                  <a:extLst>
                    <a:ext uri="{9D8B030D-6E8A-4147-A177-3AD203B41FA5}">
                      <a16:colId xmlns:a16="http://schemas.microsoft.com/office/drawing/2014/main" val="25495627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1" u="sng" kern="1200" noProof="0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Ranges link</a:t>
                      </a:r>
                      <a:endParaRPr lang="en-US" sz="1050" kern="1200" noProof="0">
                        <a:solidFill>
                          <a:schemeClr val="tx2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noProof="0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The link to the collection.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 kern="1200" noProof="0">
                        <a:solidFill>
                          <a:schemeClr val="tx2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50" kern="1200" noProof="0" dirty="0">
                        <a:solidFill>
                          <a:schemeClr val="tx2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94189985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1" u="sng" kern="1200" noProof="0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Advices link</a:t>
                      </a:r>
                      <a:endParaRPr lang="en-US" sz="1050" kern="1200" noProof="0">
                        <a:solidFill>
                          <a:schemeClr val="tx2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noProof="0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The link to advices articles.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 kern="1200" noProof="0">
                        <a:solidFill>
                          <a:schemeClr val="tx2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50" kern="1200" noProof="0" dirty="0">
                        <a:solidFill>
                          <a:schemeClr val="tx2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40592315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1" u="sng" kern="1200" noProof="0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Right choice link</a:t>
                      </a:r>
                      <a:endParaRPr lang="en-US" sz="1050" kern="1200" noProof="0">
                        <a:solidFill>
                          <a:schemeClr val="tx2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noProof="0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The link to calor match.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 kern="1200" noProof="0">
                        <a:solidFill>
                          <a:schemeClr val="tx2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50" kern="1200" noProof="0" dirty="0">
                        <a:solidFill>
                          <a:schemeClr val="tx2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6274119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1" u="sng" kern="1200" noProof="0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Accessories Store link</a:t>
                      </a:r>
                      <a:endParaRPr lang="en-US" sz="1050" kern="1200" noProof="0">
                        <a:solidFill>
                          <a:schemeClr val="tx2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noProof="0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The link to accessories store.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 kern="1200" noProof="0">
                        <a:solidFill>
                          <a:schemeClr val="tx2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50" kern="1200" noProof="0" dirty="0">
                        <a:solidFill>
                          <a:schemeClr val="tx2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49586254"/>
                  </a:ext>
                </a:extLst>
              </a:tr>
              <a:tr h="1541565">
                <a:tc rowSpan="2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1" u="sng" kern="1200" noProof="0" dirty="0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Go back sticker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noProof="0" dirty="0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The Go Back sticker is used only in product viewer, the click allows to go back to the parent banner.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 kern="1200" noProof="0" dirty="0">
                        <a:solidFill>
                          <a:schemeClr val="tx2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 kern="1200" noProof="0" dirty="0">
                        <a:solidFill>
                          <a:schemeClr val="tx2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 kern="1200" noProof="0" dirty="0">
                        <a:solidFill>
                          <a:schemeClr val="tx2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 kern="1200" noProof="0" dirty="0">
                        <a:solidFill>
                          <a:schemeClr val="tx2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 kern="1200" noProof="0" dirty="0">
                        <a:solidFill>
                          <a:schemeClr val="tx2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 kern="1200" noProof="0" dirty="0">
                        <a:solidFill>
                          <a:schemeClr val="tx2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 kern="1200" noProof="0" dirty="0">
                        <a:solidFill>
                          <a:schemeClr val="tx2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 kern="1200" noProof="0" dirty="0">
                        <a:solidFill>
                          <a:schemeClr val="tx2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50" kern="1200" noProof="0" dirty="0">
                        <a:solidFill>
                          <a:schemeClr val="tx2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555913936"/>
                  </a:ext>
                </a:extLst>
              </a:tr>
              <a:tr h="92583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fr-FR" sz="1050" b="1" kern="1200" noProof="0" dirty="0">
                        <a:solidFill>
                          <a:schemeClr val="accent6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1050" b="1" kern="1200" noProof="0" dirty="0">
                          <a:solidFill>
                            <a:schemeClr val="accent6"/>
                          </a:solidFill>
                          <a:latin typeface="+mn-lt"/>
                          <a:ea typeface="+mn-ea"/>
                          <a:cs typeface="+mn-cs"/>
                        </a:rPr>
                        <a:t>FOR CALOR </a:t>
                      </a:r>
                    </a:p>
                    <a:p>
                      <a:pPr marL="0" lvl="0" indent="0" algn="ctr">
                        <a:buFont typeface="Arial" panose="020B0604020202020204" pitchFamily="34" charset="0"/>
                        <a:buNone/>
                      </a:pPr>
                      <a:r>
                        <a:rPr lang="fr-FR" sz="1050" b="1" u="sng" kern="1200" noProof="0" dirty="0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Desktop</a:t>
                      </a:r>
                      <a:r>
                        <a:rPr lang="fr-FR" sz="1050" kern="1200" noProof="0" dirty="0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lvl="0" indent="0" algn="ctr">
                        <a:buFont typeface="Arial" panose="020B0604020202020204" pitchFamily="34" charset="0"/>
                        <a:buNone/>
                      </a:pPr>
                      <a:r>
                        <a:rPr lang="fr-FR" sz="1050" kern="1200" noProof="0" dirty="0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&amp;</a:t>
                      </a:r>
                    </a:p>
                    <a:p>
                      <a:pPr marL="0" lvl="0" indent="0" algn="ctr">
                        <a:buFont typeface="Arial" panose="020B0604020202020204" pitchFamily="34" charset="0"/>
                        <a:buNone/>
                      </a:pPr>
                      <a:r>
                        <a:rPr lang="fr-FR" sz="1050" kern="1200" noProof="0" dirty="0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1050" b="1" u="sng" kern="1200" noProof="0" dirty="0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Mobile</a:t>
                      </a:r>
                    </a:p>
                    <a:p>
                      <a:pPr marL="0" lvl="0" indent="0" algn="ctr">
                        <a:buFont typeface="Arial" panose="020B0604020202020204" pitchFamily="34" charset="0"/>
                        <a:buNone/>
                      </a:pPr>
                      <a:r>
                        <a:rPr lang="fr-FR" sz="1050" kern="1200" noProof="0" dirty="0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163px x 163px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FF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2013595"/>
                  </a:ext>
                </a:extLst>
              </a:tr>
            </a:tbl>
          </a:graphicData>
        </a:graphic>
      </p:graphicFrame>
      <p:sp>
        <p:nvSpPr>
          <p:cNvPr id="13" name="Ellipse 12">
            <a:extLst>
              <a:ext uri="{FF2B5EF4-FFF2-40B4-BE49-F238E27FC236}">
                <a16:creationId xmlns:a16="http://schemas.microsoft.com/office/drawing/2014/main" id="{FC89DCE8-9564-4CFA-9262-9894D1C5F70C}"/>
              </a:ext>
            </a:extLst>
          </p:cNvPr>
          <p:cNvSpPr/>
          <p:nvPr/>
        </p:nvSpPr>
        <p:spPr>
          <a:xfrm>
            <a:off x="4193568" y="3670403"/>
            <a:ext cx="252000" cy="252000"/>
          </a:xfrm>
          <a:prstGeom prst="ellipse">
            <a:avLst/>
          </a:prstGeom>
          <a:solidFill>
            <a:srgbClr val="CA0697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9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4C4796DF-348E-45F0-89C1-ED7F40A4A342}"/>
              </a:ext>
            </a:extLst>
          </p:cNvPr>
          <p:cNvSpPr/>
          <p:nvPr/>
        </p:nvSpPr>
        <p:spPr>
          <a:xfrm>
            <a:off x="4193568" y="3064774"/>
            <a:ext cx="252000" cy="252000"/>
          </a:xfrm>
          <a:prstGeom prst="ellipse">
            <a:avLst/>
          </a:prstGeom>
          <a:solidFill>
            <a:srgbClr val="200AA6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8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67780A49-7B32-4BB9-80F3-987E8B291A2A}"/>
              </a:ext>
            </a:extLst>
          </p:cNvPr>
          <p:cNvSpPr/>
          <p:nvPr/>
        </p:nvSpPr>
        <p:spPr>
          <a:xfrm>
            <a:off x="4193568" y="2535531"/>
            <a:ext cx="252000" cy="25200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7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16" name="Ellipse 15">
            <a:extLst>
              <a:ext uri="{FF2B5EF4-FFF2-40B4-BE49-F238E27FC236}">
                <a16:creationId xmlns:a16="http://schemas.microsoft.com/office/drawing/2014/main" id="{9CB80ABF-A4BF-43DF-8049-2F86A6E9BEFF}"/>
              </a:ext>
            </a:extLst>
          </p:cNvPr>
          <p:cNvSpPr/>
          <p:nvPr/>
        </p:nvSpPr>
        <p:spPr>
          <a:xfrm>
            <a:off x="4210836" y="1952864"/>
            <a:ext cx="252000" cy="2520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6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F1FB1251-3462-4A6F-8544-9A8164AADFBA}"/>
              </a:ext>
            </a:extLst>
          </p:cNvPr>
          <p:cNvSpPr txBox="1"/>
          <p:nvPr/>
        </p:nvSpPr>
        <p:spPr>
          <a:xfrm>
            <a:off x="251520" y="1556792"/>
            <a:ext cx="3600000" cy="276999"/>
          </a:xfrm>
          <a:prstGeom prst="rect">
            <a:avLst/>
          </a:prstGeom>
          <a:solidFill>
            <a:srgbClr val="FFFFCC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200" b="1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 “Moment Of Life Details” section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227F3EE1-E805-4CAC-BFDC-3CF1CC681000}"/>
              </a:ext>
            </a:extLst>
          </p:cNvPr>
          <p:cNvSpPr txBox="1"/>
          <p:nvPr/>
        </p:nvSpPr>
        <p:spPr>
          <a:xfrm>
            <a:off x="266720" y="5972967"/>
            <a:ext cx="3600000" cy="784830"/>
          </a:xfrm>
          <a:prstGeom prst="rect">
            <a:avLst/>
          </a:prstGeom>
          <a:solidFill>
            <a:srgbClr val="FFFFCC"/>
          </a:solidFill>
        </p:spPr>
        <p:txBody>
          <a:bodyPr wrap="square" rtlCol="0">
            <a:spAutoFit/>
          </a:bodyPr>
          <a:lstStyle/>
          <a:p>
            <a:pPr algn="ctr"/>
            <a:endParaRPr lang="en-US" sz="900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ctr"/>
            <a:r>
              <a:rPr lang="en-US" sz="9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.</a:t>
            </a:r>
          </a:p>
          <a:p>
            <a:pPr algn="l"/>
            <a:r>
              <a:rPr lang="en-US" sz="9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Ranges, advices, right choice and accessories icons are not configurable on CMS cockpit. For any changes, crate an 8787 ticket.</a:t>
            </a:r>
          </a:p>
        </p:txBody>
      </p:sp>
      <p:pic>
        <p:nvPicPr>
          <p:cNvPr id="26" name="Image 25">
            <a:extLst>
              <a:ext uri="{FF2B5EF4-FFF2-40B4-BE49-F238E27FC236}">
                <a16:creationId xmlns:a16="http://schemas.microsoft.com/office/drawing/2014/main" id="{9AF4B3B9-D753-4997-B14E-3D57C43AE317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66720" y="5981275"/>
            <a:ext cx="720000" cy="1706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7" name="Connecteur droit avec flèche 6">
            <a:extLst>
              <a:ext uri="{FF2B5EF4-FFF2-40B4-BE49-F238E27FC236}">
                <a16:creationId xmlns:a16="http://schemas.microsoft.com/office/drawing/2014/main" id="{D13EBBBF-6E9B-4333-8916-46125614B1C2}"/>
              </a:ext>
            </a:extLst>
          </p:cNvPr>
          <p:cNvCxnSpPr/>
          <p:nvPr/>
        </p:nvCxnSpPr>
        <p:spPr bwMode="auto">
          <a:xfrm>
            <a:off x="8100392" y="1890323"/>
            <a:ext cx="0" cy="188541"/>
          </a:xfrm>
          <a:prstGeom prst="straightConnector1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0" name="Ellipse 29">
            <a:extLst>
              <a:ext uri="{FF2B5EF4-FFF2-40B4-BE49-F238E27FC236}">
                <a16:creationId xmlns:a16="http://schemas.microsoft.com/office/drawing/2014/main" id="{A532F87F-986F-479B-85A5-B018481AAE2D}"/>
              </a:ext>
            </a:extLst>
          </p:cNvPr>
          <p:cNvSpPr/>
          <p:nvPr/>
        </p:nvSpPr>
        <p:spPr>
          <a:xfrm>
            <a:off x="4193568" y="4245098"/>
            <a:ext cx="252000" cy="252000"/>
          </a:xfrm>
          <a:prstGeom prst="ellipse">
            <a:avLst/>
          </a:prstGeom>
          <a:solidFill>
            <a:srgbClr val="156103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10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5E5DCA73-2FB4-4630-9855-7F888C63DBD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92344" y="2110509"/>
            <a:ext cx="1080000" cy="291083"/>
          </a:xfrm>
          <a:prstGeom prst="rect">
            <a:avLst/>
          </a:prstGeom>
        </p:spPr>
      </p:pic>
      <p:cxnSp>
        <p:nvCxnSpPr>
          <p:cNvPr id="31" name="Connecteur droit avec flèche 30">
            <a:extLst>
              <a:ext uri="{FF2B5EF4-FFF2-40B4-BE49-F238E27FC236}">
                <a16:creationId xmlns:a16="http://schemas.microsoft.com/office/drawing/2014/main" id="{470A24C2-0D84-4E32-A9CB-54CD127078BE}"/>
              </a:ext>
            </a:extLst>
          </p:cNvPr>
          <p:cNvCxnSpPr/>
          <p:nvPr/>
        </p:nvCxnSpPr>
        <p:spPr bwMode="auto">
          <a:xfrm>
            <a:off x="8388424" y="2462972"/>
            <a:ext cx="0" cy="188541"/>
          </a:xfrm>
          <a:prstGeom prst="straightConnector1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32" name="Image 31">
            <a:extLst>
              <a:ext uri="{FF2B5EF4-FFF2-40B4-BE49-F238E27FC236}">
                <a16:creationId xmlns:a16="http://schemas.microsoft.com/office/drawing/2014/main" id="{E12D3C28-0B59-4806-9ADC-1281009CCBA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92440" y="2683158"/>
            <a:ext cx="1080000" cy="291083"/>
          </a:xfrm>
          <a:prstGeom prst="rect">
            <a:avLst/>
          </a:prstGeom>
        </p:spPr>
      </p:pic>
      <p:cxnSp>
        <p:nvCxnSpPr>
          <p:cNvPr id="33" name="Connecteur droit avec flèche 32">
            <a:extLst>
              <a:ext uri="{FF2B5EF4-FFF2-40B4-BE49-F238E27FC236}">
                <a16:creationId xmlns:a16="http://schemas.microsoft.com/office/drawing/2014/main" id="{78FA174B-7D1F-4D79-888F-FBC3170124CA}"/>
              </a:ext>
            </a:extLst>
          </p:cNvPr>
          <p:cNvCxnSpPr/>
          <p:nvPr/>
        </p:nvCxnSpPr>
        <p:spPr bwMode="auto">
          <a:xfrm>
            <a:off x="8676456" y="3028589"/>
            <a:ext cx="0" cy="188541"/>
          </a:xfrm>
          <a:prstGeom prst="straightConnector1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34" name="Image 33">
            <a:extLst>
              <a:ext uri="{FF2B5EF4-FFF2-40B4-BE49-F238E27FC236}">
                <a16:creationId xmlns:a16="http://schemas.microsoft.com/office/drawing/2014/main" id="{F1A9E403-A2FD-48C5-B701-9714AA3B607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92344" y="3248775"/>
            <a:ext cx="1080000" cy="291083"/>
          </a:xfrm>
          <a:prstGeom prst="rect">
            <a:avLst/>
          </a:prstGeom>
        </p:spPr>
      </p:pic>
      <p:cxnSp>
        <p:nvCxnSpPr>
          <p:cNvPr id="35" name="Connecteur droit avec flèche 34">
            <a:extLst>
              <a:ext uri="{FF2B5EF4-FFF2-40B4-BE49-F238E27FC236}">
                <a16:creationId xmlns:a16="http://schemas.microsoft.com/office/drawing/2014/main" id="{CEC42ABC-8F77-4EBB-B14D-35FB54A81F8D}"/>
              </a:ext>
            </a:extLst>
          </p:cNvPr>
          <p:cNvCxnSpPr/>
          <p:nvPr/>
        </p:nvCxnSpPr>
        <p:spPr bwMode="auto">
          <a:xfrm>
            <a:off x="8892480" y="3601238"/>
            <a:ext cx="0" cy="188541"/>
          </a:xfrm>
          <a:prstGeom prst="straightConnector1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36" name="Image 35">
            <a:extLst>
              <a:ext uri="{FF2B5EF4-FFF2-40B4-BE49-F238E27FC236}">
                <a16:creationId xmlns:a16="http://schemas.microsoft.com/office/drawing/2014/main" id="{827DBB1A-A0BE-46A4-A812-A965B682292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92440" y="3821424"/>
            <a:ext cx="1080000" cy="291083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2FAB8EB7-BA36-4FD5-9831-39B32E1863E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992344" y="4286337"/>
            <a:ext cx="1080000" cy="10994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7" name="Image 36">
            <a:extLst>
              <a:ext uri="{FF2B5EF4-FFF2-40B4-BE49-F238E27FC236}">
                <a16:creationId xmlns:a16="http://schemas.microsoft.com/office/drawing/2014/main" id="{668542CB-E123-489A-988C-957156CD933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392" y="5782273"/>
            <a:ext cx="180000" cy="180000"/>
          </a:xfrm>
          <a:prstGeom prst="rect">
            <a:avLst/>
          </a:prstGeom>
          <a:solidFill>
            <a:srgbClr val="D9FFEA"/>
          </a:solidFill>
        </p:spPr>
      </p:pic>
      <p:sp>
        <p:nvSpPr>
          <p:cNvPr id="40" name="Ellipse 39">
            <a:extLst>
              <a:ext uri="{FF2B5EF4-FFF2-40B4-BE49-F238E27FC236}">
                <a16:creationId xmlns:a16="http://schemas.microsoft.com/office/drawing/2014/main" id="{00610AA6-AF38-445E-AD6A-6295757B8FD3}"/>
              </a:ext>
            </a:extLst>
          </p:cNvPr>
          <p:cNvSpPr/>
          <p:nvPr/>
        </p:nvSpPr>
        <p:spPr>
          <a:xfrm>
            <a:off x="45378" y="5241067"/>
            <a:ext cx="252000" cy="252000"/>
          </a:xfrm>
          <a:prstGeom prst="ellipse">
            <a:avLst/>
          </a:prstGeom>
          <a:solidFill>
            <a:srgbClr val="156103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10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41" name="Ellipse 40">
            <a:extLst>
              <a:ext uri="{FF2B5EF4-FFF2-40B4-BE49-F238E27FC236}">
                <a16:creationId xmlns:a16="http://schemas.microsoft.com/office/drawing/2014/main" id="{D4764363-6B23-4AC6-ADE8-2E660D758927}"/>
              </a:ext>
            </a:extLst>
          </p:cNvPr>
          <p:cNvSpPr/>
          <p:nvPr/>
        </p:nvSpPr>
        <p:spPr>
          <a:xfrm>
            <a:off x="48329" y="4925914"/>
            <a:ext cx="252000" cy="252000"/>
          </a:xfrm>
          <a:prstGeom prst="ellipse">
            <a:avLst/>
          </a:prstGeom>
          <a:solidFill>
            <a:srgbClr val="CA0697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9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42" name="Ellipse 41">
            <a:extLst>
              <a:ext uri="{FF2B5EF4-FFF2-40B4-BE49-F238E27FC236}">
                <a16:creationId xmlns:a16="http://schemas.microsoft.com/office/drawing/2014/main" id="{30AF9BCA-9C2C-4631-8AAF-6EA8E1F03BBE}"/>
              </a:ext>
            </a:extLst>
          </p:cNvPr>
          <p:cNvSpPr/>
          <p:nvPr/>
        </p:nvSpPr>
        <p:spPr>
          <a:xfrm>
            <a:off x="22449" y="4270433"/>
            <a:ext cx="252000" cy="25200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7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43" name="Ellipse 42">
            <a:extLst>
              <a:ext uri="{FF2B5EF4-FFF2-40B4-BE49-F238E27FC236}">
                <a16:creationId xmlns:a16="http://schemas.microsoft.com/office/drawing/2014/main" id="{37746D71-D3A0-4F73-B1DF-9BAB4FCBF245}"/>
              </a:ext>
            </a:extLst>
          </p:cNvPr>
          <p:cNvSpPr/>
          <p:nvPr/>
        </p:nvSpPr>
        <p:spPr>
          <a:xfrm>
            <a:off x="39695" y="4590689"/>
            <a:ext cx="252000" cy="252000"/>
          </a:xfrm>
          <a:prstGeom prst="ellipse">
            <a:avLst/>
          </a:prstGeom>
          <a:solidFill>
            <a:srgbClr val="200AA6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8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44" name="Ellipse 43">
            <a:extLst>
              <a:ext uri="{FF2B5EF4-FFF2-40B4-BE49-F238E27FC236}">
                <a16:creationId xmlns:a16="http://schemas.microsoft.com/office/drawing/2014/main" id="{4252553F-49C5-4AE5-A340-BB57A7AE14C1}"/>
              </a:ext>
            </a:extLst>
          </p:cNvPr>
          <p:cNvSpPr/>
          <p:nvPr/>
        </p:nvSpPr>
        <p:spPr>
          <a:xfrm>
            <a:off x="31688" y="3955071"/>
            <a:ext cx="252000" cy="2520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6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858898"/>
      </p:ext>
    </p:extLst>
  </p:cSld>
  <p:clrMapOvr>
    <a:masterClrMapping/>
  </p:clrMapOvr>
  <p:transition/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Component format </a:t>
            </a:r>
            <a:r>
              <a:rPr lang="en-US" sz="1400" baseline="0" dirty="0">
                <a:solidFill>
                  <a:srgbClr val="FFFFFF"/>
                </a:solidFill>
              </a:rPr>
              <a:t>-&gt; “</a:t>
            </a:r>
            <a:r>
              <a:rPr lang="en-US" sz="1400" baseline="0" dirty="0" err="1">
                <a:solidFill>
                  <a:srgbClr val="FFFFFF"/>
                </a:solidFill>
              </a:rPr>
              <a:t>Calor</a:t>
            </a:r>
            <a:r>
              <a:rPr lang="en-US" sz="1400" baseline="0" dirty="0">
                <a:solidFill>
                  <a:srgbClr val="FFFFFF"/>
                </a:solidFill>
              </a:rPr>
              <a:t> Match section” section</a:t>
            </a:r>
            <a:endParaRPr lang="en-US" sz="1400" baseline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19" name="Ellipse 18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Moment Of Life Component</a:t>
            </a:r>
          </a:p>
        </p:txBody>
      </p:sp>
      <p:sp>
        <p:nvSpPr>
          <p:cNvPr id="24" name="Ellipse 2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62</a:t>
            </a:r>
          </a:p>
        </p:txBody>
      </p:sp>
      <p:pic>
        <p:nvPicPr>
          <p:cNvPr id="21" name="Image 2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EF7922F3-C5C1-4922-92C1-FFC579C745F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3528" y="2204864"/>
            <a:ext cx="3600000" cy="3783529"/>
          </a:xfrm>
          <a:prstGeom prst="rect">
            <a:avLst/>
          </a:prstGeo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47C3C7BC-7F85-48FD-8AE2-614058B68C7F}"/>
              </a:ext>
            </a:extLst>
          </p:cNvPr>
          <p:cNvSpPr txBox="1"/>
          <p:nvPr/>
        </p:nvSpPr>
        <p:spPr>
          <a:xfrm>
            <a:off x="323528" y="1789598"/>
            <a:ext cx="3600000" cy="276999"/>
          </a:xfrm>
          <a:prstGeom prst="rect">
            <a:avLst/>
          </a:prstGeom>
          <a:solidFill>
            <a:srgbClr val="FFFFCC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200" b="1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 “</a:t>
            </a:r>
            <a:r>
              <a:rPr lang="en-US" sz="1200" b="1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Calor</a:t>
            </a:r>
            <a:r>
              <a:rPr lang="en-US" sz="1200" b="1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Match” section</a:t>
            </a:r>
          </a:p>
        </p:txBody>
      </p:sp>
      <p:graphicFrame>
        <p:nvGraphicFramePr>
          <p:cNvPr id="13" name="Tableau 12">
            <a:extLst>
              <a:ext uri="{FF2B5EF4-FFF2-40B4-BE49-F238E27FC236}">
                <a16:creationId xmlns:a16="http://schemas.microsoft.com/office/drawing/2014/main" id="{E058948E-FAC1-4F3A-A768-B0FFC940443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5716917"/>
              </p:ext>
            </p:extLst>
          </p:nvPr>
        </p:nvGraphicFramePr>
        <p:xfrm>
          <a:off x="4039185" y="1905691"/>
          <a:ext cx="5069313" cy="7315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18765">
                  <a:extLst>
                    <a:ext uri="{9D8B030D-6E8A-4147-A177-3AD203B41FA5}">
                      <a16:colId xmlns:a16="http://schemas.microsoft.com/office/drawing/2014/main" val="3637280079"/>
                    </a:ext>
                  </a:extLst>
                </a:gridCol>
                <a:gridCol w="3226418">
                  <a:extLst>
                    <a:ext uri="{9D8B030D-6E8A-4147-A177-3AD203B41FA5}">
                      <a16:colId xmlns:a16="http://schemas.microsoft.com/office/drawing/2014/main" val="2826783140"/>
                    </a:ext>
                  </a:extLst>
                </a:gridCol>
                <a:gridCol w="1224130">
                  <a:extLst>
                    <a:ext uri="{9D8B030D-6E8A-4147-A177-3AD203B41FA5}">
                      <a16:colId xmlns:a16="http://schemas.microsoft.com/office/drawing/2014/main" val="25495627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1" u="sng" kern="1200" noProof="0" dirty="0" err="1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Calor</a:t>
                      </a:r>
                      <a:r>
                        <a:rPr lang="en-US" sz="1050" b="1" u="sng" kern="1200" noProof="0" dirty="0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Match</a:t>
                      </a:r>
                      <a:endParaRPr lang="en-US" sz="1050" kern="1200" noProof="0" dirty="0">
                        <a:solidFill>
                          <a:schemeClr val="tx2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noProof="0" dirty="0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Allows to define the </a:t>
                      </a:r>
                      <a:r>
                        <a:rPr lang="en-US" sz="1050" kern="1200" noProof="0" dirty="0" err="1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calor</a:t>
                      </a:r>
                      <a:r>
                        <a:rPr lang="en-US" sz="1050" kern="1200" noProof="0" dirty="0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match paragraph or another free paragraph.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 kern="1200" noProof="0" dirty="0">
                        <a:solidFill>
                          <a:schemeClr val="tx2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50" kern="1200" noProof="0" dirty="0">
                        <a:solidFill>
                          <a:schemeClr val="tx2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94189985"/>
                  </a:ext>
                </a:extLst>
              </a:tr>
            </a:tbl>
          </a:graphicData>
        </a:graphic>
      </p:graphicFrame>
      <p:sp>
        <p:nvSpPr>
          <p:cNvPr id="14" name="Ellipse 13">
            <a:extLst>
              <a:ext uri="{FF2B5EF4-FFF2-40B4-BE49-F238E27FC236}">
                <a16:creationId xmlns:a16="http://schemas.microsoft.com/office/drawing/2014/main" id="{AA2FFA1E-8C9C-4A24-B13A-CE615719FF55}"/>
              </a:ext>
            </a:extLst>
          </p:cNvPr>
          <p:cNvSpPr/>
          <p:nvPr/>
        </p:nvSpPr>
        <p:spPr>
          <a:xfrm>
            <a:off x="4210836" y="1952864"/>
            <a:ext cx="252000" cy="2520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2A85C24F-6809-4651-BFBF-606B1E70216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12504" y="1968415"/>
            <a:ext cx="1080000" cy="527283"/>
          </a:xfrm>
          <a:prstGeom prst="rect">
            <a:avLst/>
          </a:prstGeom>
        </p:spPr>
      </p:pic>
      <p:sp>
        <p:nvSpPr>
          <p:cNvPr id="15" name="Ellipse 14">
            <a:extLst>
              <a:ext uri="{FF2B5EF4-FFF2-40B4-BE49-F238E27FC236}">
                <a16:creationId xmlns:a16="http://schemas.microsoft.com/office/drawing/2014/main" id="{AECA4536-FA72-432B-9FE0-FC0AC5AE12FD}"/>
              </a:ext>
            </a:extLst>
          </p:cNvPr>
          <p:cNvSpPr/>
          <p:nvPr/>
        </p:nvSpPr>
        <p:spPr>
          <a:xfrm>
            <a:off x="197528" y="3645024"/>
            <a:ext cx="252000" cy="2520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5656210"/>
      </p:ext>
    </p:extLst>
  </p:cSld>
  <p:clrMapOvr>
    <a:masterClrMapping/>
  </p:clrMapOvr>
  <p:transition/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Configuration rules</a:t>
            </a:r>
          </a:p>
        </p:txBody>
      </p:sp>
      <p:sp>
        <p:nvSpPr>
          <p:cNvPr id="19" name="Ellipse 18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Moment Of Life Component</a:t>
            </a:r>
          </a:p>
        </p:txBody>
      </p:sp>
      <p:sp>
        <p:nvSpPr>
          <p:cNvPr id="24" name="Ellipse 2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62</a:t>
            </a:r>
          </a:p>
        </p:txBody>
      </p:sp>
      <p:pic>
        <p:nvPicPr>
          <p:cNvPr id="21" name="Image 2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787AD38-4003-40F8-98F6-1BCC8D29ABD3}"/>
              </a:ext>
            </a:extLst>
          </p:cNvPr>
          <p:cNvSpPr/>
          <p:nvPr/>
        </p:nvSpPr>
        <p:spPr>
          <a:xfrm>
            <a:off x="294508" y="2492896"/>
            <a:ext cx="820896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1500" b="1" u="sng" dirty="0">
                <a:solidFill>
                  <a:srgbClr val="333333"/>
                </a:solidFill>
                <a:latin typeface="Arial" panose="020B0604020202020204" pitchFamily="34" charset="0"/>
              </a:rPr>
              <a:t>Rule n° 1 </a:t>
            </a:r>
            <a:r>
              <a:rPr lang="en-US" sz="1500" b="1" dirty="0">
                <a:solidFill>
                  <a:srgbClr val="333333"/>
                </a:solidFill>
                <a:latin typeface="Arial" panose="020B0604020202020204" pitchFamily="34" charset="0"/>
              </a:rPr>
              <a:t>:</a:t>
            </a:r>
            <a:endParaRPr lang="en-US" sz="1500" dirty="0">
              <a:solidFill>
                <a:srgbClr val="333333"/>
              </a:solidFill>
              <a:latin typeface="Arial" panose="020B0604020202020204" pitchFamily="34" charset="0"/>
            </a:endParaRPr>
          </a:p>
          <a:p>
            <a:pPr algn="l"/>
            <a:r>
              <a:rPr lang="en-US" sz="1500" dirty="0">
                <a:solidFill>
                  <a:srgbClr val="333333"/>
                </a:solidFill>
                <a:latin typeface="Arial" panose="020B0604020202020204" pitchFamily="34" charset="0"/>
              </a:rPr>
              <a:t>Do not configure the product sticker and the Go back sticker for the same banner.</a:t>
            </a:r>
          </a:p>
          <a:p>
            <a:pPr algn="l"/>
            <a:endParaRPr lang="en-US" sz="1500" dirty="0">
              <a:solidFill>
                <a:srgbClr val="333333"/>
              </a:solidFill>
              <a:latin typeface="Arial" panose="020B0604020202020204" pitchFamily="34" charset="0"/>
            </a:endParaRPr>
          </a:p>
          <a:p>
            <a:pPr algn="l"/>
            <a:r>
              <a:rPr lang="en-US" sz="1500" b="1" u="sng" dirty="0">
                <a:solidFill>
                  <a:srgbClr val="333333"/>
                </a:solidFill>
                <a:latin typeface="Arial" panose="020B0604020202020204" pitchFamily="34" charset="0"/>
              </a:rPr>
              <a:t>Rule n° 2</a:t>
            </a:r>
            <a:r>
              <a:rPr lang="en-US" sz="1500" b="1" dirty="0">
                <a:solidFill>
                  <a:srgbClr val="333333"/>
                </a:solidFill>
                <a:latin typeface="Arial" panose="020B0604020202020204" pitchFamily="34" charset="0"/>
              </a:rPr>
              <a:t>:</a:t>
            </a:r>
            <a:endParaRPr lang="en-US" sz="1500" dirty="0">
              <a:solidFill>
                <a:srgbClr val="333333"/>
              </a:solidFill>
              <a:latin typeface="Arial" panose="020B0604020202020204" pitchFamily="34" charset="0"/>
            </a:endParaRPr>
          </a:p>
          <a:p>
            <a:pPr algn="l"/>
            <a:r>
              <a:rPr lang="en-US" sz="1500" dirty="0">
                <a:solidFill>
                  <a:srgbClr val="333333"/>
                </a:solidFill>
                <a:latin typeface="Arial" panose="020B0604020202020204" pitchFamily="34" charset="0"/>
              </a:rPr>
              <a:t>Do not configure a product sticker without a link or a product viewer.</a:t>
            </a:r>
          </a:p>
          <a:p>
            <a:pPr algn="l"/>
            <a:endParaRPr lang="en-US" sz="1500" dirty="0">
              <a:solidFill>
                <a:srgbClr val="333333"/>
              </a:solidFill>
              <a:latin typeface="Arial" panose="020B0604020202020204" pitchFamily="34" charset="0"/>
            </a:endParaRPr>
          </a:p>
          <a:p>
            <a:pPr algn="l"/>
            <a:r>
              <a:rPr lang="en-US" sz="1500" b="1" u="sng" dirty="0">
                <a:solidFill>
                  <a:srgbClr val="333333"/>
                </a:solidFill>
                <a:latin typeface="Arial" panose="020B0604020202020204" pitchFamily="34" charset="0"/>
              </a:rPr>
              <a:t>Rule n° 3</a:t>
            </a:r>
            <a:r>
              <a:rPr lang="en-US" sz="1500" b="1" dirty="0">
                <a:solidFill>
                  <a:srgbClr val="333333"/>
                </a:solidFill>
                <a:latin typeface="Arial" panose="020B0604020202020204" pitchFamily="34" charset="0"/>
              </a:rPr>
              <a:t>:</a:t>
            </a:r>
            <a:endParaRPr lang="en-US" sz="1500" dirty="0">
              <a:solidFill>
                <a:srgbClr val="333333"/>
              </a:solidFill>
              <a:latin typeface="Arial" panose="020B0604020202020204" pitchFamily="34" charset="0"/>
            </a:endParaRPr>
          </a:p>
          <a:p>
            <a:pPr algn="l"/>
            <a:r>
              <a:rPr lang="en-US" sz="1500" dirty="0">
                <a:solidFill>
                  <a:srgbClr val="333333"/>
                </a:solidFill>
                <a:latin typeface="Arial" panose="020B0604020202020204" pitchFamily="34" charset="0"/>
              </a:rPr>
              <a:t>Do not configure the Go back sticker if the component is not a child component of another Moment Of Component.</a:t>
            </a:r>
          </a:p>
          <a:p>
            <a:pPr algn="l"/>
            <a:endParaRPr lang="en-US" sz="1500" dirty="0">
              <a:solidFill>
                <a:srgbClr val="333333"/>
              </a:solidFill>
              <a:latin typeface="Arial" panose="020B0604020202020204" pitchFamily="34" charset="0"/>
            </a:endParaRPr>
          </a:p>
          <a:p>
            <a:pPr algn="l"/>
            <a:r>
              <a:rPr lang="en-US" sz="1500" b="1" u="sng" dirty="0" err="1">
                <a:solidFill>
                  <a:srgbClr val="333333"/>
                </a:solidFill>
                <a:latin typeface="Arial" panose="020B0604020202020204" pitchFamily="34" charset="0"/>
              </a:rPr>
              <a:t>Règle</a:t>
            </a:r>
            <a:r>
              <a:rPr lang="en-US" sz="1500" b="1" u="sng" dirty="0">
                <a:solidFill>
                  <a:srgbClr val="333333"/>
                </a:solidFill>
                <a:latin typeface="Arial" panose="020B0604020202020204" pitchFamily="34" charset="0"/>
              </a:rPr>
              <a:t> n° 4</a:t>
            </a:r>
            <a:r>
              <a:rPr lang="en-US" sz="1500" b="1" dirty="0">
                <a:solidFill>
                  <a:srgbClr val="333333"/>
                </a:solidFill>
                <a:latin typeface="Arial" panose="020B0604020202020204" pitchFamily="34" charset="0"/>
              </a:rPr>
              <a:t>:</a:t>
            </a:r>
            <a:endParaRPr lang="en-US" sz="1500" dirty="0">
              <a:solidFill>
                <a:srgbClr val="333333"/>
              </a:solidFill>
              <a:latin typeface="Arial" panose="020B0604020202020204" pitchFamily="34" charset="0"/>
            </a:endParaRPr>
          </a:p>
          <a:p>
            <a:pPr algn="l"/>
            <a:r>
              <a:rPr lang="en-US" sz="1500" dirty="0">
                <a:solidFill>
                  <a:srgbClr val="333333"/>
                </a:solidFill>
                <a:latin typeface="Arial" panose="020B0604020202020204" pitchFamily="34" charset="0"/>
              </a:rPr>
              <a:t>The possible attributes to configure for </a:t>
            </a:r>
            <a:r>
              <a:rPr lang="en-US" sz="1500" dirty="0" err="1">
                <a:solidFill>
                  <a:srgbClr val="333333"/>
                </a:solidFill>
                <a:latin typeface="Arial" panose="020B0604020202020204" pitchFamily="34" charset="0"/>
              </a:rPr>
              <a:t>Calor</a:t>
            </a:r>
            <a:r>
              <a:rPr lang="en-US" sz="1500" dirty="0">
                <a:solidFill>
                  <a:srgbClr val="333333"/>
                </a:solidFill>
                <a:latin typeface="Arial" panose="020B0604020202020204" pitchFamily="34" charset="0"/>
              </a:rPr>
              <a:t> Match/Free banner are : </a:t>
            </a:r>
          </a:p>
          <a:p>
            <a:pPr marL="285750" indent="-285750" algn="l">
              <a:buFontTx/>
              <a:buChar char="-"/>
            </a:pPr>
            <a:r>
              <a:rPr lang="en-US" sz="1500" dirty="0" err="1">
                <a:solidFill>
                  <a:srgbClr val="333333"/>
                </a:solidFill>
                <a:latin typeface="Arial" panose="020B0604020202020204" pitchFamily="34" charset="0"/>
              </a:rPr>
              <a:t>Calor</a:t>
            </a:r>
            <a:r>
              <a:rPr lang="en-US" sz="1500" dirty="0">
                <a:solidFill>
                  <a:srgbClr val="333333"/>
                </a:solidFill>
                <a:latin typeface="Arial" panose="020B0604020202020204" pitchFamily="34" charset="0"/>
              </a:rPr>
              <a:t> Match</a:t>
            </a:r>
          </a:p>
          <a:p>
            <a:pPr marL="285750" indent="-285750" algn="l">
              <a:buFontTx/>
              <a:buChar char="-"/>
            </a:pPr>
            <a:r>
              <a:rPr lang="en-US" sz="1500" dirty="0">
                <a:solidFill>
                  <a:srgbClr val="333333"/>
                </a:solidFill>
                <a:latin typeface="Arial" panose="020B0604020202020204" pitchFamily="34" charset="0"/>
              </a:rPr>
              <a:t>Color</a:t>
            </a:r>
          </a:p>
          <a:p>
            <a:pPr marL="285750" indent="-285750" algn="l">
              <a:buFontTx/>
              <a:buChar char="-"/>
            </a:pPr>
            <a:r>
              <a:rPr lang="en-US" sz="1500" dirty="0">
                <a:solidFill>
                  <a:srgbClr val="333333"/>
                </a:solidFill>
                <a:latin typeface="Arial" panose="020B0604020202020204" pitchFamily="34" charset="0"/>
              </a:rPr>
              <a:t>Background.</a:t>
            </a:r>
          </a:p>
        </p:txBody>
      </p:sp>
    </p:spTree>
    <p:extLst>
      <p:ext uri="{BB962C8B-B14F-4D97-AF65-F5344CB8AC3E}">
        <p14:creationId xmlns:p14="http://schemas.microsoft.com/office/powerpoint/2010/main" val="2825450509"/>
      </p:ext>
    </p:extLst>
  </p:cSld>
  <p:clrMapOvr>
    <a:masterClrMapping/>
  </p:clrMapOvr>
  <p:transition/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</a:t>
            </a:r>
            <a:r>
              <a:rPr lang="en-US" sz="1400" baseline="0" dirty="0">
                <a:solidFill>
                  <a:srgbClr val="FFFFFF"/>
                </a:solidFill>
              </a:rPr>
              <a:t>Application</a:t>
            </a:r>
            <a:endParaRPr lang="en-US" sz="1400" baseline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19" name="Ellipse 18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Rich CMS Banner Component V3</a:t>
            </a:r>
          </a:p>
        </p:txBody>
      </p:sp>
      <p:sp>
        <p:nvSpPr>
          <p:cNvPr id="24" name="Ellipse 2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63</a:t>
            </a:r>
          </a:p>
        </p:txBody>
      </p:sp>
      <p:pic>
        <p:nvPicPr>
          <p:cNvPr id="21" name="Image 2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84D84ACA-5078-47DC-A902-C082E6A98AA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90725" y="2195512"/>
            <a:ext cx="5162550" cy="246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8118236"/>
      </p:ext>
    </p:extLst>
  </p:cSld>
  <p:clrMapOvr>
    <a:masterClrMapping/>
  </p:clrMapOvr>
  <p:transition/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</a:rPr>
              <a:t>       Component format </a:t>
            </a:r>
            <a:endParaRPr lang="en-US" sz="1400" baseline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19" name="Ellipse 18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Rich CMS Banner Component V3</a:t>
            </a:r>
          </a:p>
        </p:txBody>
      </p:sp>
      <p:sp>
        <p:nvSpPr>
          <p:cNvPr id="24" name="Ellipse 2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63</a:t>
            </a:r>
          </a:p>
        </p:txBody>
      </p:sp>
      <p:pic>
        <p:nvPicPr>
          <p:cNvPr id="21" name="Image 2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FB538490-B7BE-475E-83DE-932A1B4E00F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9552" y="2132856"/>
            <a:ext cx="3600000" cy="3754562"/>
          </a:xfrm>
          <a:prstGeom prst="rect">
            <a:avLst/>
          </a:prstGeom>
        </p:spPr>
      </p:pic>
      <p:sp>
        <p:nvSpPr>
          <p:cNvPr id="9" name="Ellipse 8">
            <a:extLst>
              <a:ext uri="{FF2B5EF4-FFF2-40B4-BE49-F238E27FC236}">
                <a16:creationId xmlns:a16="http://schemas.microsoft.com/office/drawing/2014/main" id="{90BDC3A3-F3A0-47D2-ADF4-6CF1E3966B3E}"/>
              </a:ext>
            </a:extLst>
          </p:cNvPr>
          <p:cNvSpPr/>
          <p:nvPr/>
        </p:nvSpPr>
        <p:spPr>
          <a:xfrm>
            <a:off x="335317" y="3705269"/>
            <a:ext cx="252000" cy="252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3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10" name="Ellipse 9">
            <a:extLst>
              <a:ext uri="{FF2B5EF4-FFF2-40B4-BE49-F238E27FC236}">
                <a16:creationId xmlns:a16="http://schemas.microsoft.com/office/drawing/2014/main" id="{590B0F35-B64D-4048-9346-6C7B67AD6E33}"/>
              </a:ext>
            </a:extLst>
          </p:cNvPr>
          <p:cNvSpPr/>
          <p:nvPr/>
        </p:nvSpPr>
        <p:spPr>
          <a:xfrm>
            <a:off x="310067" y="3390713"/>
            <a:ext cx="252000" cy="252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2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CB026806-20AC-4FFE-B703-D8D24C37072D}"/>
              </a:ext>
            </a:extLst>
          </p:cNvPr>
          <p:cNvSpPr/>
          <p:nvPr/>
        </p:nvSpPr>
        <p:spPr>
          <a:xfrm>
            <a:off x="310067" y="3076157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464A794C-9631-4C9D-B588-97DF30DC2DA2}"/>
              </a:ext>
            </a:extLst>
          </p:cNvPr>
          <p:cNvSpPr/>
          <p:nvPr/>
        </p:nvSpPr>
        <p:spPr>
          <a:xfrm>
            <a:off x="335317" y="4041231"/>
            <a:ext cx="252000" cy="2520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4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graphicFrame>
        <p:nvGraphicFramePr>
          <p:cNvPr id="23" name="Tableau 22">
            <a:extLst>
              <a:ext uri="{FF2B5EF4-FFF2-40B4-BE49-F238E27FC236}">
                <a16:creationId xmlns:a16="http://schemas.microsoft.com/office/drawing/2014/main" id="{05B9F082-87B1-4635-BA65-CBC3AE8760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7700074"/>
              </p:ext>
            </p:extLst>
          </p:nvPr>
        </p:nvGraphicFramePr>
        <p:xfrm>
          <a:off x="4201700" y="2450054"/>
          <a:ext cx="4839282" cy="348097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14540">
                  <a:extLst>
                    <a:ext uri="{9D8B030D-6E8A-4147-A177-3AD203B41FA5}">
                      <a16:colId xmlns:a16="http://schemas.microsoft.com/office/drawing/2014/main" val="3637280079"/>
                    </a:ext>
                  </a:extLst>
                </a:gridCol>
                <a:gridCol w="2216000">
                  <a:extLst>
                    <a:ext uri="{9D8B030D-6E8A-4147-A177-3AD203B41FA5}">
                      <a16:colId xmlns:a16="http://schemas.microsoft.com/office/drawing/2014/main" val="2826783140"/>
                    </a:ext>
                  </a:extLst>
                </a:gridCol>
                <a:gridCol w="2308742">
                  <a:extLst>
                    <a:ext uri="{9D8B030D-6E8A-4147-A177-3AD203B41FA5}">
                      <a16:colId xmlns:a16="http://schemas.microsoft.com/office/drawing/2014/main" val="13962542"/>
                    </a:ext>
                  </a:extLst>
                </a:gridCol>
              </a:tblGrid>
              <a:tr h="546898">
                <a:tc rowSpan="2">
                  <a:txBody>
                    <a:bodyPr/>
                    <a:lstStyle/>
                    <a:p>
                      <a:endParaRPr lang="en-US" noProof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r>
                        <a:rPr lang="en-US" sz="1200" b="1" u="sng" kern="1200" noProof="0" dirty="0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Background image</a:t>
                      </a:r>
                    </a:p>
                    <a:p>
                      <a:r>
                        <a:rPr lang="en-US" sz="1200" kern="1200" noProof="0" dirty="0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The </a:t>
                      </a:r>
                      <a:r>
                        <a:rPr lang="fr-FR" sz="1200" kern="1200" noProof="0" dirty="0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image in the background.</a:t>
                      </a:r>
                    </a:p>
                    <a:p>
                      <a:pPr marL="628650" lvl="1" indent="-171450">
                        <a:buFont typeface="Arial" panose="020B0604020202020204" pitchFamily="34" charset="0"/>
                        <a:buChar char="•"/>
                      </a:pPr>
                      <a:endParaRPr lang="fr-FR" sz="1200" kern="1200" noProof="0" dirty="0">
                        <a:solidFill>
                          <a:schemeClr val="tx2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Font typeface="Arial" panose="020B0604020202020204" pitchFamily="34" charset="0"/>
                        <a:buNone/>
                      </a:pPr>
                      <a:endParaRPr lang="fr-FR" sz="1200" kern="1200" noProof="0" dirty="0">
                        <a:solidFill>
                          <a:schemeClr val="tx2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59148371"/>
                  </a:ext>
                </a:extLst>
              </a:tr>
              <a:tr h="64807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 algn="ctr">
                        <a:buFont typeface="Arial" panose="020B0604020202020204" pitchFamily="34" charset="0"/>
                        <a:buNone/>
                      </a:pPr>
                      <a:r>
                        <a:rPr lang="fr-FR" sz="1200" b="1" kern="1200" noProof="0" dirty="0">
                          <a:solidFill>
                            <a:schemeClr val="accent6"/>
                          </a:solidFill>
                          <a:latin typeface="+mn-lt"/>
                          <a:ea typeface="+mn-ea"/>
                          <a:cs typeface="+mn-cs"/>
                        </a:rPr>
                        <a:t>FOR CALOR </a:t>
                      </a:r>
                    </a:p>
                    <a:p>
                      <a:pPr marL="0" lvl="0" indent="0" algn="ctr">
                        <a:buFont typeface="Arial" panose="020B0604020202020204" pitchFamily="34" charset="0"/>
                        <a:buNone/>
                      </a:pPr>
                      <a:r>
                        <a:rPr lang="fr-FR" sz="1200" b="1" u="sng" kern="1200" noProof="0" dirty="0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Desktop</a:t>
                      </a:r>
                      <a:r>
                        <a:rPr lang="fr-FR" sz="1200" kern="1200" noProof="0" dirty="0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&amp; </a:t>
                      </a:r>
                      <a:r>
                        <a:rPr lang="fr-FR" sz="1200" b="1" u="sng" kern="1200" noProof="0" dirty="0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Mobile</a:t>
                      </a:r>
                    </a:p>
                    <a:p>
                      <a:pPr marL="0" lvl="0" indent="0" algn="ctr">
                        <a:buFont typeface="Arial" panose="020B0604020202020204" pitchFamily="34" charset="0"/>
                        <a:buNone/>
                      </a:pPr>
                      <a:r>
                        <a:rPr lang="fr-FR" sz="1200" kern="1200" noProof="0" dirty="0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1800px x 600px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FF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11950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noProof="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u="sng" kern="1200" noProof="0" dirty="0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</a:p>
                    <a:p>
                      <a:r>
                        <a:rPr lang="en-US" sz="1200" kern="1200" noProof="0" dirty="0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The title in the banner</a:t>
                      </a:r>
                    </a:p>
                    <a:p>
                      <a:endParaRPr lang="en-US" sz="1200" kern="1200" noProof="0" dirty="0">
                        <a:solidFill>
                          <a:schemeClr val="tx2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200" kern="1200" noProof="0" dirty="0">
                        <a:solidFill>
                          <a:schemeClr val="tx2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793117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noProof="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u="sng" kern="1200" noProof="0" dirty="0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Content</a:t>
                      </a:r>
                    </a:p>
                    <a:p>
                      <a:r>
                        <a:rPr lang="en-US" sz="1200" kern="1200" noProof="0" dirty="0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The paragraph in the banner</a:t>
                      </a:r>
                    </a:p>
                    <a:p>
                      <a:endParaRPr lang="en-US" sz="1200" kern="1200" noProof="0" dirty="0">
                        <a:solidFill>
                          <a:schemeClr val="tx2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200" kern="1200" noProof="0" dirty="0">
                        <a:solidFill>
                          <a:schemeClr val="tx2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620324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noProof="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u="sng" kern="1200" noProof="0" dirty="0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Color</a:t>
                      </a:r>
                    </a:p>
                    <a:p>
                      <a:r>
                        <a:rPr lang="en-US" sz="1200" kern="1200" noProof="0" dirty="0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The color to apply in </a:t>
                      </a:r>
                      <a:r>
                        <a:rPr lang="en-US" sz="1200" kern="1200" noProof="0" dirty="0" err="1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tha</a:t>
                      </a:r>
                      <a:r>
                        <a:rPr lang="en-US" sz="1200" kern="1200" noProof="0" dirty="0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background of the title and the paragraph.</a:t>
                      </a:r>
                    </a:p>
                    <a:p>
                      <a:endParaRPr lang="en-US" sz="1200" kern="1200" noProof="0" dirty="0">
                        <a:solidFill>
                          <a:schemeClr val="tx2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200" kern="1200" noProof="0" dirty="0">
                        <a:solidFill>
                          <a:schemeClr val="tx2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808572225"/>
                  </a:ext>
                </a:extLst>
              </a:tr>
            </a:tbl>
          </a:graphicData>
        </a:graphic>
      </p:graphicFrame>
      <p:sp>
        <p:nvSpPr>
          <p:cNvPr id="25" name="Ellipse 24">
            <a:extLst>
              <a:ext uri="{FF2B5EF4-FFF2-40B4-BE49-F238E27FC236}">
                <a16:creationId xmlns:a16="http://schemas.microsoft.com/office/drawing/2014/main" id="{23E328BE-0ABE-4BE0-ABF3-F83CDE82BF48}"/>
              </a:ext>
            </a:extLst>
          </p:cNvPr>
          <p:cNvSpPr/>
          <p:nvPr/>
        </p:nvSpPr>
        <p:spPr>
          <a:xfrm>
            <a:off x="4254004" y="2490654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26" name="Ellipse 25">
            <a:extLst>
              <a:ext uri="{FF2B5EF4-FFF2-40B4-BE49-F238E27FC236}">
                <a16:creationId xmlns:a16="http://schemas.microsoft.com/office/drawing/2014/main" id="{E0A2AB0B-6668-443A-865E-6E50EE58A16E}"/>
              </a:ext>
            </a:extLst>
          </p:cNvPr>
          <p:cNvSpPr/>
          <p:nvPr/>
        </p:nvSpPr>
        <p:spPr>
          <a:xfrm>
            <a:off x="4243037" y="3738527"/>
            <a:ext cx="252000" cy="252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2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pic>
        <p:nvPicPr>
          <p:cNvPr id="27" name="Image 26">
            <a:extLst>
              <a:ext uri="{FF2B5EF4-FFF2-40B4-BE49-F238E27FC236}">
                <a16:creationId xmlns:a16="http://schemas.microsoft.com/office/drawing/2014/main" id="{05325133-24C6-4DAB-9DE9-3F3B4D43B23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8" y="3022157"/>
            <a:ext cx="180000" cy="180000"/>
          </a:xfrm>
          <a:prstGeom prst="rect">
            <a:avLst/>
          </a:prstGeom>
          <a:solidFill>
            <a:srgbClr val="D9FFEA"/>
          </a:solidFill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44242251-0D2A-42F1-8906-AA13858A048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90344" y="2526949"/>
            <a:ext cx="1080000" cy="355154"/>
          </a:xfrm>
          <a:prstGeom prst="rect">
            <a:avLst/>
          </a:prstGeom>
        </p:spPr>
      </p:pic>
      <p:sp>
        <p:nvSpPr>
          <p:cNvPr id="30" name="Ellipse 29">
            <a:extLst>
              <a:ext uri="{FF2B5EF4-FFF2-40B4-BE49-F238E27FC236}">
                <a16:creationId xmlns:a16="http://schemas.microsoft.com/office/drawing/2014/main" id="{990C633B-E91F-47DB-B4C2-2B1E59666D4E}"/>
              </a:ext>
            </a:extLst>
          </p:cNvPr>
          <p:cNvSpPr/>
          <p:nvPr/>
        </p:nvSpPr>
        <p:spPr>
          <a:xfrm>
            <a:off x="4243037" y="4365104"/>
            <a:ext cx="252000" cy="252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3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31" name="Ellipse 30">
            <a:extLst>
              <a:ext uri="{FF2B5EF4-FFF2-40B4-BE49-F238E27FC236}">
                <a16:creationId xmlns:a16="http://schemas.microsoft.com/office/drawing/2014/main" id="{CCCBB8B4-F780-4EA5-AB6C-A2E0A8C9BEBE}"/>
              </a:ext>
            </a:extLst>
          </p:cNvPr>
          <p:cNvSpPr/>
          <p:nvPr/>
        </p:nvSpPr>
        <p:spPr>
          <a:xfrm>
            <a:off x="4243037" y="4965085"/>
            <a:ext cx="252000" cy="2520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4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A0E18D6-C07D-4475-B90C-4ECB47BE9CB4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b="29897"/>
          <a:stretch/>
        </p:blipFill>
        <p:spPr>
          <a:xfrm>
            <a:off x="7374210" y="3810504"/>
            <a:ext cx="1080000" cy="360046"/>
          </a:xfrm>
          <a:prstGeom prst="rect">
            <a:avLst/>
          </a:prstGeom>
        </p:spPr>
      </p:pic>
      <p:pic>
        <p:nvPicPr>
          <p:cNvPr id="32" name="Image 31">
            <a:extLst>
              <a:ext uri="{FF2B5EF4-FFF2-40B4-BE49-F238E27FC236}">
                <a16:creationId xmlns:a16="http://schemas.microsoft.com/office/drawing/2014/main" id="{C31E64D6-404D-4B49-9B34-23C58B0973E6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58073" b="6106"/>
          <a:stretch/>
        </p:blipFill>
        <p:spPr>
          <a:xfrm>
            <a:off x="7092504" y="4426651"/>
            <a:ext cx="1800000" cy="306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543224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ZoneTexte 13"/>
          <p:cNvSpPr txBox="1"/>
          <p:nvPr/>
        </p:nvSpPr>
        <p:spPr>
          <a:xfrm>
            <a:off x="1979712" y="1775867"/>
            <a:ext cx="2304256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>
              <a:buAutoNum type="arabicPeriod"/>
            </a:pPr>
            <a:endParaRPr lang="fr-FR" sz="1100" baseline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 algn="l"/>
            <a:r>
              <a:rPr lang="fr-FR" sz="1100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Once on the login page, </a:t>
            </a:r>
          </a:p>
          <a:p>
            <a:pPr marL="342900" indent="-342900" algn="l">
              <a:buAutoNum type="arabicPeriod"/>
            </a:pPr>
            <a:r>
              <a:rPr lang="fr-FR" sz="1100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Enter your </a:t>
            </a:r>
            <a:r>
              <a:rPr lang="fr-FR" sz="1100" b="1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login</a:t>
            </a:r>
          </a:p>
          <a:p>
            <a:pPr marL="342900" indent="-342900" algn="l">
              <a:buAutoNum type="arabicPeriod"/>
            </a:pPr>
            <a:r>
              <a:rPr lang="fr-FR" sz="1100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Enter your </a:t>
            </a:r>
            <a:r>
              <a:rPr lang="fr-FR" sz="1100" b="1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password</a:t>
            </a:r>
          </a:p>
          <a:p>
            <a:pPr marL="342900" indent="-342900" algn="l">
              <a:buAutoNum type="arabicPeriod"/>
            </a:pPr>
            <a:r>
              <a:rPr lang="fr-FR" sz="1100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Click on the </a:t>
            </a:r>
            <a:r>
              <a:rPr lang="fr-FR" sz="1100" b="1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‘Login’ button</a:t>
            </a:r>
          </a:p>
        </p:txBody>
      </p:sp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240535" y="3351659"/>
            <a:ext cx="4176464" cy="792088"/>
          </a:xfrm>
          <a:prstGeom prst="rect">
            <a:avLst/>
          </a:prstGeom>
          <a:noFill/>
          <a:ln w="25400">
            <a:solidFill>
              <a:srgbClr val="C00000"/>
            </a:solidFill>
            <a:miter lim="800000"/>
            <a:headEnd/>
            <a:tailEnd/>
          </a:ln>
        </p:spPr>
      </p:pic>
      <p:sp>
        <p:nvSpPr>
          <p:cNvPr id="24" name="ZoneTexte 23"/>
          <p:cNvSpPr txBox="1"/>
          <p:nvPr/>
        </p:nvSpPr>
        <p:spPr>
          <a:xfrm>
            <a:off x="1989237" y="3351659"/>
            <a:ext cx="223224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/>
            <a:r>
              <a:rPr lang="fr-FR" sz="1100" b="1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WCMS Page view : </a:t>
            </a:r>
          </a:p>
          <a:p>
            <a:pPr marL="342900" indent="-342900" algn="l"/>
            <a:r>
              <a:rPr lang="fr-FR" sz="1100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used for advanced modifications </a:t>
            </a:r>
            <a:endParaRPr lang="fr-FR" sz="1100" b="1" baseline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5" name="ZoneTexte 24"/>
          <p:cNvSpPr txBox="1"/>
          <p:nvPr/>
        </p:nvSpPr>
        <p:spPr>
          <a:xfrm>
            <a:off x="1989237" y="3783707"/>
            <a:ext cx="23911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/>
            <a:r>
              <a:rPr lang="fr-FR" sz="1100" b="1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Live </a:t>
            </a:r>
            <a:r>
              <a:rPr lang="fr-FR" sz="1100" b="1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edit</a:t>
            </a:r>
            <a:r>
              <a:rPr lang="fr-FR" sz="1100" b="1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: </a:t>
            </a:r>
          </a:p>
          <a:p>
            <a:pPr marL="342900" indent="-342900" algn="l"/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used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for simple modifications </a:t>
            </a:r>
            <a:endParaRPr lang="fr-FR" sz="1100" b="1" baseline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6" name="Ellipse 25"/>
          <p:cNvSpPr/>
          <p:nvPr/>
        </p:nvSpPr>
        <p:spPr bwMode="auto">
          <a:xfrm>
            <a:off x="4442842" y="3601591"/>
            <a:ext cx="648072" cy="144016"/>
          </a:xfrm>
          <a:prstGeom prst="ellipse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27" name="Ellipse 26"/>
          <p:cNvSpPr/>
          <p:nvPr/>
        </p:nvSpPr>
        <p:spPr bwMode="auto">
          <a:xfrm>
            <a:off x="5085581" y="3438525"/>
            <a:ext cx="360040" cy="144016"/>
          </a:xfrm>
          <a:prstGeom prst="ellipse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cxnSp>
        <p:nvCxnSpPr>
          <p:cNvPr id="29" name="Connecteur en arc 28"/>
          <p:cNvCxnSpPr>
            <a:endCxn id="26" idx="0"/>
          </p:cNvCxnSpPr>
          <p:nvPr/>
        </p:nvCxnSpPr>
        <p:spPr bwMode="auto">
          <a:xfrm>
            <a:off x="3645421" y="3423667"/>
            <a:ext cx="1121457" cy="177924"/>
          </a:xfrm>
          <a:prstGeom prst="curvedConnector2">
            <a:avLst/>
          </a:prstGeom>
          <a:solidFill>
            <a:schemeClr val="accent1"/>
          </a:solidFill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34" name="Connecteur en arc 33"/>
          <p:cNvCxnSpPr/>
          <p:nvPr/>
        </p:nvCxnSpPr>
        <p:spPr bwMode="auto">
          <a:xfrm flipV="1">
            <a:off x="3933453" y="3745607"/>
            <a:ext cx="1332148" cy="398140"/>
          </a:xfrm>
          <a:prstGeom prst="curvedConnector2">
            <a:avLst/>
          </a:prstGeom>
          <a:solidFill>
            <a:schemeClr val="accent1"/>
          </a:solidFill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/>
          </a:ln>
          <a:effectLst/>
        </p:spPr>
      </p:cxn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27984" y="4935835"/>
            <a:ext cx="3240360" cy="1555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" name="Ellipse 38"/>
          <p:cNvSpPr/>
          <p:nvPr/>
        </p:nvSpPr>
        <p:spPr bwMode="auto">
          <a:xfrm>
            <a:off x="5436096" y="5871939"/>
            <a:ext cx="576064" cy="648072"/>
          </a:xfrm>
          <a:prstGeom prst="ellipse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40" name="ZoneTexte 39"/>
          <p:cNvSpPr txBox="1"/>
          <p:nvPr/>
        </p:nvSpPr>
        <p:spPr>
          <a:xfrm>
            <a:off x="1907704" y="5781164"/>
            <a:ext cx="239112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/>
            <a:r>
              <a:rPr lang="fr-FR" sz="1100" b="1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In the main browser area</a:t>
            </a:r>
          </a:p>
          <a:p>
            <a:pPr marL="342900" indent="-342900" algn="l"/>
            <a:r>
              <a:rPr lang="fr-FR" sz="1100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Select the version ‘Staged’ of your</a:t>
            </a:r>
          </a:p>
          <a:p>
            <a:pPr marL="342900" indent="-342900" algn="l"/>
            <a:r>
              <a:rPr lang="fr-FR" sz="1100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local content catalog</a:t>
            </a:r>
            <a:endParaRPr lang="fr-FR" sz="1100" b="1" baseline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42" name="Forme 41"/>
          <p:cNvCxnSpPr>
            <a:stCxn id="40" idx="2"/>
            <a:endCxn id="39" idx="4"/>
          </p:cNvCxnSpPr>
          <p:nvPr/>
        </p:nvCxnSpPr>
        <p:spPr bwMode="auto">
          <a:xfrm rot="16200000" flipH="1">
            <a:off x="4344355" y="5140237"/>
            <a:ext cx="138683" cy="2620863"/>
          </a:xfrm>
          <a:prstGeom prst="curvedConnector3">
            <a:avLst>
              <a:gd name="adj1" fmla="val 264836"/>
            </a:avLst>
          </a:prstGeom>
          <a:solidFill>
            <a:schemeClr val="accent1"/>
          </a:solidFill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33" name="Rectangle 7"/>
          <p:cNvSpPr>
            <a:spLocks noChangeArrowheads="1"/>
          </p:cNvSpPr>
          <p:nvPr/>
        </p:nvSpPr>
        <p:spPr bwMode="auto">
          <a:xfrm>
            <a:off x="1619672" y="90000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>
                <a:solidFill>
                  <a:srgbClr val="FFFFFF"/>
                </a:solidFill>
                <a:latin typeface="+mj-lt"/>
                <a:ea typeface="+mn-ea"/>
              </a:rPr>
              <a:t>Content Management Process</a:t>
            </a:r>
            <a:endParaRPr lang="en-US" sz="14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35" name="ZoneTexte 34"/>
          <p:cNvSpPr txBox="1"/>
          <p:nvPr/>
        </p:nvSpPr>
        <p:spPr>
          <a:xfrm>
            <a:off x="1979712" y="5013176"/>
            <a:ext cx="239112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/>
            <a:r>
              <a:rPr lang="fr-FR" sz="1100" b="1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In the navigation area</a:t>
            </a:r>
          </a:p>
          <a:p>
            <a:pPr marL="342900" indent="-342900" algn="l"/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Select the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website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you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wish</a:t>
            </a:r>
            <a:r>
              <a:rPr lang="fr-FR" sz="11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to</a:t>
            </a:r>
          </a:p>
          <a:p>
            <a:pPr marL="342900" indent="-342900" algn="l"/>
            <a:r>
              <a:rPr lang="fr-FR" sz="1100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modify</a:t>
            </a:r>
            <a:endParaRPr lang="fr-FR" sz="1100" b="1" baseline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5" name="Ellipse 44"/>
          <p:cNvSpPr/>
          <p:nvPr/>
        </p:nvSpPr>
        <p:spPr bwMode="auto">
          <a:xfrm>
            <a:off x="4355976" y="5661248"/>
            <a:ext cx="648072" cy="144016"/>
          </a:xfrm>
          <a:prstGeom prst="ellipse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cxnSp>
        <p:nvCxnSpPr>
          <p:cNvPr id="46" name="Connecteur en arc 28"/>
          <p:cNvCxnSpPr>
            <a:stCxn id="35" idx="2"/>
            <a:endCxn id="45" idx="2"/>
          </p:cNvCxnSpPr>
          <p:nvPr/>
        </p:nvCxnSpPr>
        <p:spPr bwMode="auto">
          <a:xfrm rot="16200000" flipH="1">
            <a:off x="3705666" y="5082946"/>
            <a:ext cx="119916" cy="1180703"/>
          </a:xfrm>
          <a:prstGeom prst="curvedConnector2">
            <a:avLst/>
          </a:prstGeom>
          <a:solidFill>
            <a:schemeClr val="accent1"/>
          </a:solidFill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32" name="Rectangle 2"/>
          <p:cNvSpPr>
            <a:spLocks noGrp="1" noChangeArrowheads="1"/>
          </p:cNvSpPr>
          <p:nvPr>
            <p:ph type="title"/>
          </p:nvPr>
        </p:nvSpPr>
        <p:spPr>
          <a:xfrm>
            <a:off x="1259632" y="341784"/>
            <a:ext cx="7344816" cy="566936"/>
          </a:xfrm>
        </p:spPr>
        <p:txBody>
          <a:bodyPr/>
          <a:lstStyle/>
          <a:p>
            <a:pPr lvl="1"/>
            <a:r>
              <a:rPr lang="en-US" sz="3200" dirty="0">
                <a:solidFill>
                  <a:srgbClr val="FFFFFF"/>
                </a:solidFill>
              </a:rPr>
              <a:t> Introduction</a:t>
            </a:r>
          </a:p>
        </p:txBody>
      </p:sp>
      <p:pic>
        <p:nvPicPr>
          <p:cNvPr id="37" name="Image 36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grpSp>
        <p:nvGrpSpPr>
          <p:cNvPr id="3" name="Groupe 2"/>
          <p:cNvGrpSpPr/>
          <p:nvPr/>
        </p:nvGrpSpPr>
        <p:grpSpPr>
          <a:xfrm>
            <a:off x="1548000" y="1412776"/>
            <a:ext cx="6821375" cy="441236"/>
            <a:chOff x="1548000" y="1412776"/>
            <a:chExt cx="6821375" cy="441236"/>
          </a:xfrm>
        </p:grpSpPr>
        <p:sp>
          <p:nvSpPr>
            <p:cNvPr id="28" name="Rectangle 27"/>
            <p:cNvSpPr>
              <a:spLocks noChangeArrowheads="1"/>
            </p:cNvSpPr>
            <p:nvPr/>
          </p:nvSpPr>
          <p:spPr bwMode="auto">
            <a:xfrm>
              <a:off x="1864271" y="1453374"/>
              <a:ext cx="6505104" cy="36004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rgbClr r="0" g="0" b="0"/>
            </a:lnRef>
            <a:fillRef idx="2">
              <a:scrgbClr r="0" g="0" b="0"/>
            </a:fillRef>
            <a:effectRef idx="1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61200" tIns="60960" rIns="60960" bIns="60960" numCol="1" spcCol="1270" anchor="ctr" anchorCtr="0">
              <a:noAutofit/>
            </a:bodyPr>
            <a:lstStyle/>
            <a:p>
              <a:pPr algn="l" defTabSz="1066800">
                <a:lnSpc>
                  <a:spcPct val="90000"/>
                </a:lnSpc>
                <a:spcAft>
                  <a:spcPts val="0"/>
                </a:spcAft>
                <a:defRPr/>
              </a:pPr>
              <a:r>
                <a:rPr lang="en-US" sz="1400" baseline="0" dirty="0">
                  <a:solidFill>
                    <a:srgbClr val="FFFFFF"/>
                  </a:solidFill>
                  <a:latin typeface="+mj-lt"/>
                  <a:ea typeface="+mn-ea"/>
                </a:rPr>
                <a:t>  </a:t>
              </a:r>
              <a:r>
                <a:rPr lang="en-US" sz="1400" baseline="0" dirty="0">
                  <a:solidFill>
                    <a:srgbClr val="FFFFFF"/>
                  </a:solidFill>
                </a:rPr>
                <a:t> Connect to WCMS cockpit : </a:t>
              </a:r>
              <a:r>
                <a:rPr lang="en-US" sz="1400" baseline="0" dirty="0">
                  <a:solidFill>
                    <a:srgbClr val="FFFFFF"/>
                  </a:solidFill>
                  <a:hlinkClick r:id="rId7"/>
                </a:rPr>
                <a:t>http://[server </a:t>
              </a:r>
              <a:r>
                <a:rPr lang="en-US" sz="1400" baseline="0" dirty="0" err="1">
                  <a:solidFill>
                    <a:srgbClr val="FFFFFF"/>
                  </a:solidFill>
                  <a:hlinkClick r:id="rId7"/>
                </a:rPr>
                <a:t>url</a:t>
              </a:r>
              <a:r>
                <a:rPr lang="en-US" sz="1400" baseline="0" dirty="0">
                  <a:solidFill>
                    <a:srgbClr val="FFFFFF"/>
                  </a:solidFill>
                  <a:hlinkClick r:id="rId7"/>
                </a:rPr>
                <a:t>]/</a:t>
              </a:r>
              <a:r>
                <a:rPr lang="en-US" sz="1400" baseline="0" dirty="0" err="1">
                  <a:solidFill>
                    <a:srgbClr val="FFFFFF"/>
                  </a:solidFill>
                  <a:hlinkClick r:id="rId7"/>
                </a:rPr>
                <a:t>cmscockpit</a:t>
              </a:r>
              <a:r>
                <a:rPr lang="en-US" sz="1400" baseline="0" dirty="0">
                  <a:solidFill>
                    <a:srgbClr val="FFFFFF"/>
                  </a:solidFill>
                  <a:hlinkClick r:id="rId7"/>
                </a:rPr>
                <a:t>/</a:t>
              </a:r>
              <a:r>
                <a:rPr lang="en-US" sz="1400" baseline="0" dirty="0" err="1">
                  <a:solidFill>
                    <a:srgbClr val="FFFFFF"/>
                  </a:solidFill>
                  <a:hlinkClick r:id="rId7"/>
                </a:rPr>
                <a:t>login.zul</a:t>
              </a:r>
              <a:endParaRPr lang="en-US" sz="1400" baseline="0" dirty="0">
                <a:solidFill>
                  <a:srgbClr val="FFFFFF"/>
                </a:solidFill>
                <a:hlinkClick r:id="rId7"/>
              </a:endParaRPr>
            </a:p>
          </p:txBody>
        </p:sp>
        <p:sp>
          <p:nvSpPr>
            <p:cNvPr id="30" name="Ellipse 29"/>
            <p:cNvSpPr/>
            <p:nvPr/>
          </p:nvSpPr>
          <p:spPr>
            <a:xfrm>
              <a:off x="1548000" y="1412776"/>
              <a:ext cx="441236" cy="441236"/>
            </a:xfrm>
            <a:prstGeom prst="ellipse">
              <a:avLst/>
            </a:prstGeom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tIns="90000" bIns="90000" anchor="ctr"/>
            <a:lstStyle/>
            <a:p>
              <a:r>
                <a:rPr lang="fr-FR" sz="1600" baseline="0" dirty="0">
                  <a:solidFill>
                    <a:schemeClr val="accent4">
                      <a:lumMod val="65000"/>
                      <a:lumOff val="35000"/>
                    </a:schemeClr>
                  </a:solidFill>
                </a:rPr>
                <a:t>1</a:t>
              </a:r>
            </a:p>
          </p:txBody>
        </p:sp>
      </p:grpSp>
      <p:sp>
        <p:nvSpPr>
          <p:cNvPr id="31" name="Rectangle 30"/>
          <p:cNvSpPr>
            <a:spLocks noChangeArrowheads="1"/>
          </p:cNvSpPr>
          <p:nvPr/>
        </p:nvSpPr>
        <p:spPr bwMode="auto">
          <a:xfrm>
            <a:off x="1863935" y="2884346"/>
            <a:ext cx="6505104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  <a:ea typeface="+mn-ea"/>
              </a:rPr>
              <a:t>  </a:t>
            </a:r>
            <a:r>
              <a:rPr lang="en-US" sz="1400" baseline="0" dirty="0">
                <a:solidFill>
                  <a:srgbClr val="FFFFFF"/>
                </a:solidFill>
              </a:rPr>
              <a:t> Select the modification mode you want to use : </a:t>
            </a:r>
            <a:r>
              <a:rPr lang="en-US" sz="1400" u="sng" baseline="0" dirty="0">
                <a:solidFill>
                  <a:srgbClr val="FFFFFF"/>
                </a:solidFill>
              </a:rPr>
              <a:t>Live edit </a:t>
            </a:r>
            <a:r>
              <a:rPr lang="en-US" sz="1400" baseline="0" dirty="0">
                <a:solidFill>
                  <a:srgbClr val="FFFFFF"/>
                </a:solidFill>
              </a:rPr>
              <a:t>or </a:t>
            </a:r>
            <a:r>
              <a:rPr lang="en-US" sz="1400" u="sng" baseline="0" dirty="0">
                <a:solidFill>
                  <a:srgbClr val="FFFFFF"/>
                </a:solidFill>
              </a:rPr>
              <a:t>WCMS Page view</a:t>
            </a:r>
          </a:p>
        </p:txBody>
      </p:sp>
      <p:sp>
        <p:nvSpPr>
          <p:cNvPr id="36" name="Ellipse 35"/>
          <p:cNvSpPr/>
          <p:nvPr/>
        </p:nvSpPr>
        <p:spPr>
          <a:xfrm>
            <a:off x="1547664" y="2843748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</a:p>
        </p:txBody>
      </p:sp>
      <p:sp>
        <p:nvSpPr>
          <p:cNvPr id="38" name="Rectangle 37"/>
          <p:cNvSpPr>
            <a:spLocks noChangeArrowheads="1"/>
          </p:cNvSpPr>
          <p:nvPr/>
        </p:nvSpPr>
        <p:spPr bwMode="auto">
          <a:xfrm>
            <a:off x="1863935" y="4396514"/>
            <a:ext cx="6505104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</a:rPr>
              <a:t>   Select your website and local content catalog</a:t>
            </a:r>
            <a:endParaRPr lang="en-US" sz="1400" baseline="0" dirty="0">
              <a:solidFill>
                <a:srgbClr val="FFFFFF"/>
              </a:solidFill>
              <a:hlinkClick r:id="rId7"/>
            </a:endParaRPr>
          </a:p>
        </p:txBody>
      </p:sp>
      <p:sp>
        <p:nvSpPr>
          <p:cNvPr id="41" name="Ellipse 40"/>
          <p:cNvSpPr/>
          <p:nvPr/>
        </p:nvSpPr>
        <p:spPr>
          <a:xfrm>
            <a:off x="1547664" y="4355916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      </a:t>
            </a:r>
            <a:r>
              <a:rPr lang="en-US" sz="1400" baseline="0" dirty="0">
                <a:solidFill>
                  <a:srgbClr val="FFFFFF"/>
                </a:solidFill>
              </a:rPr>
              <a:t>Application</a:t>
            </a:r>
            <a:endParaRPr lang="en-US" sz="1400" baseline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19" name="Ellipse 18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Product Carrousel Component</a:t>
            </a:r>
          </a:p>
        </p:txBody>
      </p:sp>
      <p:sp>
        <p:nvSpPr>
          <p:cNvPr id="24" name="Ellipse 2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64</a:t>
            </a:r>
          </a:p>
        </p:txBody>
      </p:sp>
      <p:pic>
        <p:nvPicPr>
          <p:cNvPr id="21" name="Image 2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285D8CBA-8605-4249-AAC3-EFACC6DE3FE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801"/>
          <a:stretch/>
        </p:blipFill>
        <p:spPr>
          <a:xfrm>
            <a:off x="2987824" y="1556792"/>
            <a:ext cx="2536710" cy="5157192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DFE3F409-201D-430F-80AD-55847F86C286}"/>
              </a:ext>
            </a:extLst>
          </p:cNvPr>
          <p:cNvSpPr/>
          <p:nvPr/>
        </p:nvSpPr>
        <p:spPr bwMode="auto">
          <a:xfrm>
            <a:off x="2915816" y="5373216"/>
            <a:ext cx="2736304" cy="1340768"/>
          </a:xfrm>
          <a:prstGeom prst="rect">
            <a:avLst/>
          </a:prstGeom>
          <a:noFill/>
          <a:ln w="25400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89460624"/>
      </p:ext>
    </p:extLst>
  </p:cSld>
  <p:clrMapOvr>
    <a:masterClrMapping/>
  </p:clrMapOvr>
  <p:transition/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EF54DCD5-0316-41C3-A3D5-CA2C2E5E8D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749" y="1875174"/>
            <a:ext cx="3343275" cy="3057525"/>
          </a:xfrm>
          <a:prstGeom prst="rect">
            <a:avLst/>
          </a:prstGeom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</a:rPr>
              <a:t>       Component format and mapping </a:t>
            </a:r>
            <a:endParaRPr lang="en-US" sz="1400" baseline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19" name="Ellipse 18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kern="0" baseline="0" dirty="0">
                <a:solidFill>
                  <a:srgbClr val="F4F4F4"/>
                </a:solidFill>
              </a:rPr>
              <a:t>Product Carrousel Component</a:t>
            </a:r>
          </a:p>
        </p:txBody>
      </p:sp>
      <p:sp>
        <p:nvSpPr>
          <p:cNvPr id="24" name="Ellipse 2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64</a:t>
            </a:r>
          </a:p>
        </p:txBody>
      </p:sp>
      <p:pic>
        <p:nvPicPr>
          <p:cNvPr id="21" name="Image 20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0" name="Ellipse 9">
            <a:extLst>
              <a:ext uri="{FF2B5EF4-FFF2-40B4-BE49-F238E27FC236}">
                <a16:creationId xmlns:a16="http://schemas.microsoft.com/office/drawing/2014/main" id="{590B0F35-B64D-4048-9346-6C7B67AD6E33}"/>
              </a:ext>
            </a:extLst>
          </p:cNvPr>
          <p:cNvSpPr/>
          <p:nvPr/>
        </p:nvSpPr>
        <p:spPr>
          <a:xfrm>
            <a:off x="106357" y="2837381"/>
            <a:ext cx="252000" cy="252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2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CB026806-20AC-4FFE-B703-D8D24C37072D}"/>
              </a:ext>
            </a:extLst>
          </p:cNvPr>
          <p:cNvSpPr/>
          <p:nvPr/>
        </p:nvSpPr>
        <p:spPr>
          <a:xfrm>
            <a:off x="106357" y="2522825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graphicFrame>
        <p:nvGraphicFramePr>
          <p:cNvPr id="23" name="Tableau 22">
            <a:extLst>
              <a:ext uri="{FF2B5EF4-FFF2-40B4-BE49-F238E27FC236}">
                <a16:creationId xmlns:a16="http://schemas.microsoft.com/office/drawing/2014/main" id="{05B9F082-87B1-4635-BA65-CBC3AE8760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3475498"/>
              </p:ext>
            </p:extLst>
          </p:nvPr>
        </p:nvGraphicFramePr>
        <p:xfrm>
          <a:off x="4243037" y="1942368"/>
          <a:ext cx="4474804" cy="118697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56207">
                  <a:extLst>
                    <a:ext uri="{9D8B030D-6E8A-4147-A177-3AD203B41FA5}">
                      <a16:colId xmlns:a16="http://schemas.microsoft.com/office/drawing/2014/main" val="3637280079"/>
                    </a:ext>
                  </a:extLst>
                </a:gridCol>
                <a:gridCol w="3918597">
                  <a:extLst>
                    <a:ext uri="{9D8B030D-6E8A-4147-A177-3AD203B41FA5}">
                      <a16:colId xmlns:a16="http://schemas.microsoft.com/office/drawing/2014/main" val="2826783140"/>
                    </a:ext>
                  </a:extLst>
                </a:gridCol>
              </a:tblGrid>
              <a:tr h="546898">
                <a:tc>
                  <a:txBody>
                    <a:bodyPr/>
                    <a:lstStyle/>
                    <a:p>
                      <a:endParaRPr lang="en-US" noProof="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u="sng" kern="1200" noProof="0" dirty="0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</a:p>
                    <a:p>
                      <a:r>
                        <a:rPr lang="en-US" sz="1200" kern="1200" noProof="0" dirty="0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The </a:t>
                      </a:r>
                      <a:r>
                        <a:rPr lang="fr-FR" sz="1200" kern="1200" noProof="0" dirty="0" err="1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  <a:r>
                        <a:rPr lang="fr-FR" sz="1200" kern="1200" noProof="0" dirty="0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of the section.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591483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noProof="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u="sng" kern="1200" noProof="0" dirty="0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Products</a:t>
                      </a:r>
                    </a:p>
                    <a:p>
                      <a:r>
                        <a:rPr lang="en-US" sz="1200" kern="1200" noProof="0" dirty="0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The list of the products to display on the carrousel.</a:t>
                      </a:r>
                    </a:p>
                    <a:p>
                      <a:endParaRPr lang="en-US" sz="1200" kern="1200" noProof="0" dirty="0">
                        <a:solidFill>
                          <a:schemeClr val="tx2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79311784"/>
                  </a:ext>
                </a:extLst>
              </a:tr>
            </a:tbl>
          </a:graphicData>
        </a:graphic>
      </p:graphicFrame>
      <p:sp>
        <p:nvSpPr>
          <p:cNvPr id="25" name="Ellipse 24">
            <a:extLst>
              <a:ext uri="{FF2B5EF4-FFF2-40B4-BE49-F238E27FC236}">
                <a16:creationId xmlns:a16="http://schemas.microsoft.com/office/drawing/2014/main" id="{23E328BE-0ABE-4BE0-ABF3-F83CDE82BF48}"/>
              </a:ext>
            </a:extLst>
          </p:cNvPr>
          <p:cNvSpPr/>
          <p:nvPr/>
        </p:nvSpPr>
        <p:spPr>
          <a:xfrm>
            <a:off x="4364857" y="1995989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26" name="Ellipse 25">
            <a:extLst>
              <a:ext uri="{FF2B5EF4-FFF2-40B4-BE49-F238E27FC236}">
                <a16:creationId xmlns:a16="http://schemas.microsoft.com/office/drawing/2014/main" id="{E0A2AB0B-6668-443A-865E-6E50EE58A16E}"/>
              </a:ext>
            </a:extLst>
          </p:cNvPr>
          <p:cNvSpPr/>
          <p:nvPr/>
        </p:nvSpPr>
        <p:spPr>
          <a:xfrm>
            <a:off x="4364857" y="2589490"/>
            <a:ext cx="252000" cy="252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2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pic>
        <p:nvPicPr>
          <p:cNvPr id="28" name="Image 27">
            <a:extLst>
              <a:ext uri="{FF2B5EF4-FFF2-40B4-BE49-F238E27FC236}">
                <a16:creationId xmlns:a16="http://schemas.microsoft.com/office/drawing/2014/main" id="{E5EB8419-8E29-44CA-8F13-CF2B09CAEE4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32040" y="4317085"/>
            <a:ext cx="3441291" cy="1800000"/>
          </a:xfrm>
          <a:prstGeom prst="rect">
            <a:avLst/>
          </a:prstGeom>
        </p:spPr>
      </p:pic>
      <p:sp>
        <p:nvSpPr>
          <p:cNvPr id="29" name="Ellipse 28">
            <a:extLst>
              <a:ext uri="{FF2B5EF4-FFF2-40B4-BE49-F238E27FC236}">
                <a16:creationId xmlns:a16="http://schemas.microsoft.com/office/drawing/2014/main" id="{01E73229-FAF9-48B6-B2FC-EEA4D5835869}"/>
              </a:ext>
            </a:extLst>
          </p:cNvPr>
          <p:cNvSpPr/>
          <p:nvPr/>
        </p:nvSpPr>
        <p:spPr>
          <a:xfrm>
            <a:off x="5652120" y="4272223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33" name="Ellipse 32">
            <a:extLst>
              <a:ext uri="{FF2B5EF4-FFF2-40B4-BE49-F238E27FC236}">
                <a16:creationId xmlns:a16="http://schemas.microsoft.com/office/drawing/2014/main" id="{0F17C5FB-8B6D-4F11-8A69-7FD96900866E}"/>
              </a:ext>
            </a:extLst>
          </p:cNvPr>
          <p:cNvSpPr/>
          <p:nvPr/>
        </p:nvSpPr>
        <p:spPr>
          <a:xfrm>
            <a:off x="4616857" y="5196457"/>
            <a:ext cx="252000" cy="252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2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1497243"/>
      </p:ext>
    </p:extLst>
  </p:cSld>
  <p:clrMapOvr>
    <a:masterClrMapping/>
  </p:clrMapOvr>
  <p:transition/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162DD41C-EE2C-40D5-B266-60A7A5E6151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5350"/>
          <a:stretch/>
        </p:blipFill>
        <p:spPr>
          <a:xfrm>
            <a:off x="3635896" y="1375791"/>
            <a:ext cx="1607757" cy="540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</a:rPr>
              <a:t>       Application </a:t>
            </a:r>
            <a:endParaRPr lang="en-US" sz="1400" baseline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19" name="Ellipse 18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kern="0" baseline="0" dirty="0">
                <a:solidFill>
                  <a:srgbClr val="F4F4F4"/>
                </a:solidFill>
              </a:rPr>
              <a:t>Dynamic Banner Component</a:t>
            </a:r>
          </a:p>
        </p:txBody>
      </p:sp>
      <p:sp>
        <p:nvSpPr>
          <p:cNvPr id="24" name="Ellipse 2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65</a:t>
            </a:r>
          </a:p>
        </p:txBody>
      </p:sp>
      <p:pic>
        <p:nvPicPr>
          <p:cNvPr id="21" name="Image 20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9DFE4C0C-745E-4530-9DE2-C14F333CA9AD}"/>
              </a:ext>
            </a:extLst>
          </p:cNvPr>
          <p:cNvSpPr/>
          <p:nvPr/>
        </p:nvSpPr>
        <p:spPr bwMode="auto">
          <a:xfrm>
            <a:off x="3635896" y="4581128"/>
            <a:ext cx="1607757" cy="720080"/>
          </a:xfrm>
          <a:prstGeom prst="rect">
            <a:avLst/>
          </a:prstGeom>
          <a:noFill/>
          <a:ln w="25400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45806545"/>
      </p:ext>
    </p:extLst>
  </p:cSld>
  <p:clrMapOvr>
    <a:masterClrMapping/>
  </p:clrMapOvr>
  <p:transition/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4AAEA62D-BFC3-40BC-B809-D04BD9B682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30507" y="3937207"/>
            <a:ext cx="1295400" cy="16478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A8BF64A0-1FFD-4FBB-8594-4AF7E4BE174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1366" y="1937297"/>
            <a:ext cx="3333750" cy="34956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</a:rPr>
              <a:t>       Component format and mapping </a:t>
            </a:r>
            <a:endParaRPr lang="en-US" sz="1400" baseline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19" name="Ellipse 18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kern="0" baseline="0" dirty="0">
                <a:solidFill>
                  <a:srgbClr val="F4F4F4"/>
                </a:solidFill>
              </a:rPr>
              <a:t>Dynamic Banner Component</a:t>
            </a:r>
          </a:p>
        </p:txBody>
      </p:sp>
      <p:sp>
        <p:nvSpPr>
          <p:cNvPr id="24" name="Ellipse 2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65</a:t>
            </a:r>
          </a:p>
        </p:txBody>
      </p:sp>
      <p:pic>
        <p:nvPicPr>
          <p:cNvPr id="21" name="Image 20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0" name="Ellipse 9">
            <a:extLst>
              <a:ext uri="{FF2B5EF4-FFF2-40B4-BE49-F238E27FC236}">
                <a16:creationId xmlns:a16="http://schemas.microsoft.com/office/drawing/2014/main" id="{590B0F35-B64D-4048-9346-6C7B67AD6E33}"/>
              </a:ext>
            </a:extLst>
          </p:cNvPr>
          <p:cNvSpPr/>
          <p:nvPr/>
        </p:nvSpPr>
        <p:spPr>
          <a:xfrm>
            <a:off x="106357" y="4509120"/>
            <a:ext cx="252000" cy="252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2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CB026806-20AC-4FFE-B703-D8D24C37072D}"/>
              </a:ext>
            </a:extLst>
          </p:cNvPr>
          <p:cNvSpPr/>
          <p:nvPr/>
        </p:nvSpPr>
        <p:spPr>
          <a:xfrm>
            <a:off x="106357" y="3868832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graphicFrame>
        <p:nvGraphicFramePr>
          <p:cNvPr id="18" name="Tableau 17">
            <a:extLst>
              <a:ext uri="{FF2B5EF4-FFF2-40B4-BE49-F238E27FC236}">
                <a16:creationId xmlns:a16="http://schemas.microsoft.com/office/drawing/2014/main" id="{051E46BE-C87B-4A6B-803A-3A09B51BD2A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7618670"/>
              </p:ext>
            </p:extLst>
          </p:nvPr>
        </p:nvGraphicFramePr>
        <p:xfrm>
          <a:off x="4243037" y="1942368"/>
          <a:ext cx="4474804" cy="118697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56207">
                  <a:extLst>
                    <a:ext uri="{9D8B030D-6E8A-4147-A177-3AD203B41FA5}">
                      <a16:colId xmlns:a16="http://schemas.microsoft.com/office/drawing/2014/main" val="3637280079"/>
                    </a:ext>
                  </a:extLst>
                </a:gridCol>
                <a:gridCol w="3918597">
                  <a:extLst>
                    <a:ext uri="{9D8B030D-6E8A-4147-A177-3AD203B41FA5}">
                      <a16:colId xmlns:a16="http://schemas.microsoft.com/office/drawing/2014/main" val="2826783140"/>
                    </a:ext>
                  </a:extLst>
                </a:gridCol>
              </a:tblGrid>
              <a:tr h="546898">
                <a:tc>
                  <a:txBody>
                    <a:bodyPr/>
                    <a:lstStyle/>
                    <a:p>
                      <a:endParaRPr lang="en-US" noProof="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u="sng" kern="1200" noProof="0" dirty="0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Text</a:t>
                      </a:r>
                    </a:p>
                    <a:p>
                      <a:r>
                        <a:rPr lang="en-US" sz="1200" kern="1200" noProof="0" dirty="0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The </a:t>
                      </a:r>
                      <a:r>
                        <a:rPr lang="fr-FR" sz="1200" kern="1200" noProof="0" dirty="0" err="1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text</a:t>
                      </a:r>
                      <a:r>
                        <a:rPr lang="fr-FR" sz="1200" kern="1200" noProof="0" dirty="0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of the section.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591483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noProof="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u="sng" kern="1200" noProof="0" dirty="0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Media</a:t>
                      </a:r>
                    </a:p>
                    <a:p>
                      <a:r>
                        <a:rPr lang="en-US" sz="1200" kern="1200" noProof="0" dirty="0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The picture of section.</a:t>
                      </a:r>
                    </a:p>
                    <a:p>
                      <a:endParaRPr lang="en-US" sz="1200" kern="1200" noProof="0" dirty="0">
                        <a:solidFill>
                          <a:schemeClr val="tx2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79311784"/>
                  </a:ext>
                </a:extLst>
              </a:tr>
            </a:tbl>
          </a:graphicData>
        </a:graphic>
      </p:graphicFrame>
      <p:sp>
        <p:nvSpPr>
          <p:cNvPr id="20" name="Ellipse 19">
            <a:extLst>
              <a:ext uri="{FF2B5EF4-FFF2-40B4-BE49-F238E27FC236}">
                <a16:creationId xmlns:a16="http://schemas.microsoft.com/office/drawing/2014/main" id="{004E87E4-3EB8-4E75-B2E5-0327A474352F}"/>
              </a:ext>
            </a:extLst>
          </p:cNvPr>
          <p:cNvSpPr/>
          <p:nvPr/>
        </p:nvSpPr>
        <p:spPr>
          <a:xfrm>
            <a:off x="4364857" y="1995989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27" name="Ellipse 26">
            <a:extLst>
              <a:ext uri="{FF2B5EF4-FFF2-40B4-BE49-F238E27FC236}">
                <a16:creationId xmlns:a16="http://schemas.microsoft.com/office/drawing/2014/main" id="{49F677BB-505B-4615-917F-EF58C17A7820}"/>
              </a:ext>
            </a:extLst>
          </p:cNvPr>
          <p:cNvSpPr/>
          <p:nvPr/>
        </p:nvSpPr>
        <p:spPr>
          <a:xfrm>
            <a:off x="4364857" y="2589490"/>
            <a:ext cx="252000" cy="252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2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31" name="Ellipse 30">
            <a:extLst>
              <a:ext uri="{FF2B5EF4-FFF2-40B4-BE49-F238E27FC236}">
                <a16:creationId xmlns:a16="http://schemas.microsoft.com/office/drawing/2014/main" id="{3B8BB0E8-0AFC-40B0-99FD-1DC08F01E403}"/>
              </a:ext>
            </a:extLst>
          </p:cNvPr>
          <p:cNvSpPr/>
          <p:nvPr/>
        </p:nvSpPr>
        <p:spPr>
          <a:xfrm>
            <a:off x="5409947" y="4343042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32" name="Ellipse 31">
            <a:extLst>
              <a:ext uri="{FF2B5EF4-FFF2-40B4-BE49-F238E27FC236}">
                <a16:creationId xmlns:a16="http://schemas.microsoft.com/office/drawing/2014/main" id="{3EC0BF20-3769-4D74-B0AF-793F42855B59}"/>
              </a:ext>
            </a:extLst>
          </p:cNvPr>
          <p:cNvSpPr/>
          <p:nvPr/>
        </p:nvSpPr>
        <p:spPr>
          <a:xfrm>
            <a:off x="5448282" y="5000877"/>
            <a:ext cx="252000" cy="252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2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0296079"/>
      </p:ext>
    </p:extLst>
  </p:cSld>
  <p:clrMapOvr>
    <a:masterClrMapping/>
  </p:clrMapOvr>
  <p:transition/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</a:rPr>
              <a:t>       Application </a:t>
            </a:r>
            <a:endParaRPr lang="en-US" sz="1400" baseline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19" name="Ellipse 18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kern="0" baseline="0" dirty="0">
                <a:solidFill>
                  <a:srgbClr val="F4F4F4"/>
                </a:solidFill>
              </a:rPr>
              <a:t>Icon Banner Component</a:t>
            </a:r>
          </a:p>
        </p:txBody>
      </p:sp>
      <p:sp>
        <p:nvSpPr>
          <p:cNvPr id="24" name="Ellipse 2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66</a:t>
            </a:r>
          </a:p>
        </p:txBody>
      </p:sp>
      <p:pic>
        <p:nvPicPr>
          <p:cNvPr id="21" name="Image 2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50946" y="1340768"/>
            <a:ext cx="1752600" cy="54864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 bwMode="auto">
          <a:xfrm>
            <a:off x="3347864" y="1327293"/>
            <a:ext cx="288032" cy="184614"/>
          </a:xfrm>
          <a:prstGeom prst="rect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20072" y="1578323"/>
            <a:ext cx="2460157" cy="4370958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auto">
          <a:xfrm>
            <a:off x="5796136" y="5589240"/>
            <a:ext cx="1080120" cy="216024"/>
          </a:xfrm>
          <a:prstGeom prst="rect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87023535"/>
      </p:ext>
    </p:extLst>
  </p:cSld>
  <p:clrMapOvr>
    <a:masterClrMapping/>
  </p:clrMapOvr>
  <p:transition/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</a:rPr>
              <a:t>       Component format and mapping </a:t>
            </a:r>
            <a:endParaRPr lang="en-US" sz="1400" baseline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19" name="Ellipse 18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kern="0" baseline="0" dirty="0">
                <a:solidFill>
                  <a:srgbClr val="F4F4F4"/>
                </a:solidFill>
              </a:rPr>
              <a:t>Icon Banner Component</a:t>
            </a:r>
          </a:p>
        </p:txBody>
      </p:sp>
      <p:sp>
        <p:nvSpPr>
          <p:cNvPr id="24" name="Ellipse 2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66</a:t>
            </a:r>
          </a:p>
        </p:txBody>
      </p:sp>
      <p:pic>
        <p:nvPicPr>
          <p:cNvPr id="21" name="Image 2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1" name="Ellipse 10">
            <a:extLst>
              <a:ext uri="{FF2B5EF4-FFF2-40B4-BE49-F238E27FC236}">
                <a16:creationId xmlns:a16="http://schemas.microsoft.com/office/drawing/2014/main" id="{CB026806-20AC-4FFE-B703-D8D24C37072D}"/>
              </a:ext>
            </a:extLst>
          </p:cNvPr>
          <p:cNvSpPr/>
          <p:nvPr/>
        </p:nvSpPr>
        <p:spPr>
          <a:xfrm>
            <a:off x="232357" y="3645024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20" name="Ellipse 19">
            <a:extLst>
              <a:ext uri="{FF2B5EF4-FFF2-40B4-BE49-F238E27FC236}">
                <a16:creationId xmlns:a16="http://schemas.microsoft.com/office/drawing/2014/main" id="{004E87E4-3EB8-4E75-B2E5-0327A474352F}"/>
              </a:ext>
            </a:extLst>
          </p:cNvPr>
          <p:cNvSpPr/>
          <p:nvPr/>
        </p:nvSpPr>
        <p:spPr>
          <a:xfrm>
            <a:off x="4364857" y="1995989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31" name="Ellipse 30">
            <a:extLst>
              <a:ext uri="{FF2B5EF4-FFF2-40B4-BE49-F238E27FC236}">
                <a16:creationId xmlns:a16="http://schemas.microsoft.com/office/drawing/2014/main" id="{3B8BB0E8-0AFC-40B0-99FD-1DC08F01E403}"/>
              </a:ext>
            </a:extLst>
          </p:cNvPr>
          <p:cNvSpPr/>
          <p:nvPr/>
        </p:nvSpPr>
        <p:spPr>
          <a:xfrm>
            <a:off x="4833244" y="5112231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1560" y="1440748"/>
            <a:ext cx="3343275" cy="5305425"/>
          </a:xfrm>
          <a:prstGeom prst="rect">
            <a:avLst/>
          </a:prstGeom>
        </p:spPr>
      </p:pic>
      <p:sp>
        <p:nvSpPr>
          <p:cNvPr id="8" name="ZoneTexte 7"/>
          <p:cNvSpPr txBox="1"/>
          <p:nvPr/>
        </p:nvSpPr>
        <p:spPr>
          <a:xfrm>
            <a:off x="4860032" y="1995989"/>
            <a:ext cx="187220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MA" sz="1600" b="1" u="sng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Localized</a:t>
            </a:r>
            <a:r>
              <a:rPr lang="fr-MA" sz="1600" b="1" u="sng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 URL: 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The url of the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picto</a:t>
            </a:r>
            <a:endParaRPr lang="fr-MA" sz="1600" dirty="0">
              <a:solidFill>
                <a:schemeClr val="tx2">
                  <a:lumMod val="65000"/>
                  <a:lumOff val="35000"/>
                </a:schemeClr>
              </a:solidFill>
              <a:latin typeface="+mn-lt"/>
              <a:ea typeface="+mn-ea"/>
            </a:endParaRPr>
          </a:p>
          <a:p>
            <a:pPr algn="l"/>
            <a:endParaRPr lang="fr-MA" sz="1600" dirty="0">
              <a:solidFill>
                <a:schemeClr val="tx2">
                  <a:lumMod val="65000"/>
                  <a:lumOff val="35000"/>
                </a:schemeClr>
              </a:solidFill>
              <a:latin typeface="+mn-lt"/>
              <a:ea typeface="+mn-ea"/>
            </a:endParaRPr>
          </a:p>
          <a:p>
            <a:pPr algn="l"/>
            <a:r>
              <a:rPr lang="fr-MA" sz="1600" b="1" u="sng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Display </a:t>
            </a:r>
            <a:r>
              <a:rPr lang="fr-MA" sz="1600" b="1" u="sng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name</a:t>
            </a:r>
            <a:r>
              <a:rPr lang="fr-MA" sz="1600" b="1" u="sng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: 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The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name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 of the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picto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. It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is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displayed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 in the mobile.</a:t>
            </a:r>
            <a:endParaRPr lang="fr-FR" sz="1600" dirty="0">
              <a:solidFill>
                <a:schemeClr val="tx2">
                  <a:lumMod val="65000"/>
                  <a:lumOff val="35000"/>
                </a:schemeClr>
              </a:solidFill>
              <a:latin typeface="+mn-lt"/>
              <a:ea typeface="+mn-ea"/>
            </a:endParaRPr>
          </a:p>
        </p:txBody>
      </p:sp>
      <p:pic>
        <p:nvPicPr>
          <p:cNvPr id="13" name="Image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37301" y="5445224"/>
            <a:ext cx="4658605" cy="288032"/>
          </a:xfrm>
          <a:prstGeom prst="rect">
            <a:avLst/>
          </a:prstGeom>
        </p:spPr>
      </p:pic>
      <p:sp>
        <p:nvSpPr>
          <p:cNvPr id="25" name="Ellipse 24">
            <a:extLst>
              <a:ext uri="{FF2B5EF4-FFF2-40B4-BE49-F238E27FC236}">
                <a16:creationId xmlns:a16="http://schemas.microsoft.com/office/drawing/2014/main" id="{590B0F35-B64D-4048-9346-6C7B67AD6E33}"/>
              </a:ext>
            </a:extLst>
          </p:cNvPr>
          <p:cNvSpPr/>
          <p:nvPr/>
        </p:nvSpPr>
        <p:spPr>
          <a:xfrm>
            <a:off x="169959" y="4860231"/>
            <a:ext cx="252000" cy="252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2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26" name="Ellipse 25">
            <a:extLst>
              <a:ext uri="{FF2B5EF4-FFF2-40B4-BE49-F238E27FC236}">
                <a16:creationId xmlns:a16="http://schemas.microsoft.com/office/drawing/2014/main" id="{590B0F35-B64D-4048-9346-6C7B67AD6E33}"/>
              </a:ext>
            </a:extLst>
          </p:cNvPr>
          <p:cNvSpPr/>
          <p:nvPr/>
        </p:nvSpPr>
        <p:spPr>
          <a:xfrm>
            <a:off x="4371826" y="2408598"/>
            <a:ext cx="252000" cy="252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2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pic>
        <p:nvPicPr>
          <p:cNvPr id="14" name="Image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15869" y="4084796"/>
            <a:ext cx="2276475" cy="590550"/>
          </a:xfrm>
          <a:prstGeom prst="rect">
            <a:avLst/>
          </a:prstGeom>
        </p:spPr>
      </p:pic>
      <p:sp>
        <p:nvSpPr>
          <p:cNvPr id="28" name="Ellipse 27">
            <a:extLst>
              <a:ext uri="{FF2B5EF4-FFF2-40B4-BE49-F238E27FC236}">
                <a16:creationId xmlns:a16="http://schemas.microsoft.com/office/drawing/2014/main" id="{590B0F35-B64D-4048-9346-6C7B67AD6E33}"/>
              </a:ext>
            </a:extLst>
          </p:cNvPr>
          <p:cNvSpPr/>
          <p:nvPr/>
        </p:nvSpPr>
        <p:spPr>
          <a:xfrm>
            <a:off x="6300192" y="4254071"/>
            <a:ext cx="252000" cy="252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2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9604488"/>
      </p:ext>
    </p:extLst>
  </p:cSld>
  <p:clrMapOvr>
    <a:masterClrMapping/>
  </p:clrMapOvr>
  <p:transition/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</a:rPr>
              <a:t>       Application </a:t>
            </a:r>
            <a:endParaRPr lang="en-US" sz="1400" baseline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19" name="Ellipse 18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kern="0" baseline="0" dirty="0">
                <a:solidFill>
                  <a:srgbClr val="F4F4F4"/>
                </a:solidFill>
              </a:rPr>
              <a:t>Logo Container Component</a:t>
            </a:r>
          </a:p>
        </p:txBody>
      </p:sp>
      <p:sp>
        <p:nvSpPr>
          <p:cNvPr id="24" name="Ellipse 2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67</a:t>
            </a:r>
          </a:p>
        </p:txBody>
      </p:sp>
      <p:pic>
        <p:nvPicPr>
          <p:cNvPr id="21" name="Image 2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61814" y="4005064"/>
            <a:ext cx="4644008" cy="2577991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auto">
          <a:xfrm>
            <a:off x="6131790" y="3988780"/>
            <a:ext cx="504056" cy="390084"/>
          </a:xfrm>
          <a:prstGeom prst="rect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2598" y="1475597"/>
            <a:ext cx="5635546" cy="2609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508185"/>
      </p:ext>
    </p:extLst>
  </p:cSld>
  <p:clrMapOvr>
    <a:masterClrMapping/>
  </p:clrMapOvr>
  <p:transition/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</a:rPr>
              <a:t>       Component format and mapping </a:t>
            </a:r>
            <a:endParaRPr lang="en-US" sz="1400" baseline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19" name="Ellipse 18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kern="0" baseline="0" dirty="0">
                <a:solidFill>
                  <a:srgbClr val="F4F4F4"/>
                </a:solidFill>
              </a:rPr>
              <a:t>Logo Container Component</a:t>
            </a:r>
          </a:p>
        </p:txBody>
      </p:sp>
      <p:sp>
        <p:nvSpPr>
          <p:cNvPr id="24" name="Ellipse 2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67</a:t>
            </a:r>
          </a:p>
        </p:txBody>
      </p:sp>
      <p:pic>
        <p:nvPicPr>
          <p:cNvPr id="21" name="Image 2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0" name="Ellipse 9">
            <a:extLst>
              <a:ext uri="{FF2B5EF4-FFF2-40B4-BE49-F238E27FC236}">
                <a16:creationId xmlns:a16="http://schemas.microsoft.com/office/drawing/2014/main" id="{590B0F35-B64D-4048-9346-6C7B67AD6E33}"/>
              </a:ext>
            </a:extLst>
          </p:cNvPr>
          <p:cNvSpPr/>
          <p:nvPr/>
        </p:nvSpPr>
        <p:spPr>
          <a:xfrm>
            <a:off x="106357" y="4217042"/>
            <a:ext cx="252000" cy="252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2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CB026806-20AC-4FFE-B703-D8D24C37072D}"/>
              </a:ext>
            </a:extLst>
          </p:cNvPr>
          <p:cNvSpPr/>
          <p:nvPr/>
        </p:nvSpPr>
        <p:spPr>
          <a:xfrm>
            <a:off x="106357" y="3868832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20" name="Ellipse 19">
            <a:extLst>
              <a:ext uri="{FF2B5EF4-FFF2-40B4-BE49-F238E27FC236}">
                <a16:creationId xmlns:a16="http://schemas.microsoft.com/office/drawing/2014/main" id="{004E87E4-3EB8-4E75-B2E5-0327A474352F}"/>
              </a:ext>
            </a:extLst>
          </p:cNvPr>
          <p:cNvSpPr/>
          <p:nvPr/>
        </p:nvSpPr>
        <p:spPr>
          <a:xfrm>
            <a:off x="4884047" y="2129967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27" name="Ellipse 26">
            <a:extLst>
              <a:ext uri="{FF2B5EF4-FFF2-40B4-BE49-F238E27FC236}">
                <a16:creationId xmlns:a16="http://schemas.microsoft.com/office/drawing/2014/main" id="{49F677BB-505B-4615-917F-EF58C17A7820}"/>
              </a:ext>
            </a:extLst>
          </p:cNvPr>
          <p:cNvSpPr/>
          <p:nvPr/>
        </p:nvSpPr>
        <p:spPr>
          <a:xfrm>
            <a:off x="4884047" y="2791186"/>
            <a:ext cx="252000" cy="252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2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32" name="Ellipse 31">
            <a:extLst>
              <a:ext uri="{FF2B5EF4-FFF2-40B4-BE49-F238E27FC236}">
                <a16:creationId xmlns:a16="http://schemas.microsoft.com/office/drawing/2014/main" id="{3EC0BF20-3769-4D74-B0AF-793F42855B59}"/>
              </a:ext>
            </a:extLst>
          </p:cNvPr>
          <p:cNvSpPr/>
          <p:nvPr/>
        </p:nvSpPr>
        <p:spPr>
          <a:xfrm>
            <a:off x="5448282" y="5000877"/>
            <a:ext cx="252000" cy="252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2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7544" y="1772816"/>
            <a:ext cx="3685543" cy="3878391"/>
          </a:xfrm>
          <a:prstGeom prst="rect">
            <a:avLst/>
          </a:prstGeom>
        </p:spPr>
      </p:pic>
      <p:sp>
        <p:nvSpPr>
          <p:cNvPr id="14" name="Ellipse 13">
            <a:extLst>
              <a:ext uri="{FF2B5EF4-FFF2-40B4-BE49-F238E27FC236}">
                <a16:creationId xmlns:a16="http://schemas.microsoft.com/office/drawing/2014/main" id="{90BDC3A3-F3A0-47D2-ADF4-6CF1E3966B3E}"/>
              </a:ext>
            </a:extLst>
          </p:cNvPr>
          <p:cNvSpPr/>
          <p:nvPr/>
        </p:nvSpPr>
        <p:spPr>
          <a:xfrm>
            <a:off x="106357" y="4628716"/>
            <a:ext cx="252000" cy="252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3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90BDC3A3-F3A0-47D2-ADF4-6CF1E3966B3E}"/>
              </a:ext>
            </a:extLst>
          </p:cNvPr>
          <p:cNvSpPr/>
          <p:nvPr/>
        </p:nvSpPr>
        <p:spPr>
          <a:xfrm>
            <a:off x="4884047" y="3539653"/>
            <a:ext cx="252000" cy="252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3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16" name="ZoneTexte 15"/>
          <p:cNvSpPr txBox="1"/>
          <p:nvPr/>
        </p:nvSpPr>
        <p:spPr>
          <a:xfrm>
            <a:off x="5495098" y="1974118"/>
            <a:ext cx="187220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MA" sz="1600" b="1" u="sng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Url </a:t>
            </a:r>
            <a:r>
              <a:rPr lang="fr-MA" sz="1600" b="1" u="sng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link</a:t>
            </a:r>
            <a:r>
              <a:rPr lang="fr-MA" sz="1600" b="1" u="sng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: 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The url of the logo.</a:t>
            </a:r>
            <a:r>
              <a:rPr lang="fr-MA" sz="1600" baseline="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 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It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redirects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 to the home page.</a:t>
            </a:r>
          </a:p>
          <a:p>
            <a:pPr algn="l"/>
            <a:endParaRPr lang="fr-MA" sz="1600" dirty="0">
              <a:solidFill>
                <a:schemeClr val="tx2">
                  <a:lumMod val="65000"/>
                  <a:lumOff val="35000"/>
                </a:schemeClr>
              </a:solidFill>
              <a:latin typeface="+mn-lt"/>
              <a:ea typeface="+mn-ea"/>
            </a:endParaRPr>
          </a:p>
          <a:p>
            <a:pPr algn="l"/>
            <a:r>
              <a:rPr lang="fr-MA" sz="1600" b="1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Dark</a:t>
            </a:r>
            <a:r>
              <a:rPr lang="fr-MA" sz="1600" b="1" baseline="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 </a:t>
            </a:r>
            <a:r>
              <a:rPr lang="fr-MA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media</a:t>
            </a:r>
            <a:r>
              <a:rPr lang="fr-MA" sz="1600" b="1" u="sng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:</a:t>
            </a:r>
            <a:r>
              <a:rPr lang="fr-MA" sz="1600" b="1" u="sng" baseline="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 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The logo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dark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 media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displayed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when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 scrolling down or up.</a:t>
            </a:r>
          </a:p>
          <a:p>
            <a:pPr algn="l"/>
            <a:endParaRPr lang="fr-MA" sz="1600" dirty="0">
              <a:solidFill>
                <a:schemeClr val="tx2">
                  <a:lumMod val="65000"/>
                  <a:lumOff val="35000"/>
                </a:schemeClr>
              </a:solidFill>
              <a:latin typeface="+mn-lt"/>
              <a:ea typeface="+mn-ea"/>
            </a:endParaRPr>
          </a:p>
          <a:p>
            <a:pPr algn="l"/>
            <a:r>
              <a:rPr lang="fr-MA" sz="1600" b="1" dirty="0">
                <a:solidFill>
                  <a:schemeClr val="tx2">
                    <a:lumMod val="65000"/>
                    <a:lumOff val="35000"/>
                  </a:schemeClr>
                </a:solidFill>
              </a:rPr>
              <a:t>Light</a:t>
            </a:r>
            <a:r>
              <a:rPr lang="fr-MA" sz="1600" b="1" baseline="0" dirty="0">
                <a:solidFill>
                  <a:schemeClr val="tx2">
                    <a:lumMod val="65000"/>
                    <a:lumOff val="35000"/>
                  </a:schemeClr>
                </a:solidFill>
              </a:rPr>
              <a:t> </a:t>
            </a:r>
            <a:r>
              <a:rPr lang="fr-MA" sz="1600" b="1" dirty="0">
                <a:solidFill>
                  <a:schemeClr val="tx2">
                    <a:lumMod val="65000"/>
                    <a:lumOff val="35000"/>
                  </a:schemeClr>
                </a:solidFill>
              </a:rPr>
              <a:t>media</a:t>
            </a:r>
            <a:r>
              <a:rPr lang="fr-MA" sz="1600" b="1" u="sng" dirty="0">
                <a:solidFill>
                  <a:schemeClr val="tx2">
                    <a:lumMod val="65000"/>
                    <a:lumOff val="35000"/>
                  </a:schemeClr>
                </a:solidFill>
              </a:rPr>
              <a:t>: 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</a:rPr>
              <a:t>The logo light media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displayed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</a:rPr>
              <a:t> in the home page.</a:t>
            </a:r>
            <a:endParaRPr lang="fr-FR" sz="16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  <a:p>
            <a:pPr algn="l"/>
            <a:endParaRPr lang="fr-FR" sz="1600" dirty="0">
              <a:solidFill>
                <a:schemeClr val="tx2">
                  <a:lumMod val="65000"/>
                  <a:lumOff val="35000"/>
                </a:schemeClr>
              </a:solidFill>
              <a:latin typeface="+mn-lt"/>
              <a:ea typeface="+mn-ea"/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68144" y="5651207"/>
            <a:ext cx="1333500" cy="752475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00282" y="4754716"/>
            <a:ext cx="1019175" cy="695325"/>
          </a:xfrm>
          <a:prstGeom prst="rect">
            <a:avLst/>
          </a:prstGeom>
        </p:spPr>
      </p:pic>
      <p:sp>
        <p:nvSpPr>
          <p:cNvPr id="23" name="Ellipse 22">
            <a:extLst>
              <a:ext uri="{FF2B5EF4-FFF2-40B4-BE49-F238E27FC236}">
                <a16:creationId xmlns:a16="http://schemas.microsoft.com/office/drawing/2014/main" id="{90BDC3A3-F3A0-47D2-ADF4-6CF1E3966B3E}"/>
              </a:ext>
            </a:extLst>
          </p:cNvPr>
          <p:cNvSpPr/>
          <p:nvPr/>
        </p:nvSpPr>
        <p:spPr>
          <a:xfrm>
            <a:off x="5448282" y="5922315"/>
            <a:ext cx="252000" cy="252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3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4016790"/>
      </p:ext>
    </p:extLst>
  </p:cSld>
  <p:clrMapOvr>
    <a:masterClrMapping/>
  </p:clrMapOvr>
  <p:transition/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</a:rPr>
              <a:t>       Application </a:t>
            </a:r>
            <a:endParaRPr lang="en-US" sz="1400" baseline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19" name="Ellipse 18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kern="0" baseline="0" dirty="0">
                <a:solidFill>
                  <a:srgbClr val="F4F4F4"/>
                </a:solidFill>
              </a:rPr>
              <a:t>Home Stage Module Component</a:t>
            </a:r>
          </a:p>
        </p:txBody>
      </p:sp>
      <p:sp>
        <p:nvSpPr>
          <p:cNvPr id="24" name="Ellipse 2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68</a:t>
            </a:r>
          </a:p>
        </p:txBody>
      </p:sp>
      <p:pic>
        <p:nvPicPr>
          <p:cNvPr id="21" name="Image 2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7474" y="2132856"/>
            <a:ext cx="8094966" cy="36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2684475"/>
      </p:ext>
    </p:extLst>
  </p:cSld>
  <p:clrMapOvr>
    <a:masterClrMapping/>
  </p:clrMapOvr>
  <p:transition/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>
                <a:solidFill>
                  <a:srgbClr val="FFFFFF"/>
                </a:solidFill>
              </a:rPr>
              <a:t>       Component format and mapping </a:t>
            </a:r>
            <a:endParaRPr lang="en-US" sz="1400" baseline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19" name="Ellipse 18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kern="0" baseline="0" dirty="0">
                <a:solidFill>
                  <a:srgbClr val="F4F4F4"/>
                </a:solidFill>
              </a:rPr>
              <a:t>Home Stage Module Component</a:t>
            </a:r>
          </a:p>
        </p:txBody>
      </p:sp>
      <p:sp>
        <p:nvSpPr>
          <p:cNvPr id="24" name="Ellipse 2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>
                <a:solidFill>
                  <a:schemeClr val="bg1"/>
                </a:solidFill>
              </a:rPr>
              <a:t>68</a:t>
            </a:r>
          </a:p>
        </p:txBody>
      </p:sp>
      <p:pic>
        <p:nvPicPr>
          <p:cNvPr id="21" name="Image 2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0" name="Ellipse 9">
            <a:extLst>
              <a:ext uri="{FF2B5EF4-FFF2-40B4-BE49-F238E27FC236}">
                <a16:creationId xmlns:a16="http://schemas.microsoft.com/office/drawing/2014/main" id="{590B0F35-B64D-4048-9346-6C7B67AD6E33}"/>
              </a:ext>
            </a:extLst>
          </p:cNvPr>
          <p:cNvSpPr/>
          <p:nvPr/>
        </p:nvSpPr>
        <p:spPr>
          <a:xfrm>
            <a:off x="232357" y="3717032"/>
            <a:ext cx="252000" cy="252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2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CB026806-20AC-4FFE-B703-D8D24C37072D}"/>
              </a:ext>
            </a:extLst>
          </p:cNvPr>
          <p:cNvSpPr/>
          <p:nvPr/>
        </p:nvSpPr>
        <p:spPr>
          <a:xfrm>
            <a:off x="232357" y="2591912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20" name="Ellipse 19">
            <a:extLst>
              <a:ext uri="{FF2B5EF4-FFF2-40B4-BE49-F238E27FC236}">
                <a16:creationId xmlns:a16="http://schemas.microsoft.com/office/drawing/2014/main" id="{004E87E4-3EB8-4E75-B2E5-0327A474352F}"/>
              </a:ext>
            </a:extLst>
          </p:cNvPr>
          <p:cNvSpPr/>
          <p:nvPr/>
        </p:nvSpPr>
        <p:spPr>
          <a:xfrm>
            <a:off x="4968072" y="1391597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27" name="Ellipse 26">
            <a:extLst>
              <a:ext uri="{FF2B5EF4-FFF2-40B4-BE49-F238E27FC236}">
                <a16:creationId xmlns:a16="http://schemas.microsoft.com/office/drawing/2014/main" id="{49F677BB-505B-4615-917F-EF58C17A7820}"/>
              </a:ext>
            </a:extLst>
          </p:cNvPr>
          <p:cNvSpPr/>
          <p:nvPr/>
        </p:nvSpPr>
        <p:spPr>
          <a:xfrm>
            <a:off x="4953025" y="1744543"/>
            <a:ext cx="252000" cy="252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2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90BDC3A3-F3A0-47D2-ADF4-6CF1E3966B3E}"/>
              </a:ext>
            </a:extLst>
          </p:cNvPr>
          <p:cNvSpPr/>
          <p:nvPr/>
        </p:nvSpPr>
        <p:spPr>
          <a:xfrm>
            <a:off x="232357" y="4842152"/>
            <a:ext cx="252000" cy="252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3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90BDC3A3-F3A0-47D2-ADF4-6CF1E3966B3E}"/>
              </a:ext>
            </a:extLst>
          </p:cNvPr>
          <p:cNvSpPr/>
          <p:nvPr/>
        </p:nvSpPr>
        <p:spPr>
          <a:xfrm>
            <a:off x="4953025" y="2140239"/>
            <a:ext cx="252000" cy="252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3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16" name="ZoneTexte 15"/>
          <p:cNvSpPr txBox="1"/>
          <p:nvPr/>
        </p:nvSpPr>
        <p:spPr>
          <a:xfrm>
            <a:off x="5555549" y="1446795"/>
            <a:ext cx="291407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MA" sz="1600" b="1" u="sng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Headline: 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The headline of the module</a:t>
            </a:r>
          </a:p>
          <a:p>
            <a:pPr algn="l"/>
            <a:endParaRPr lang="fr-MA" sz="1600" dirty="0">
              <a:solidFill>
                <a:schemeClr val="tx2">
                  <a:lumMod val="65000"/>
                  <a:lumOff val="35000"/>
                </a:schemeClr>
              </a:solidFill>
              <a:latin typeface="+mn-lt"/>
              <a:ea typeface="+mn-ea"/>
            </a:endParaRPr>
          </a:p>
          <a:p>
            <a:pPr algn="l"/>
            <a:r>
              <a:rPr lang="fr-MA" sz="1600" b="1" u="sng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Subline</a:t>
            </a:r>
            <a:r>
              <a:rPr lang="fr-MA" sz="1600" b="1" u="sng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: 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The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subline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 of the module</a:t>
            </a:r>
          </a:p>
          <a:p>
            <a:pPr algn="l"/>
            <a:endParaRPr lang="fr-MA" sz="1600" dirty="0">
              <a:solidFill>
                <a:schemeClr val="tx2">
                  <a:lumMod val="65000"/>
                  <a:lumOff val="35000"/>
                </a:schemeClr>
              </a:solidFill>
              <a:latin typeface="+mn-lt"/>
              <a:ea typeface="+mn-ea"/>
            </a:endParaRPr>
          </a:p>
          <a:p>
            <a:pPr algn="l"/>
            <a:r>
              <a:rPr lang="fr-MA" sz="1600" b="1" u="sng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Button</a:t>
            </a:r>
            <a:r>
              <a:rPr lang="fr-MA" sz="1600" b="1" u="sng" dirty="0">
                <a:solidFill>
                  <a:schemeClr val="tx2">
                    <a:lumMod val="65000"/>
                    <a:lumOff val="35000"/>
                  </a:schemeClr>
                </a:solidFill>
              </a:rPr>
              <a:t>: 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</a:rPr>
              <a:t>The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cms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</a:rPr>
              <a:t>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link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</a:rPr>
              <a:t> of the module</a:t>
            </a:r>
            <a:endParaRPr lang="fr-MA" sz="1600" baseline="0" dirty="0">
              <a:solidFill>
                <a:schemeClr val="tx2">
                  <a:lumMod val="65000"/>
                  <a:lumOff val="35000"/>
                </a:schemeClr>
              </a:solidFill>
            </a:endParaRPr>
          </a:p>
          <a:p>
            <a:pPr algn="l"/>
            <a:endParaRPr lang="fr-MA" sz="1600" dirty="0">
              <a:solidFill>
                <a:schemeClr val="tx2">
                  <a:lumMod val="65000"/>
                  <a:lumOff val="35000"/>
                </a:schemeClr>
              </a:solidFill>
              <a:latin typeface="+mn-lt"/>
              <a:ea typeface="+mn-ea"/>
            </a:endParaRPr>
          </a:p>
          <a:p>
            <a:pPr algn="l"/>
            <a:r>
              <a:rPr lang="fr-MA" sz="1600" b="1" u="sng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Background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 </a:t>
            </a:r>
            <a:r>
              <a:rPr lang="fr-MA" sz="1600" b="1" u="sng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image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: If the background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video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is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 not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configured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,</a:t>
            </a:r>
            <a:r>
              <a:rPr lang="fr-MA" sz="1600" baseline="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we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 display the background image</a:t>
            </a:r>
          </a:p>
          <a:p>
            <a:pPr algn="l"/>
            <a:endParaRPr lang="fr-MA" sz="1600" b="1" u="sng" dirty="0">
              <a:solidFill>
                <a:schemeClr val="tx2">
                  <a:lumMod val="65000"/>
                  <a:lumOff val="35000"/>
                </a:schemeClr>
              </a:solidFill>
              <a:latin typeface="+mn-lt"/>
              <a:ea typeface="+mn-ea"/>
            </a:endParaRPr>
          </a:p>
          <a:p>
            <a:pPr algn="l"/>
            <a:r>
              <a:rPr lang="fr-MA" sz="1600" b="1" u="sng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Background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 </a:t>
            </a:r>
            <a:r>
              <a:rPr lang="fr-MA" sz="1600" b="1" u="sng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videos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: A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cinemagraph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 to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be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displayed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 as a background.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We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 configure a liste of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videos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  (mp4,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webm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) to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be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 compatible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with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 safari, </a:t>
            </a:r>
            <a:r>
              <a:rPr lang="fr-MA" sz="1600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windows</a:t>
            </a:r>
            <a:r>
              <a:rPr lang="fr-MA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,…</a:t>
            </a:r>
            <a:endParaRPr lang="fr-FR" sz="1600" dirty="0">
              <a:solidFill>
                <a:schemeClr val="tx2">
                  <a:lumMod val="65000"/>
                  <a:lumOff val="35000"/>
                </a:schemeClr>
              </a:solidFill>
              <a:latin typeface="+mn-lt"/>
              <a:ea typeface="+mn-ea"/>
            </a:endParaRP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6506" y="1408495"/>
            <a:ext cx="3121430" cy="5424895"/>
          </a:xfrm>
          <a:prstGeom prst="rect">
            <a:avLst/>
          </a:prstGeom>
        </p:spPr>
      </p:pic>
      <p:sp>
        <p:nvSpPr>
          <p:cNvPr id="25" name="Ellipse 24">
            <a:extLst>
              <a:ext uri="{FF2B5EF4-FFF2-40B4-BE49-F238E27FC236}">
                <a16:creationId xmlns:a16="http://schemas.microsoft.com/office/drawing/2014/main" id="{90BDC3A3-F3A0-47D2-ADF4-6CF1E3966B3E}"/>
              </a:ext>
            </a:extLst>
          </p:cNvPr>
          <p:cNvSpPr/>
          <p:nvPr/>
        </p:nvSpPr>
        <p:spPr>
          <a:xfrm>
            <a:off x="232357" y="5373216"/>
            <a:ext cx="252000" cy="2520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MA" sz="1100" b="1" baseline="0" dirty="0">
                <a:solidFill>
                  <a:schemeClr val="bg1"/>
                </a:solidFill>
              </a:rPr>
              <a:t>4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26" name="Ellipse 25">
            <a:extLst>
              <a:ext uri="{FF2B5EF4-FFF2-40B4-BE49-F238E27FC236}">
                <a16:creationId xmlns:a16="http://schemas.microsoft.com/office/drawing/2014/main" id="{90BDC3A3-F3A0-47D2-ADF4-6CF1E3966B3E}"/>
              </a:ext>
            </a:extLst>
          </p:cNvPr>
          <p:cNvSpPr/>
          <p:nvPr/>
        </p:nvSpPr>
        <p:spPr>
          <a:xfrm>
            <a:off x="232357" y="5841272"/>
            <a:ext cx="252000" cy="252000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MA" sz="1100" b="1" baseline="0" dirty="0">
                <a:solidFill>
                  <a:schemeClr val="bg1"/>
                </a:solidFill>
              </a:rPr>
              <a:t>5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pic>
        <p:nvPicPr>
          <p:cNvPr id="28" name="Image 2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67936" y="4531311"/>
            <a:ext cx="4771489" cy="2122216"/>
          </a:xfrm>
          <a:prstGeom prst="rect">
            <a:avLst/>
          </a:prstGeom>
        </p:spPr>
      </p:pic>
      <p:sp>
        <p:nvSpPr>
          <p:cNvPr id="29" name="Ellipse 28">
            <a:extLst>
              <a:ext uri="{FF2B5EF4-FFF2-40B4-BE49-F238E27FC236}">
                <a16:creationId xmlns:a16="http://schemas.microsoft.com/office/drawing/2014/main" id="{CB026806-20AC-4FFE-B703-D8D24C37072D}"/>
              </a:ext>
            </a:extLst>
          </p:cNvPr>
          <p:cNvSpPr/>
          <p:nvPr/>
        </p:nvSpPr>
        <p:spPr>
          <a:xfrm>
            <a:off x="4655517" y="4716152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30" name="Ellipse 29">
            <a:extLst>
              <a:ext uri="{FF2B5EF4-FFF2-40B4-BE49-F238E27FC236}">
                <a16:creationId xmlns:a16="http://schemas.microsoft.com/office/drawing/2014/main" id="{590B0F35-B64D-4048-9346-6C7B67AD6E33}"/>
              </a:ext>
            </a:extLst>
          </p:cNvPr>
          <p:cNvSpPr/>
          <p:nvPr/>
        </p:nvSpPr>
        <p:spPr>
          <a:xfrm>
            <a:off x="4655517" y="5067015"/>
            <a:ext cx="252000" cy="252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2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31" name="Ellipse 30">
            <a:extLst>
              <a:ext uri="{FF2B5EF4-FFF2-40B4-BE49-F238E27FC236}">
                <a16:creationId xmlns:a16="http://schemas.microsoft.com/office/drawing/2014/main" id="{90BDC3A3-F3A0-47D2-ADF4-6CF1E3966B3E}"/>
              </a:ext>
            </a:extLst>
          </p:cNvPr>
          <p:cNvSpPr/>
          <p:nvPr/>
        </p:nvSpPr>
        <p:spPr>
          <a:xfrm>
            <a:off x="4968072" y="5462672"/>
            <a:ext cx="252000" cy="252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>
                <a:solidFill>
                  <a:schemeClr val="bg1"/>
                </a:solidFill>
              </a:rPr>
              <a:t>3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33" name="Ellipse 32">
            <a:extLst>
              <a:ext uri="{FF2B5EF4-FFF2-40B4-BE49-F238E27FC236}">
                <a16:creationId xmlns:a16="http://schemas.microsoft.com/office/drawing/2014/main" id="{90BDC3A3-F3A0-47D2-ADF4-6CF1E3966B3E}"/>
              </a:ext>
            </a:extLst>
          </p:cNvPr>
          <p:cNvSpPr/>
          <p:nvPr/>
        </p:nvSpPr>
        <p:spPr>
          <a:xfrm>
            <a:off x="7542344" y="5346003"/>
            <a:ext cx="252000" cy="252000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MA" sz="1100" b="1" baseline="0" dirty="0">
                <a:solidFill>
                  <a:schemeClr val="bg1"/>
                </a:solidFill>
              </a:rPr>
              <a:t>5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34" name="Ellipse 33">
            <a:extLst>
              <a:ext uri="{FF2B5EF4-FFF2-40B4-BE49-F238E27FC236}">
                <a16:creationId xmlns:a16="http://schemas.microsoft.com/office/drawing/2014/main" id="{90BDC3A3-F3A0-47D2-ADF4-6CF1E3966B3E}"/>
              </a:ext>
            </a:extLst>
          </p:cNvPr>
          <p:cNvSpPr/>
          <p:nvPr/>
        </p:nvSpPr>
        <p:spPr>
          <a:xfrm>
            <a:off x="8343620" y="4922760"/>
            <a:ext cx="252000" cy="2520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MA" sz="1100" b="1" baseline="0" dirty="0">
                <a:solidFill>
                  <a:schemeClr val="bg1"/>
                </a:solidFill>
              </a:rPr>
              <a:t>4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35" name="Ellipse 34">
            <a:extLst>
              <a:ext uri="{FF2B5EF4-FFF2-40B4-BE49-F238E27FC236}">
                <a16:creationId xmlns:a16="http://schemas.microsoft.com/office/drawing/2014/main" id="{90BDC3A3-F3A0-47D2-ADF4-6CF1E3966B3E}"/>
              </a:ext>
            </a:extLst>
          </p:cNvPr>
          <p:cNvSpPr/>
          <p:nvPr/>
        </p:nvSpPr>
        <p:spPr>
          <a:xfrm>
            <a:off x="4968072" y="2492027"/>
            <a:ext cx="252000" cy="2520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MA" sz="1100" b="1" baseline="0" dirty="0">
                <a:solidFill>
                  <a:schemeClr val="bg1"/>
                </a:solidFill>
              </a:rPr>
              <a:t>4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36" name="Ellipse 35">
            <a:extLst>
              <a:ext uri="{FF2B5EF4-FFF2-40B4-BE49-F238E27FC236}">
                <a16:creationId xmlns:a16="http://schemas.microsoft.com/office/drawing/2014/main" id="{90BDC3A3-F3A0-47D2-ADF4-6CF1E3966B3E}"/>
              </a:ext>
            </a:extLst>
          </p:cNvPr>
          <p:cNvSpPr/>
          <p:nvPr/>
        </p:nvSpPr>
        <p:spPr>
          <a:xfrm>
            <a:off x="4968072" y="3209775"/>
            <a:ext cx="252000" cy="252000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MA" sz="1100" b="1" baseline="0" dirty="0">
                <a:solidFill>
                  <a:schemeClr val="bg1"/>
                </a:solidFill>
              </a:rPr>
              <a:t>5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6297716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ThèmeROUGE">
  <a:themeElements>
    <a:clrScheme name="Personnalisé 4">
      <a:dk1>
        <a:srgbClr val="000000"/>
      </a:dk1>
      <a:lt1>
        <a:srgbClr val="E0D6C8"/>
      </a:lt1>
      <a:dk2>
        <a:srgbClr val="000000"/>
      </a:dk2>
      <a:lt2>
        <a:srgbClr val="725F59"/>
      </a:lt2>
      <a:accent1>
        <a:srgbClr val="E0D6C8"/>
      </a:accent1>
      <a:accent2>
        <a:srgbClr val="CE1111"/>
      </a:accent2>
      <a:accent3>
        <a:srgbClr val="EDE8E0"/>
      </a:accent3>
      <a:accent4>
        <a:srgbClr val="000000"/>
      </a:accent4>
      <a:accent5>
        <a:srgbClr val="EDE8E0"/>
      </a:accent5>
      <a:accent6>
        <a:srgbClr val="BA0E0E"/>
      </a:accent6>
      <a:hlink>
        <a:srgbClr val="92D050"/>
      </a:hlink>
      <a:folHlink>
        <a:srgbClr val="FFFFFF"/>
      </a:folHlink>
    </a:clrScheme>
    <a:fontScheme name="inter title">
      <a:majorFont>
        <a:latin typeface="Arial"/>
        <a:ea typeface="ＭＳ Ｐゴシック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 cap="flat" cmpd="sng" algn="ctr">
          <a:solidFill>
            <a:srgbClr val="92D05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400" b="1" i="0" u="sng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34" charset="-128"/>
          </a:defRPr>
        </a:defPPr>
      </a:lstStyle>
    </a:spDef>
    <a:lnDef>
      <a:spPr bwMode="auto">
        <a:solidFill>
          <a:schemeClr val="bg1"/>
        </a:solidFill>
        <a:ln>
          <a:solidFill>
            <a:schemeClr val="accent6">
              <a:lumMod val="60000"/>
              <a:lumOff val="40000"/>
            </a:schemeClr>
          </a:solidFill>
          <a:tailEnd type="triangle"/>
        </a:ln>
      </a:spPr>
      <a:bodyPr/>
      <a:lstStyle/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lnDef>
  </a:objectDefaults>
  <a:extraClrSchemeLst>
    <a:extraClrScheme>
      <a:clrScheme name="inter titl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ter titl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ter titl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ter titl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ter titl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ter titl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ter titl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ter titl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ter titl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ter titl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ter titl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ter titl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ter title 13">
        <a:dk1>
          <a:srgbClr val="000000"/>
        </a:dk1>
        <a:lt1>
          <a:srgbClr val="FFFFFF"/>
        </a:lt1>
        <a:dk2>
          <a:srgbClr val="000000"/>
        </a:dk2>
        <a:lt2>
          <a:srgbClr val="725F59"/>
        </a:lt2>
        <a:accent1>
          <a:srgbClr val="E0D6C8"/>
        </a:accent1>
        <a:accent2>
          <a:srgbClr val="DC3020"/>
        </a:accent2>
        <a:accent3>
          <a:srgbClr val="FFFFFF"/>
        </a:accent3>
        <a:accent4>
          <a:srgbClr val="000000"/>
        </a:accent4>
        <a:accent5>
          <a:srgbClr val="EDE8E0"/>
        </a:accent5>
        <a:accent6>
          <a:srgbClr val="C72A1C"/>
        </a:accent6>
        <a:hlink>
          <a:srgbClr val="820024"/>
        </a:hlink>
        <a:folHlink>
          <a:srgbClr val="F5842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ter title 14">
        <a:dk1>
          <a:srgbClr val="000000"/>
        </a:dk1>
        <a:lt1>
          <a:srgbClr val="CACACA"/>
        </a:lt1>
        <a:dk2>
          <a:srgbClr val="000000"/>
        </a:dk2>
        <a:lt2>
          <a:srgbClr val="725F59"/>
        </a:lt2>
        <a:accent1>
          <a:srgbClr val="E0D6C8"/>
        </a:accent1>
        <a:accent2>
          <a:srgbClr val="DC3020"/>
        </a:accent2>
        <a:accent3>
          <a:srgbClr val="E1E1E1"/>
        </a:accent3>
        <a:accent4>
          <a:srgbClr val="000000"/>
        </a:accent4>
        <a:accent5>
          <a:srgbClr val="EDE8E0"/>
        </a:accent5>
        <a:accent6>
          <a:srgbClr val="C72A1C"/>
        </a:accent6>
        <a:hlink>
          <a:srgbClr val="820024"/>
        </a:hlink>
        <a:folHlink>
          <a:srgbClr val="F5842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ter title 15">
        <a:dk1>
          <a:srgbClr val="000000"/>
        </a:dk1>
        <a:lt1>
          <a:srgbClr val="E0D6C8"/>
        </a:lt1>
        <a:dk2>
          <a:srgbClr val="000000"/>
        </a:dk2>
        <a:lt2>
          <a:srgbClr val="725F59"/>
        </a:lt2>
        <a:accent1>
          <a:srgbClr val="E0D6C8"/>
        </a:accent1>
        <a:accent2>
          <a:srgbClr val="DC3020"/>
        </a:accent2>
        <a:accent3>
          <a:srgbClr val="EDE8E0"/>
        </a:accent3>
        <a:accent4>
          <a:srgbClr val="000000"/>
        </a:accent4>
        <a:accent5>
          <a:srgbClr val="EDE8E0"/>
        </a:accent5>
        <a:accent6>
          <a:srgbClr val="C72A1C"/>
        </a:accent6>
        <a:hlink>
          <a:srgbClr val="820024"/>
        </a:hlink>
        <a:folHlink>
          <a:srgbClr val="F5842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ter title 16">
        <a:dk1>
          <a:srgbClr val="000000"/>
        </a:dk1>
        <a:lt1>
          <a:srgbClr val="E0D6C8"/>
        </a:lt1>
        <a:dk2>
          <a:srgbClr val="000000"/>
        </a:dk2>
        <a:lt2>
          <a:srgbClr val="725F59"/>
        </a:lt2>
        <a:accent1>
          <a:srgbClr val="E0D6C8"/>
        </a:accent1>
        <a:accent2>
          <a:srgbClr val="CE1111"/>
        </a:accent2>
        <a:accent3>
          <a:srgbClr val="EDE8E0"/>
        </a:accent3>
        <a:accent4>
          <a:srgbClr val="000000"/>
        </a:accent4>
        <a:accent5>
          <a:srgbClr val="EDE8E0"/>
        </a:accent5>
        <a:accent6>
          <a:srgbClr val="BA0E0E"/>
        </a:accent6>
        <a:hlink>
          <a:srgbClr val="820024"/>
        </a:hlink>
        <a:folHlink>
          <a:srgbClr val="F5842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255ACD18BB8BA48BC140F56F2144889" ma:contentTypeVersion="5" ma:contentTypeDescription="Create a new document." ma:contentTypeScope="" ma:versionID="20e3192bc04f1836041db6f0c9562e8c">
  <xsd:schema xmlns:xsd="http://www.w3.org/2001/XMLSchema" xmlns:xs="http://www.w3.org/2001/XMLSchema" xmlns:p="http://schemas.microsoft.com/office/2006/metadata/properties" xmlns:ns1="http://schemas.microsoft.com/sharepoint/v3" xmlns:ns2="ed61ea38-b5a8-42b2-a52a-1901dba62ab3" xmlns:ns3="f2bd8d71-15a9-4231-91d4-cacca866f291" targetNamespace="http://schemas.microsoft.com/office/2006/metadata/properties" ma:root="true" ma:fieldsID="c90baa9434d0062a4e101b4d20082b94" ns1:_="" ns2:_="" ns3:_="">
    <xsd:import namespace="http://schemas.microsoft.com/sharepoint/v3"/>
    <xsd:import namespace="ed61ea38-b5a8-42b2-a52a-1901dba62ab3"/>
    <xsd:import namespace="f2bd8d71-15a9-4231-91d4-cacca866f291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  <xsd:element ref="ns2:Flag" minOccurs="0"/>
                <xsd:element ref="ns2:ad483d8ac4294b3e9805b8752fddbee2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" ma:hidden="true" ma:internalName="PublishingExpirationDat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d61ea38-b5a8-42b2-a52a-1901dba62ab3" elementFormDefault="qualified">
    <xsd:import namespace="http://schemas.microsoft.com/office/2006/documentManagement/types"/>
    <xsd:import namespace="http://schemas.microsoft.com/office/infopath/2007/PartnerControls"/>
    <xsd:element name="Flag" ma:index="10" nillable="true" ma:displayName="Flag" ma:default="EN" ma:internalName="Flag">
      <xsd:simpleType>
        <xsd:restriction base="dms:Unknown"/>
      </xsd:simpleType>
    </xsd:element>
    <xsd:element name="ad483d8ac4294b3e9805b8752fddbee2" ma:index="12" nillable="true" ma:taxonomy="true" ma:internalName="ad483d8ac4294b3e9805b8752fddbee2" ma:taxonomyFieldName="Brand" ma:displayName="Brand" ma:default="" ma:fieldId="{ad483d8a-c429-4b3e-9805-b8752fddbee2}" ma:taxonomyMulti="true" ma:sspId="9ecd963b-bfbe-48fa-b8fe-5f196b8f6024" ma:termSetId="0a3076c9-853d-43cc-bfa6-b5ca517cab68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2bd8d71-15a9-4231-91d4-cacca866f291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730b3ff8-c05f-4201-a7d7-a716ad94e5e0}" ma:internalName="TaxCatchAll" ma:showField="CatchAllData" ma:web="f2bd8d71-15a9-4231-91d4-cacca866f2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LongProperties xmlns="http://schemas.microsoft.com/office/2006/metadata/longProperties"/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>
  <documentManagement>
    <TaxCatchAll xmlns="f2bd8d71-15a9-4231-91d4-cacca866f291">
      <Value>106</Value>
      <Value>213</Value>
      <Value>25</Value>
      <Value>212</Value>
    </TaxCatchAll>
    <PublishingExpirationDate xmlns="http://schemas.microsoft.com/sharepoint/v3" xsi:nil="true"/>
    <Flag xmlns="ed61ea38-b5a8-42b2-a52a-1901dba62ab3">EN</Flag>
    <PublishingStartDate xmlns="http://schemas.microsoft.com/sharepoint/v3" xsi:nil="true"/>
    <ad483d8ac4294b3e9805b8752fddbee2 xmlns="ed61ea38-b5a8-42b2-a52a-1901dba62ab3">
      <Terms xmlns="http://schemas.microsoft.com/office/infopath/2007/PartnerControls">
        <TermInfo xmlns="http://schemas.microsoft.com/office/infopath/2007/PartnerControls">
          <TermName xmlns="http://schemas.microsoft.com/office/infopath/2007/PartnerControls">Tefal</TermName>
          <TermId xmlns="http://schemas.microsoft.com/office/infopath/2007/PartnerControls">e685edc5-85c0-4d26-9ae7-2073af6d488a</TermId>
        </TermInfo>
        <TermInfo xmlns="http://schemas.microsoft.com/office/infopath/2007/PartnerControls">
          <TermName xmlns="http://schemas.microsoft.com/office/infopath/2007/PartnerControls">Moulinex</TermName>
          <TermId xmlns="http://schemas.microsoft.com/office/infopath/2007/PartnerControls">59990329-34ab-415d-b95d-7c3c527ab44d</TermId>
        </TermInfo>
        <TermInfo xmlns="http://schemas.microsoft.com/office/infopath/2007/PartnerControls">
          <TermName xmlns="http://schemas.microsoft.com/office/infopath/2007/PartnerControls">Rowenta</TermName>
          <TermId xmlns="http://schemas.microsoft.com/office/infopath/2007/PartnerControls">d430e5e2-9008-4fc1-abcf-5fbe5edad0b2</TermId>
        </TermInfo>
        <TermInfo xmlns="http://schemas.microsoft.com/office/infopath/2007/PartnerControls">
          <TermName xmlns="http://schemas.microsoft.com/office/infopath/2007/PartnerControls">All Clad</TermName>
          <TermId xmlns="http://schemas.microsoft.com/office/infopath/2007/PartnerControls">02d92d48-9da6-4c1a-b21c-208bf0829c7f</TermId>
        </TermInfo>
      </Terms>
    </ad483d8ac4294b3e9805b8752fddbee2>
  </documentManagement>
</p:properties>
</file>

<file path=customXml/itemProps1.xml><?xml version="1.0" encoding="utf-8"?>
<ds:datastoreItem xmlns:ds="http://schemas.openxmlformats.org/officeDocument/2006/customXml" ds:itemID="{892B4E75-DAC2-4167-9DB1-18F8A5339716}"/>
</file>

<file path=customXml/itemProps2.xml><?xml version="1.0" encoding="utf-8"?>
<ds:datastoreItem xmlns:ds="http://schemas.openxmlformats.org/officeDocument/2006/customXml" ds:itemID="{F94A4862-0F1C-4DE1-B4AF-84775FA67082}"/>
</file>

<file path=customXml/itemProps3.xml><?xml version="1.0" encoding="utf-8"?>
<ds:datastoreItem xmlns:ds="http://schemas.openxmlformats.org/officeDocument/2006/customXml" ds:itemID="{C7044A47-12DD-4B58-869E-078610DFE38A}"/>
</file>

<file path=customXml/itemProps4.xml><?xml version="1.0" encoding="utf-8"?>
<ds:datastoreItem xmlns:ds="http://schemas.openxmlformats.org/officeDocument/2006/customXml" ds:itemID="{CD709ED2-CC55-4EFA-8B2F-BD0DC3835320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78886</TotalTime>
  <Words>11118</Words>
  <Application>Microsoft Office PowerPoint</Application>
  <PresentationFormat>Affichage à l'écran (4:3)</PresentationFormat>
  <Paragraphs>3119</Paragraphs>
  <Slides>168</Slides>
  <Notes>168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168</vt:i4>
      </vt:variant>
    </vt:vector>
  </HeadingPairs>
  <TitlesOfParts>
    <vt:vector size="175" baseType="lpstr">
      <vt:lpstr>Arial</vt:lpstr>
      <vt:lpstr>ATSackers Gothic Medium</vt:lpstr>
      <vt:lpstr>DIN Next LT Pro Medium Cond</vt:lpstr>
      <vt:lpstr>Verdana</vt:lpstr>
      <vt:lpstr>Wingdings</vt:lpstr>
      <vt:lpstr>Wingdings 2</vt:lpstr>
      <vt:lpstr>ThèmeROUGE</vt:lpstr>
      <vt:lpstr>Présentation PowerPoint</vt:lpstr>
      <vt:lpstr>Présentation PowerPoint</vt:lpstr>
      <vt:lpstr>Table of contents</vt:lpstr>
      <vt:lpstr>Table of contents</vt:lpstr>
      <vt:lpstr>Présentation PowerPoint</vt:lpstr>
      <vt:lpstr> Introduction</vt:lpstr>
      <vt:lpstr> Introduction</vt:lpstr>
      <vt:lpstr> Introduction</vt:lpstr>
      <vt:lpstr> Introduction</vt:lpstr>
      <vt:lpstr> Introduction</vt:lpstr>
      <vt:lpstr> Introduction</vt:lpstr>
      <vt:lpstr> Introduction</vt:lpstr>
      <vt:lpstr> Introduction</vt:lpstr>
      <vt:lpstr> Introduction</vt:lpstr>
      <vt:lpstr> Introduction</vt:lpstr>
      <vt:lpstr> Introduction</vt:lpstr>
      <vt:lpstr> Introduction</vt:lpstr>
      <vt:lpstr> Introduction</vt:lpstr>
      <vt:lpstr>Table of contents</vt:lpstr>
      <vt:lpstr>Components list</vt:lpstr>
      <vt:lpstr>Components list</vt:lpstr>
      <vt:lpstr>Components list</vt:lpstr>
      <vt:lpstr>Components list</vt:lpstr>
      <vt:lpstr>Components list</vt:lpstr>
      <vt:lpstr>Components list</vt:lpstr>
      <vt:lpstr>Components list</vt:lpstr>
      <vt:lpstr>Présentation PowerPoint</vt:lpstr>
      <vt:lpstr>Présentation PowerPoint</vt:lpstr>
      <vt:lpstr>Présentation PowerPoint</vt:lpstr>
      <vt:lpstr>Rich CMS Banner Component</vt:lpstr>
      <vt:lpstr>Rich CMS Banner Component</vt:lpstr>
      <vt:lpstr>Présentation PowerPoint</vt:lpstr>
      <vt:lpstr>Présentation PowerPoint</vt:lpstr>
      <vt:lpstr>Présentation PowerPoint</vt:lpstr>
      <vt:lpstr>Interactive Mosaic Component</vt:lpstr>
      <vt:lpstr>Interactive Mosaic Component</vt:lpstr>
      <vt:lpstr>Présentation PowerPoint</vt:lpstr>
      <vt:lpstr>Présentation PowerPoint</vt:lpstr>
      <vt:lpstr>Interactive Mosaic Item Component</vt:lpstr>
      <vt:lpstr>Interactive Mosaic Item Component</vt:lpstr>
      <vt:lpstr>Présentation PowerPoint</vt:lpstr>
      <vt:lpstr>Présentation PowerPoint</vt:lpstr>
      <vt:lpstr>Présentation PowerPoint</vt:lpstr>
      <vt:lpstr>Présentation PowerPoint</vt:lpstr>
      <vt:lpstr>Dynamic Recipe Product Push Component</vt:lpstr>
      <vt:lpstr>Dynamic Recipe Product Push Component</vt:lpstr>
      <vt:lpstr>Présentation PowerPoint</vt:lpstr>
      <vt:lpstr>Présentation PowerPoint</vt:lpstr>
      <vt:lpstr>Présentation PowerPoint</vt:lpstr>
      <vt:lpstr>Rich CMS Paragraph Container </vt:lpstr>
      <vt:lpstr>Rich CMS Paragraph Container </vt:lpstr>
      <vt:lpstr>Présentation PowerPoint</vt:lpstr>
      <vt:lpstr>Présentation PowerPoint</vt:lpstr>
      <vt:lpstr>Rich CMS Paragraph Container </vt:lpstr>
      <vt:lpstr>Rich CMS Paragraph Container </vt:lpstr>
      <vt:lpstr>Présentation PowerPoint</vt:lpstr>
      <vt:lpstr>Présentation PowerPoint</vt:lpstr>
      <vt:lpstr>Présentation PowerPoint</vt:lpstr>
      <vt:lpstr>Whats Hot Banner Component</vt:lpstr>
      <vt:lpstr>Whats Hot Banner Component</vt:lpstr>
      <vt:lpstr>Présentation PowerPoint</vt:lpstr>
      <vt:lpstr>Présentation PowerPoint</vt:lpstr>
      <vt:lpstr>Présentation PowerPoint</vt:lpstr>
      <vt:lpstr>Rich Hour Banner Component</vt:lpstr>
      <vt:lpstr>Rich Hour Banner Component</vt:lpstr>
      <vt:lpstr>Présentation PowerPoint</vt:lpstr>
      <vt:lpstr>Présentation PowerPoint</vt:lpstr>
      <vt:lpstr>Présentation PowerPoint</vt:lpstr>
      <vt:lpstr>Push Banner Component</vt:lpstr>
      <vt:lpstr>Push Banner Component</vt:lpstr>
      <vt:lpstr>Présentation PowerPoint</vt:lpstr>
      <vt:lpstr>Présentation PowerPoint</vt:lpstr>
      <vt:lpstr>Présentation PowerPoint</vt:lpstr>
      <vt:lpstr>Rich Product Feature Component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Groupe SEB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FOR_All-Brands_Website_ContentManagement_CMSComponent_en</dc:title>
  <dc:creator>Groupe SEB Communication</dc:creator>
  <cp:lastModifiedBy>ZIDI Kadouche</cp:lastModifiedBy>
  <cp:revision>2438</cp:revision>
  <dcterms:modified xsi:type="dcterms:W3CDTF">2020-01-17T14:23:38Z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uteur">
    <vt:lpwstr>Groupe SEB Communication</vt:lpwstr>
  </property>
  <property fmtid="{D5CDD505-2E9C-101B-9397-08002B2CF9AE}" pid="3" name="ContentType">
    <vt:lpwstr>Nouveau document</vt:lpwstr>
  </property>
  <property fmtid="{D5CDD505-2E9C-101B-9397-08002B2CF9AE}" pid="4" name="A traduire">
    <vt:lpwstr>1</vt:lpwstr>
  </property>
  <property fmtid="{D5CDD505-2E9C-101B-9397-08002B2CF9AE}" pid="5" name="Langue">
    <vt:lpwstr>FR</vt:lpwstr>
  </property>
  <property fmtid="{D5CDD505-2E9C-101B-9397-08002B2CF9AE}" pid="6" name="Drapeau">
    <vt:lpwstr/>
  </property>
  <property fmtid="{D5CDD505-2E9C-101B-9397-08002B2CF9AE}" pid="7" name="ContentTypeId">
    <vt:lpwstr>0x0101006255ACD18BB8BA48BC140F56F2144889</vt:lpwstr>
  </property>
  <property fmtid="{D5CDD505-2E9C-101B-9397-08002B2CF9AE}" pid="8" name="Language">
    <vt:lpwstr>FR</vt:lpwstr>
  </property>
  <property fmtid="{D5CDD505-2E9C-101B-9397-08002B2CF9AE}" pid="9" name="Flag">
    <vt:lpwstr/>
  </property>
  <property fmtid="{D5CDD505-2E9C-101B-9397-08002B2CF9AE}" pid="10" name="Translate">
    <vt:lpwstr>false</vt:lpwstr>
  </property>
  <property fmtid="{D5CDD505-2E9C-101B-9397-08002B2CF9AE}" pid="11" name="d7bea3b829bb4e58a70593075090cdac">
    <vt:lpwstr>_TO BE DEFINED|18a709e7-74ab-4d56-b82d-5e08e50d7d36</vt:lpwstr>
  </property>
  <property fmtid="{D5CDD505-2E9C-101B-9397-08002B2CF9AE}" pid="12" name="h6e3e88ffaea4ff8b3b4db99e4ed1c0b">
    <vt:lpwstr>_TO BE DEFINED|d152e243-c296-4739-8450-0ee370bf7302</vt:lpwstr>
  </property>
  <property fmtid="{D5CDD505-2E9C-101B-9397-08002B2CF9AE}" pid="13" name="l6af22312f684e758d500babaa8ebf0c">
    <vt:lpwstr>1. In progress|c875cdda-df6d-481d-ab81-c752b113fdfb</vt:lpwstr>
  </property>
  <property fmtid="{D5CDD505-2E9C-101B-9397-08002B2CF9AE}" pid="14" name="TaxCatchAll">
    <vt:lpwstr>32;#_TO BE DEFINED|18a709e7-74ab-4d56-b82d-5e08e50d7d36;#84;#Init|e02fe272-c989-4699-980c-afa9ae694088;#24;#_TO BE DEFINED|d152e243-c296-4739-8450-0ee370bf7302;#22;#1. In progress|c875cdda-df6d-481d-ab81-c752b113fdfb</vt:lpwstr>
  </property>
  <property fmtid="{D5CDD505-2E9C-101B-9397-08002B2CF9AE}" pid="15" name="lc9d15623f6a42beb8682825427eadf5">
    <vt:lpwstr>Init|e02fe272-c989-4699-980c-afa9ae694088</vt:lpwstr>
  </property>
  <property fmtid="{D5CDD505-2E9C-101B-9397-08002B2CF9AE}" pid="16" name="Development_x0020_Category">
    <vt:lpwstr>84;#Init|e02fe272-c989-4699-980c-afa9ae694088</vt:lpwstr>
  </property>
  <property fmtid="{D5CDD505-2E9C-101B-9397-08002B2CF9AE}" pid="17" name="Application">
    <vt:lpwstr>24;#_TO BE DEFINED|d152e243-c296-4739-8450-0ee370bf7302</vt:lpwstr>
  </property>
  <property fmtid="{D5CDD505-2E9C-101B-9397-08002B2CF9AE}" pid="18" name="Business_x002C__x0020_Family_x0020__xFF06_Processes">
    <vt:lpwstr>32;#_TO BE DEFINED|18a709e7-74ab-4d56-b82d-5e08e50d7d36</vt:lpwstr>
  </property>
  <property fmtid="{D5CDD505-2E9C-101B-9397-08002B2CF9AE}" pid="19" name="Document_x0020_State">
    <vt:lpwstr>22;#1. In progress|c875cdda-df6d-481d-ab81-c752b113fdfb</vt:lpwstr>
  </property>
  <property fmtid="{D5CDD505-2E9C-101B-9397-08002B2CF9AE}" pid="20" name="Document State">
    <vt:lpwstr>22;#1. In progress|c875cdda-df6d-481d-ab81-c752b113fdfb</vt:lpwstr>
  </property>
  <property fmtid="{D5CDD505-2E9C-101B-9397-08002B2CF9AE}" pid="21" name="Development Category">
    <vt:lpwstr>84;#Init|e02fe272-c989-4699-980c-afa9ae694088</vt:lpwstr>
  </property>
  <property fmtid="{D5CDD505-2E9C-101B-9397-08002B2CF9AE}" pid="22" name="Business, Family ＆Processes">
    <vt:lpwstr>32;#_TO BE DEFINED|18a709e7-74ab-4d56-b82d-5e08e50d7d36</vt:lpwstr>
  </property>
  <property fmtid="{D5CDD505-2E9C-101B-9397-08002B2CF9AE}" pid="23" name="Project_x0020_Name">
    <vt:lpwstr>403;#1200186|ce1626ec-cb6d-4a6c-b852-514643dea3dd</vt:lpwstr>
  </property>
  <property fmtid="{D5CDD505-2E9C-101B-9397-08002B2CF9AE}" pid="24" name="Project Name">
    <vt:lpwstr>403;#1200186|ce1626ec-cb6d-4a6c-b852-514643dea3dd</vt:lpwstr>
  </property>
  <property fmtid="{D5CDD505-2E9C-101B-9397-08002B2CF9AE}" pid="25" name="Brand">
    <vt:lpwstr>25;#Tefal|e685edc5-85c0-4d26-9ae7-2073af6d488a;#106;#Moulinex|59990329-34ab-415d-b95d-7c3c527ab44d;#212;#Rowenta|d430e5e2-9008-4fc1-abcf-5fbe5edad0b2;#213;#All Clad|02d92d48-9da6-4c1a-b21c-208bf0829c7f</vt:lpwstr>
  </property>
</Properties>
</file>