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8" r:id="rId5"/>
  </p:sldMasterIdLst>
  <p:notesMasterIdLst>
    <p:notesMasterId r:id="rId34"/>
  </p:notesMasterIdLst>
  <p:handoutMasterIdLst>
    <p:handoutMasterId r:id="rId35"/>
  </p:handoutMasterIdLst>
  <p:sldIdLst>
    <p:sldId id="302" r:id="rId6"/>
    <p:sldId id="710" r:id="rId7"/>
    <p:sldId id="712" r:id="rId8"/>
    <p:sldId id="713" r:id="rId9"/>
    <p:sldId id="714" r:id="rId10"/>
    <p:sldId id="715" r:id="rId11"/>
    <p:sldId id="716" r:id="rId12"/>
    <p:sldId id="718" r:id="rId13"/>
    <p:sldId id="719" r:id="rId14"/>
    <p:sldId id="720" r:id="rId15"/>
    <p:sldId id="721" r:id="rId16"/>
    <p:sldId id="723" r:id="rId17"/>
    <p:sldId id="725" r:id="rId18"/>
    <p:sldId id="724" r:id="rId19"/>
    <p:sldId id="726" r:id="rId20"/>
    <p:sldId id="727" r:id="rId21"/>
    <p:sldId id="627" r:id="rId22"/>
    <p:sldId id="728" r:id="rId23"/>
    <p:sldId id="729" r:id="rId24"/>
    <p:sldId id="730" r:id="rId25"/>
    <p:sldId id="731" r:id="rId26"/>
    <p:sldId id="732" r:id="rId27"/>
    <p:sldId id="739" r:id="rId28"/>
    <p:sldId id="740" r:id="rId29"/>
    <p:sldId id="733" r:id="rId30"/>
    <p:sldId id="734" r:id="rId31"/>
    <p:sldId id="737" r:id="rId32"/>
    <p:sldId id="738" r:id="rId33"/>
  </p:sldIdLst>
  <p:sldSz cx="9144000" cy="6858000" type="screen4x3"/>
  <p:notesSz cx="6858000" cy="9144000"/>
  <p:defaultTextStyle>
    <a:defPPr>
      <a:defRPr lang="fr-FR"/>
    </a:defPPr>
    <a:lvl1pPr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7305"/>
    <a:srgbClr val="E0D6C5"/>
    <a:srgbClr val="D21E1B"/>
    <a:srgbClr val="B00E0E"/>
    <a:srgbClr val="A68A62"/>
    <a:srgbClr val="FFCCFF"/>
    <a:srgbClr val="E42518"/>
    <a:srgbClr val="BFE9C3"/>
    <a:srgbClr val="FFFFFF"/>
    <a:srgbClr val="CE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91" autoAdjust="0"/>
    <p:restoredTop sz="98505" autoAdjust="0"/>
  </p:normalViewPr>
  <p:slideViewPr>
    <p:cSldViewPr>
      <p:cViewPr>
        <p:scale>
          <a:sx n="73" d="100"/>
          <a:sy n="73" d="100"/>
        </p:scale>
        <p:origin x="104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56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2E27F2F1-EE3E-4C0C-BB37-69E7739FF4FB}" type="slidenum">
              <a:rPr lang="fr-FR" altLang="ja-JP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832144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noProof="0"/>
              <a:t>Cliquez pour modifier les styles du texte du masque</a:t>
            </a:r>
          </a:p>
          <a:p>
            <a:pPr lvl="1"/>
            <a:r>
              <a:rPr lang="fr-FR" altLang="ja-JP" noProof="0"/>
              <a:t>Deuxième niveau</a:t>
            </a:r>
          </a:p>
          <a:p>
            <a:pPr lvl="2"/>
            <a:r>
              <a:rPr lang="fr-FR" altLang="ja-JP" noProof="0"/>
              <a:t>Troisième niveau</a:t>
            </a:r>
          </a:p>
          <a:p>
            <a:pPr lvl="3"/>
            <a:r>
              <a:rPr lang="fr-FR" altLang="ja-JP" noProof="0"/>
              <a:t>Quatrième niveau</a:t>
            </a:r>
          </a:p>
          <a:p>
            <a:pPr lvl="4"/>
            <a:r>
              <a:rPr lang="fr-FR" altLang="ja-JP" noProof="0"/>
              <a:t>Cinquième niveau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2990576E-30D6-460C-8577-598FF11F5C6C}" type="slidenum">
              <a:rPr lang="fr-FR" altLang="ja-JP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038392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noProof="0" dirty="0"/>
              <a:t>Objective of the training manual </a:t>
            </a:r>
            <a:r>
              <a:rPr lang="en-US" sz="1200" b="1" kern="1200" baseline="0" noProof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:</a:t>
            </a:r>
            <a:r>
              <a:rPr lang="en-US" sz="1200" kern="1200" noProof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 the </a:t>
            </a:r>
            <a:r>
              <a:rPr lang="en-US" noProof="0" dirty="0"/>
              <a:t>training  manual is given to the trainee.</a:t>
            </a:r>
            <a:r>
              <a:rPr lang="en-US" baseline="0" noProof="0" dirty="0"/>
              <a:t> It underlines the main concepts and describes their target</a:t>
            </a:r>
            <a:endParaRPr lang="en-US" noProof="0" dirty="0"/>
          </a:p>
          <a:p>
            <a:pPr lvl="0">
              <a:buFont typeface="Arial" pitchFamily="34" charset="0"/>
              <a:buChar char="•"/>
            </a:pPr>
            <a:endParaRPr lang="en-US" sz="1200" kern="1200" noProof="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b="1" kern="1200" noProof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Form</a:t>
            </a:r>
            <a:r>
              <a:rPr lang="en-US" sz="1200" kern="1200" baseline="0" noProof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 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baseline="0" noProof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 </a:t>
            </a:r>
            <a:r>
              <a:rPr lang="en-US" noProof="0" dirty="0"/>
              <a:t>Power Point document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baseline="0" noProof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 Be aware:  </a:t>
            </a:r>
            <a:r>
              <a:rPr lang="en-US" noProof="0" dirty="0"/>
              <a:t>Do not use abbreviation without its complete associated text</a:t>
            </a:r>
          </a:p>
          <a:p>
            <a:pPr lvl="0">
              <a:buFontTx/>
              <a:buChar char="-"/>
            </a:pPr>
            <a:endParaRPr lang="en-US" sz="1200" kern="1200" baseline="0" noProof="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noProof="0" dirty="0"/>
              <a:t>Writer</a:t>
            </a:r>
            <a:r>
              <a:rPr lang="en-US" sz="1200" b="1" kern="1200" baseline="0" noProof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 </a:t>
            </a:r>
            <a:r>
              <a:rPr lang="en-US" sz="1200" kern="1200" baseline="0" noProof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: SI + KU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noProof="0" dirty="0"/>
              <a:t>Validator</a:t>
            </a:r>
            <a:r>
              <a:rPr lang="en-US" sz="1200" kern="1200" baseline="0" noProof="0" dirty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rPr>
              <a:t> : SI</a:t>
            </a:r>
          </a:p>
          <a:p>
            <a:pPr lvl="0">
              <a:buFontTx/>
              <a:buNone/>
            </a:pPr>
            <a:endParaRPr lang="en-US" sz="1200" kern="1200" noProof="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167203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3997200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16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65360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17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517625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18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611339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19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191888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20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855325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21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3468086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22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4556192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23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409194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24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136468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760890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25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0813806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26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9705079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27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6424990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28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486273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8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82683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9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376551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10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213404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308824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12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379288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13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45305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F08EE-DAAA-4721-8B35-A10B645B05A1}" type="slidenum">
              <a:rPr lang="fr-FR" altLang="ja-JP" smtClean="0"/>
              <a:pPr>
                <a:defRPr/>
              </a:pPr>
              <a:t>14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790397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3124200"/>
            <a:ext cx="1701312" cy="685800"/>
          </a:xfrm>
          <a:prstGeom prst="rect">
            <a:avLst/>
          </a:prstGeom>
          <a:solidFill>
            <a:srgbClr val="C7BFA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4584700"/>
            <a:ext cx="1701312" cy="152400"/>
          </a:xfrm>
          <a:prstGeom prst="rect">
            <a:avLst/>
          </a:prstGeom>
          <a:solidFill>
            <a:srgbClr val="8E858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pic>
        <p:nvPicPr>
          <p:cNvPr id="7" name="Picture 13" descr="Frise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679331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56692" y="2611439"/>
            <a:ext cx="6447692" cy="168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2377" y="4629150"/>
            <a:ext cx="6248400" cy="175260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31CCB-4B77-4A09-A5D7-E227E1A8017A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66793" y="188913"/>
            <a:ext cx="1827335" cy="5878512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81858" y="188913"/>
            <a:ext cx="5344257" cy="58785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D90CB-569E-4422-B0D0-C60D7BE9E849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381858" y="1600201"/>
            <a:ext cx="3585796" cy="4467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8331" y="1600201"/>
            <a:ext cx="3585797" cy="4467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40677" y="6524626"/>
            <a:ext cx="1905000" cy="180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963508" y="6524626"/>
            <a:ext cx="1905000" cy="180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403649" y="332656"/>
            <a:ext cx="7128792" cy="646331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2688" y="188913"/>
            <a:ext cx="7680325" cy="1143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775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F6B6F-0F65-4B74-8139-87C670C04EBF}" type="slidenum">
              <a:rPr lang="fr-FR" altLang="ja-JP"/>
              <a:pPr>
                <a:defRPr/>
              </a:pPr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51520" y="260648"/>
            <a:ext cx="7488832" cy="432048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3200"/>
            </a:lvl1pPr>
          </a:lstStyle>
          <a:p>
            <a:r>
              <a:rPr lang="fr-FR"/>
              <a:t> 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268761"/>
            <a:ext cx="7488832" cy="482453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60432" y="6492875"/>
            <a:ext cx="576064" cy="365125"/>
          </a:xfrm>
          <a:prstGeom prst="rect">
            <a:avLst/>
          </a:prstGeom>
        </p:spPr>
        <p:txBody>
          <a:bodyPr/>
          <a:lstStyle/>
          <a:p>
            <a:fld id="{F1F5C55A-AAC4-4FAB-A004-0267178C4D8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971553" y="548680"/>
            <a:ext cx="7488881" cy="432048"/>
          </a:xfrm>
        </p:spPr>
        <p:txBody>
          <a:bodyPr/>
          <a:lstStyle>
            <a:lvl1pPr>
              <a:buNone/>
              <a:defRPr b="0" baseline="0">
                <a:latin typeface="DIN Next LT Pro Medium Cond" pitchFamily="34" charset="0"/>
              </a:defRPr>
            </a:lvl1pPr>
          </a:lstStyle>
          <a:p>
            <a:pPr lvl="0"/>
            <a:r>
              <a:rPr lang="fr-FR" dirty="0"/>
              <a:t>Cliquez pour modifier les styles </a:t>
            </a:r>
            <a:r>
              <a:rPr lang="fr-FR"/>
              <a:t>du sous </a:t>
            </a:r>
            <a:r>
              <a:rPr lang="fr-FR" dirty="0"/>
              <a:t>titre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C6D89-C11E-4D9A-AA9E-3694DE9E4CF6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BFCCE-A6F8-4AF8-BE2A-D0BA177C30B4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81858" y="1600201"/>
            <a:ext cx="3585796" cy="4467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8331" y="1600201"/>
            <a:ext cx="3585797" cy="4467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F9007-4D24-4BFF-8415-55F66F64C16F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A3C82-3317-4027-9088-031D312B129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107E8-C1D7-4835-8C98-54D140A71EE6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289DC-05CD-4173-87E2-9BCA9FA5AE57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SilverBullet:Users:therezelefevre:Documents:1%20-%20ON%20THE%20GO%20[13]:1%20-%20DOSSIERS%20:SEB%20IDENTIT&#201;%20GROUPE:11&#176;%20CHARTE:01%20-%20CALAGES:PRES%20POWER%20PONT:CALAGE:IMPORTLOGO.jp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SilverBullet:Users:therezelefevre:Documents:1 - ON THE GO [13]:1 - DOSSIERS :SEB IDENTITÉ GROUPE:11° CHARTE:01 - CALAGES:PRES POWER PONT:CALAGE:IMPORTLOGO.jpg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0" y="0"/>
            <a:ext cx="1109297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1259632" y="332656"/>
            <a:ext cx="7362006" cy="647797"/>
          </a:xfrm>
          <a:prstGeom prst="roundRect">
            <a:avLst>
              <a:gd name="adj" fmla="val 16667"/>
            </a:avLst>
          </a:prstGeom>
          <a:solidFill>
            <a:srgbClr val="B00E0E"/>
          </a:solidFill>
          <a:ln w="9525">
            <a:solidFill>
              <a:schemeClr val="accent2"/>
            </a:solidFill>
            <a:round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l">
              <a:defRPr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1859" y="1600201"/>
            <a:ext cx="7312269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677" y="6524626"/>
            <a:ext cx="1905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u="none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3508" y="6524626"/>
            <a:ext cx="1905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u="none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31640" y="260648"/>
            <a:ext cx="7384277" cy="86461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0" cap="none" spc="0" normalizeH="0" baseline="0" noProof="0" dirty="0">
              <a:ln>
                <a:noFill/>
              </a:ln>
              <a:solidFill>
                <a:srgbClr val="F4F4F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5" r:id="rId13"/>
    <p:sldLayoutId id="2147483686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E1111"/>
        </a:buClr>
        <a:buFont typeface="Wingdings 2" pitchFamily="18" charset="2"/>
        <a:buChar char="¢"/>
        <a:defRPr sz="2400" b="1">
          <a:solidFill>
            <a:srgbClr val="8E858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8E858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 sz="1700">
          <a:solidFill>
            <a:srgbClr val="8E858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8E858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8"/>
          <p:cNvSpPr txBox="1">
            <a:spLocks noChangeArrowheads="1"/>
          </p:cNvSpPr>
          <p:nvPr/>
        </p:nvSpPr>
        <p:spPr bwMode="auto">
          <a:xfrm>
            <a:off x="5932488" y="6661024"/>
            <a:ext cx="2743200" cy="59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4000" tIns="82800" rIns="36000" bIns="82800" anchor="b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ja-JP" sz="800" b="1" baseline="0" dirty="0">
                <a:solidFill>
                  <a:srgbClr val="E42518"/>
                </a:solidFill>
              </a:rPr>
              <a:t>2020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endParaRPr lang="fr-FR" altLang="ja-JP" sz="1800" baseline="0" dirty="0">
              <a:solidFill>
                <a:srgbClr val="E42518"/>
              </a:solidFill>
              <a:latin typeface="ATSackers Gothic Medium" pitchFamily="8" charset="0"/>
            </a:endParaRPr>
          </a:p>
        </p:txBody>
      </p:sp>
      <p:sp>
        <p:nvSpPr>
          <p:cNvPr id="2051" name="Rectangle 23"/>
          <p:cNvSpPr>
            <a:spLocks noChangeArrowheads="1"/>
          </p:cNvSpPr>
          <p:nvPr/>
        </p:nvSpPr>
        <p:spPr bwMode="auto">
          <a:xfrm>
            <a:off x="8686800" y="6391275"/>
            <a:ext cx="139700" cy="150813"/>
          </a:xfrm>
          <a:prstGeom prst="rect">
            <a:avLst/>
          </a:prstGeom>
          <a:solidFill>
            <a:srgbClr val="83062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2052" name="Rectangle 38"/>
          <p:cNvSpPr>
            <a:spLocks noChangeArrowheads="1"/>
          </p:cNvSpPr>
          <p:nvPr/>
        </p:nvSpPr>
        <p:spPr bwMode="auto">
          <a:xfrm>
            <a:off x="0" y="3124200"/>
            <a:ext cx="1701800" cy="685800"/>
          </a:xfrm>
          <a:prstGeom prst="rect">
            <a:avLst/>
          </a:prstGeom>
          <a:solidFill>
            <a:srgbClr val="BCB1A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2054" name="Rectangle 43"/>
          <p:cNvSpPr>
            <a:spLocks noChangeArrowheads="1"/>
          </p:cNvSpPr>
          <p:nvPr/>
        </p:nvSpPr>
        <p:spPr bwMode="auto">
          <a:xfrm>
            <a:off x="0" y="4584700"/>
            <a:ext cx="1701800" cy="152400"/>
          </a:xfrm>
          <a:prstGeom prst="rect">
            <a:avLst/>
          </a:prstGeom>
          <a:solidFill>
            <a:srgbClr val="8D7D7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1835696" y="2276872"/>
            <a:ext cx="69802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0000" bIns="90000"/>
          <a:lstStyle/>
          <a:p>
            <a:pPr lvl="0" algn="ctr" eaLnBrk="1" hangingPunct="1">
              <a:spcBef>
                <a:spcPct val="20000"/>
              </a:spcBef>
              <a:buClr>
                <a:srgbClr val="CE1111"/>
              </a:buClr>
            </a:pPr>
            <a:r>
              <a:rPr lang="fr-FR" b="1" kern="0" baseline="0" dirty="0">
                <a:solidFill>
                  <a:srgbClr val="8E8581"/>
                </a:solidFill>
                <a:latin typeface="Arial"/>
                <a:ea typeface="+mn-ea"/>
              </a:rPr>
              <a:t>Training DTC </a:t>
            </a:r>
            <a:r>
              <a:rPr lang="fr-FR" b="1" kern="0" baseline="0" dirty="0" err="1">
                <a:solidFill>
                  <a:srgbClr val="8E8581"/>
                </a:solidFill>
                <a:latin typeface="Arial"/>
                <a:ea typeface="+mn-ea"/>
              </a:rPr>
              <a:t>Websites</a:t>
            </a:r>
            <a:endParaRPr lang="fr-FR" b="1" kern="0" baseline="0" dirty="0">
              <a:solidFill>
                <a:srgbClr val="8E8581"/>
              </a:solidFill>
              <a:latin typeface="Arial"/>
              <a:ea typeface="+mn-ea"/>
            </a:endParaRPr>
          </a:p>
        </p:txBody>
      </p:sp>
      <p:pic>
        <p:nvPicPr>
          <p:cNvPr id="2057" name="Picture 49" descr="Frise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7957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280323"/>
              </p:ext>
            </p:extLst>
          </p:nvPr>
        </p:nvGraphicFramePr>
        <p:xfrm>
          <a:off x="1907704" y="2788950"/>
          <a:ext cx="6840759" cy="2524601"/>
        </p:xfrm>
        <a:graphic>
          <a:graphicData uri="http://schemas.openxmlformats.org/drawingml/2006/table">
            <a:tbl>
              <a:tblPr/>
              <a:tblGrid>
                <a:gridCol w="1486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9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62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89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674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Document Name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latin typeface="Arial"/>
                          <a:ea typeface="Times New Roman"/>
                          <a:cs typeface="Times New Roman"/>
                        </a:rPr>
                        <a:t>FOR_Hybris_DTC_Website</a:t>
                      </a:r>
                      <a:endParaRPr lang="fr-FR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74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Author Name: </a:t>
                      </a:r>
                      <a:r>
                        <a:rPr lang="en-US" sz="800" b="1" i="1" dirty="0">
                          <a:latin typeface="Arial"/>
                          <a:ea typeface="Times New Roman"/>
                          <a:cs typeface="Times New Roman"/>
                        </a:rPr>
                        <a:t>in charge of the redaction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Maryame</a:t>
                      </a:r>
                      <a:r>
                        <a:rPr lang="en-US" sz="800" i="1" baseline="0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AFRIKH</a:t>
                      </a:r>
                      <a:endParaRPr lang="fr-FR" sz="800" i="1" dirty="0">
                        <a:solidFill>
                          <a:srgbClr val="C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74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Creation Date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Arial"/>
                        </a:rPr>
                        <a:t>25/12/2019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74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 err="1">
                          <a:latin typeface="Arial"/>
                          <a:ea typeface="Times New Roman"/>
                          <a:cs typeface="Times New Roman"/>
                        </a:rPr>
                        <a:t>Process</a:t>
                      </a:r>
                      <a:r>
                        <a:rPr lang="fr-FR" sz="1000" b="1" dirty="0">
                          <a:latin typeface="Arial"/>
                          <a:ea typeface="Times New Roman"/>
                          <a:cs typeface="Times New Roman"/>
                        </a:rPr>
                        <a:t> &amp; </a:t>
                      </a:r>
                      <a:r>
                        <a:rPr lang="fr-FR" sz="1000" b="1" dirty="0" err="1">
                          <a:latin typeface="Arial"/>
                          <a:ea typeface="Times New Roman"/>
                          <a:cs typeface="Times New Roman"/>
                        </a:rPr>
                        <a:t>activities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DTC</a:t>
                      </a:r>
                      <a:r>
                        <a:rPr lang="en-US" sz="800" i="1" baseline="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Websites</a:t>
                      </a:r>
                      <a:endParaRPr lang="fr-FR" sz="800" i="1" dirty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74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Arial"/>
                          <a:ea typeface="Times New Roman"/>
                          <a:cs typeface="Times New Roman"/>
                        </a:rPr>
                        <a:t>Application </a:t>
                      </a:r>
                      <a:r>
                        <a:rPr lang="fr-FR" sz="1000" b="1" dirty="0" err="1">
                          <a:latin typeface="Arial"/>
                          <a:ea typeface="Times New Roman"/>
                          <a:cs typeface="Times New Roman"/>
                        </a:rPr>
                        <a:t>landscape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&lt;insert the application landscape </a:t>
                      </a:r>
                      <a:r>
                        <a:rPr lang="en-US" sz="800" i="1" baseline="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involved in this UTC document&gt;</a:t>
                      </a:r>
                      <a:endParaRPr lang="fr-FR" sz="800" i="1" dirty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74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Business requirement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&lt;insert name of the generating event – project…&gt;</a:t>
                      </a:r>
                      <a:endParaRPr lang="fr-FR" sz="800" i="1">
                        <a:solidFill>
                          <a:srgbClr val="C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741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9404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50" b="1" dirty="0">
                          <a:latin typeface="Arial"/>
                          <a:ea typeface="Times New Roman"/>
                          <a:cs typeface="Times New Roman"/>
                        </a:rPr>
                        <a:t>Upper Level Reference documents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552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&lt;insert the list of upper level reference documents and/or possible translation : CPC</a:t>
                      </a:r>
                      <a:endParaRPr lang="fr-FR" sz="800" i="1" dirty="0">
                        <a:solidFill>
                          <a:srgbClr val="C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79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50" b="1" dirty="0">
                          <a:latin typeface="Arial"/>
                          <a:ea typeface="Times New Roman"/>
                          <a:cs typeface="Times New Roman"/>
                        </a:rPr>
                        <a:t>Changes  and Validations : </a:t>
                      </a:r>
                      <a:r>
                        <a:rPr lang="en-US" sz="800" b="1" i="1" dirty="0">
                          <a:latin typeface="Arial"/>
                          <a:ea typeface="Times New Roman"/>
                          <a:cs typeface="Times New Roman"/>
                        </a:rPr>
                        <a:t>Only the latest change must be drawn inside the document and be easily identifiable, previous changes are "validated", that is to say, included in the document.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3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Date</a:t>
                      </a:r>
                      <a:endParaRPr lang="fr-FR" sz="10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i="1">
                          <a:latin typeface="Arial"/>
                          <a:ea typeface="Times New Roman"/>
                          <a:cs typeface="Times New Roman"/>
                        </a:rPr>
                        <a:t>Author</a:t>
                      </a:r>
                      <a:endParaRPr lang="fr-FR" sz="10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Generating Event</a:t>
                      </a:r>
                      <a:endParaRPr lang="fr-FR" sz="10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Change/Validation Description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80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800" i="1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99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800" i="1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80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800" i="1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800" i="1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27080"/>
            <a:ext cx="7560840" cy="900726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Delivery cost and delay in the PDP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10</a:t>
            </a:fld>
            <a:endParaRPr lang="fr-FR" altLang="ja-JP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10" y="1156043"/>
            <a:ext cx="5897106" cy="284902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6516216" y="1413769"/>
            <a:ext cx="2520280" cy="2361844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MA" sz="1800" baseline="0" dirty="0">
                <a:ea typeface="ＭＳ Ｐゴシック" pitchFamily="34" charset="-128"/>
              </a:rPr>
              <a:t>The </a:t>
            </a:r>
            <a:r>
              <a:rPr lang="fr-MA" sz="1800" baseline="0" dirty="0" err="1">
                <a:ea typeface="ＭＳ Ｐゴシック" pitchFamily="34" charset="-128"/>
              </a:rPr>
              <a:t>delivery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cost</a:t>
            </a:r>
            <a:r>
              <a:rPr lang="fr-MA" sz="1800" baseline="0" dirty="0">
                <a:ea typeface="ＭＳ Ｐゴシック" pitchFamily="34" charset="-128"/>
              </a:rPr>
              <a:t> and </a:t>
            </a:r>
            <a:r>
              <a:rPr lang="fr-MA" sz="1800" baseline="0" dirty="0" err="1">
                <a:ea typeface="ＭＳ Ｐゴシック" pitchFamily="34" charset="-128"/>
              </a:rPr>
              <a:t>delay</a:t>
            </a:r>
            <a:r>
              <a:rPr lang="fr-MA" sz="1800" baseline="0" dirty="0">
                <a:ea typeface="ＭＳ Ｐゴシック" pitchFamily="34" charset="-128"/>
              </a:rPr>
              <a:t> in the PDP are </a:t>
            </a:r>
            <a:r>
              <a:rPr lang="fr-MA" sz="1800" baseline="0" dirty="0" err="1">
                <a:ea typeface="ＭＳ Ｐゴシック" pitchFamily="34" charset="-128"/>
              </a:rPr>
              <a:t>enabled</a:t>
            </a:r>
            <a:r>
              <a:rPr lang="fr-MA" sz="1800" baseline="0" dirty="0">
                <a:ea typeface="ＭＳ Ｐゴシック" pitchFamily="34" charset="-128"/>
              </a:rPr>
              <a:t> / </a:t>
            </a:r>
            <a:r>
              <a:rPr lang="fr-MA" sz="1800" baseline="0" dirty="0" err="1">
                <a:ea typeface="ＭＳ Ｐゴシック" pitchFamily="34" charset="-128"/>
              </a:rPr>
              <a:t>desabled</a:t>
            </a:r>
            <a:r>
              <a:rPr lang="fr-MA" sz="1800" baseline="0" dirty="0">
                <a:ea typeface="ＭＳ Ｐゴシック" pitchFamily="34" charset="-128"/>
              </a:rPr>
              <a:t> for </a:t>
            </a:r>
            <a:r>
              <a:rPr lang="fr-MA" sz="1800" baseline="0" dirty="0" err="1">
                <a:ea typeface="ＭＳ Ｐゴシック" pitchFamily="34" charset="-128"/>
              </a:rPr>
              <a:t>each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product</a:t>
            </a:r>
            <a:r>
              <a:rPr lang="fr-MA" sz="1800" baseline="0" dirty="0">
                <a:ea typeface="ＭＳ Ｐゴシック" pitchFamily="34" charset="-128"/>
              </a:rPr>
              <a:t> : 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Display Delivery Information=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True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/False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9" name="Connecteur droit avec flèche 8"/>
          <p:cNvCxnSpPr>
            <a:stCxn id="8" idx="1"/>
          </p:cNvCxnSpPr>
          <p:nvPr/>
        </p:nvCxnSpPr>
        <p:spPr bwMode="auto">
          <a:xfrm flipH="1">
            <a:off x="3563888" y="2594691"/>
            <a:ext cx="2952328" cy="7623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09" y="4274213"/>
            <a:ext cx="6012160" cy="2431388"/>
          </a:xfrm>
          <a:prstGeom prst="rect">
            <a:avLst/>
          </a:prstGeom>
        </p:spPr>
      </p:pic>
      <p:cxnSp>
        <p:nvCxnSpPr>
          <p:cNvPr id="16" name="Connecteur droit avec flèche 15"/>
          <p:cNvCxnSpPr/>
          <p:nvPr/>
        </p:nvCxnSpPr>
        <p:spPr bwMode="auto">
          <a:xfrm flipH="1">
            <a:off x="5292080" y="3284984"/>
            <a:ext cx="1224136" cy="21602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66807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27080"/>
            <a:ext cx="7560840" cy="768068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Bundles configuration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11</a:t>
            </a:fld>
            <a:endParaRPr lang="fr-FR" altLang="ja-JP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Create new Bundle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1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5" y="1988840"/>
            <a:ext cx="8607157" cy="259228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179512" y="4902266"/>
            <a:ext cx="2520280" cy="971697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MA" sz="1800" baseline="0" dirty="0">
                <a:ea typeface="ＭＳ Ｐゴシック" pitchFamily="34" charset="-128"/>
              </a:rPr>
              <a:t>     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In the backoffice, go to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catalog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&gt; SEB Bundles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5" name="Connecteur droit avec flèche 4"/>
          <p:cNvCxnSpPr/>
          <p:nvPr/>
        </p:nvCxnSpPr>
        <p:spPr bwMode="auto">
          <a:xfrm flipV="1">
            <a:off x="539552" y="4293096"/>
            <a:ext cx="504056" cy="60917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5292080" y="1513929"/>
            <a:ext cx="2520280" cy="762944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  Click on (+)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icon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create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a new bundle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224498" y="4959183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37066" y="1550864"/>
            <a:ext cx="315053" cy="293960"/>
          </a:xfrm>
          <a:prstGeom prst="ellipse">
            <a:avLst/>
          </a:prstGeom>
          <a:solidFill>
            <a:srgbClr val="B00E0E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 bwMode="auto">
          <a:xfrm flipH="1">
            <a:off x="2843808" y="1844824"/>
            <a:ext cx="2448272" cy="7200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77584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27080"/>
            <a:ext cx="7560840" cy="768068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Bundles configuration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12</a:t>
            </a:fld>
            <a:endParaRPr lang="fr-FR" altLang="ja-JP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Create new Bundle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1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606407"/>
            <a:ext cx="4640698" cy="50738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796136" y="1737171"/>
            <a:ext cx="3240360" cy="4391770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ID: The bundle ID.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>
                <a:ea typeface="ＭＳ Ｐゴシック" pitchFamily="34" charset="-128"/>
              </a:rPr>
              <a:t>Name: The bundle </a:t>
            </a:r>
            <a:r>
              <a:rPr lang="fr-MA" sz="1800" baseline="0" dirty="0" err="1">
                <a:ea typeface="ＭＳ Ｐゴシック" pitchFamily="34" charset="-128"/>
              </a:rPr>
              <a:t>name</a:t>
            </a:r>
            <a:r>
              <a:rPr lang="fr-MA" sz="1800" baseline="0" dirty="0">
                <a:ea typeface="ＭＳ Ｐゴシック" pitchFamily="34" charset="-128"/>
              </a:rPr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>
                <a:ea typeface="ＭＳ Ｐゴシック" pitchFamily="34" charset="-128"/>
              </a:rPr>
              <a:t>Description: 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The bundle description.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 err="1">
                <a:ea typeface="ＭＳ Ｐゴシック" pitchFamily="34" charset="-128"/>
              </a:rPr>
              <a:t>Catalog</a:t>
            </a:r>
            <a:r>
              <a:rPr lang="fr-MA" sz="1800" baseline="0" dirty="0">
                <a:ea typeface="ＭＳ Ｐゴシック" pitchFamily="34" charset="-128"/>
              </a:rPr>
              <a:t> version: Rowenta FR Bundle </a:t>
            </a:r>
            <a:r>
              <a:rPr lang="fr-MA" sz="1800" baseline="0" dirty="0" err="1">
                <a:ea typeface="ＭＳ Ｐゴシック" pitchFamily="34" charset="-128"/>
              </a:rPr>
              <a:t>Catalog:Staged</a:t>
            </a: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MA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Active: To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activate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/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desactivate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the bundle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 err="1">
                <a:ea typeface="ＭＳ Ｐゴシック" pitchFamily="34" charset="-128"/>
              </a:rPr>
              <a:t>Products</a:t>
            </a:r>
            <a:r>
              <a:rPr lang="fr-MA" sz="1800" baseline="0" dirty="0">
                <a:ea typeface="ＭＳ Ｐゴシック" pitchFamily="34" charset="-128"/>
              </a:rPr>
              <a:t>: The </a:t>
            </a:r>
            <a:r>
              <a:rPr lang="fr-MA" sz="1800" baseline="0" dirty="0" err="1">
                <a:ea typeface="ＭＳ Ｐゴシック" pitchFamily="34" charset="-128"/>
              </a:rPr>
              <a:t>list</a:t>
            </a:r>
            <a:r>
              <a:rPr lang="fr-MA" sz="1800" baseline="0" dirty="0">
                <a:ea typeface="ＭＳ Ｐゴシック" pitchFamily="34" charset="-128"/>
              </a:rPr>
              <a:t> of </a:t>
            </a:r>
            <a:r>
              <a:rPr lang="fr-MA" sz="1800" baseline="0" dirty="0" err="1">
                <a:ea typeface="ＭＳ Ｐゴシック" pitchFamily="34" charset="-128"/>
              </a:rPr>
              <a:t>products</a:t>
            </a:r>
            <a:r>
              <a:rPr lang="fr-MA" sz="1800" baseline="0" dirty="0">
                <a:ea typeface="ＭＳ Ｐゴシック" pitchFamily="34" charset="-128"/>
              </a:rPr>
              <a:t> in the bundle.</a:t>
            </a:r>
            <a:endParaRPr kumimoji="0" lang="fr-MA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2420888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1772183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5612" y="2780928"/>
            <a:ext cx="315054" cy="264222"/>
          </a:xfrm>
          <a:prstGeom prst="ellipse">
            <a:avLst/>
          </a:prstGeom>
          <a:solidFill>
            <a:srgbClr val="D21E1B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3356992"/>
            <a:ext cx="315054" cy="2642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3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3800945"/>
            <a:ext cx="315054" cy="264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4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4246115"/>
            <a:ext cx="315054" cy="26422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5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9435" y="4681321"/>
            <a:ext cx="315054" cy="264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6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2361069"/>
            <a:ext cx="315054" cy="264222"/>
          </a:xfrm>
          <a:prstGeom prst="ellipse">
            <a:avLst/>
          </a:prstGeom>
          <a:solidFill>
            <a:srgbClr val="D21E1B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2913039"/>
            <a:ext cx="315054" cy="2642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3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3712060"/>
            <a:ext cx="315054" cy="264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4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4577046"/>
            <a:ext cx="315054" cy="26422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5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15438" y="5442032"/>
            <a:ext cx="315054" cy="264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6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405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27080"/>
            <a:ext cx="7560840" cy="768068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Bundles configuration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13</a:t>
            </a:fld>
            <a:endParaRPr lang="fr-FR" altLang="ja-JP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Bundle discount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2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1424596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281658" y="5090505"/>
            <a:ext cx="315054" cy="264222"/>
          </a:xfrm>
          <a:prstGeom prst="ellipse">
            <a:avLst/>
          </a:prstGeom>
          <a:solidFill>
            <a:srgbClr val="D21E1B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3901860"/>
            <a:ext cx="6460260" cy="2803741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8562" y="1556707"/>
            <a:ext cx="7527036" cy="2266979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 bwMode="auto">
          <a:xfrm>
            <a:off x="74082" y="1400393"/>
            <a:ext cx="1128477" cy="147393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    Go to the liste of bundles and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edit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the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created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bundle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5" name="Connecteur droit avec flèche 4"/>
          <p:cNvCxnSpPr>
            <a:stCxn id="32" idx="3"/>
          </p:cNvCxnSpPr>
          <p:nvPr/>
        </p:nvCxnSpPr>
        <p:spPr bwMode="auto">
          <a:xfrm>
            <a:off x="1202559" y="2137362"/>
            <a:ext cx="2289321" cy="11074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179513" y="5051797"/>
            <a:ext cx="1228730" cy="1653804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       In the discount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rules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attribute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,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create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new bundle discount.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7" name="Connecteur droit avec flèche 16"/>
          <p:cNvCxnSpPr>
            <a:stCxn id="33" idx="3"/>
          </p:cNvCxnSpPr>
          <p:nvPr/>
        </p:nvCxnSpPr>
        <p:spPr bwMode="auto">
          <a:xfrm>
            <a:off x="1408243" y="5878699"/>
            <a:ext cx="3739821" cy="35861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24864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27080"/>
            <a:ext cx="7560840" cy="768068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Bundles configuration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14</a:t>
            </a:fld>
            <a:endParaRPr lang="fr-FR" altLang="ja-JP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Bundle discount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2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796136" y="1737170"/>
            <a:ext cx="3240360" cy="4787456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ID: The discount ID.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>
                <a:ea typeface="ＭＳ Ｐゴシック" pitchFamily="34" charset="-128"/>
              </a:rPr>
              <a:t>Name: The discount </a:t>
            </a:r>
            <a:r>
              <a:rPr lang="fr-MA" sz="1800" baseline="0" dirty="0" err="1">
                <a:ea typeface="ＭＳ Ｐゴシック" pitchFamily="34" charset="-128"/>
              </a:rPr>
              <a:t>name</a:t>
            </a:r>
            <a:r>
              <a:rPr lang="fr-MA" sz="1800" baseline="0" dirty="0">
                <a:ea typeface="ＭＳ Ｐゴシック" pitchFamily="34" charset="-128"/>
              </a:rPr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 err="1">
                <a:ea typeface="ＭＳ Ｐゴシック" pitchFamily="34" charset="-128"/>
              </a:rPr>
              <a:t>Catalog</a:t>
            </a:r>
            <a:r>
              <a:rPr lang="fr-MA" sz="1800" baseline="0" dirty="0">
                <a:ea typeface="ＭＳ Ｐゴシック" pitchFamily="34" charset="-128"/>
              </a:rPr>
              <a:t> version: Rowenta FR Bundle </a:t>
            </a:r>
            <a:r>
              <a:rPr lang="fr-MA" sz="1800" baseline="0" dirty="0" err="1">
                <a:ea typeface="ＭＳ Ｐゴシック" pitchFamily="34" charset="-128"/>
              </a:rPr>
              <a:t>Catalog:Staged</a:t>
            </a: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MA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Absolute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: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True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/False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>
                <a:ea typeface="ＭＳ Ｐゴシック" pitchFamily="34" charset="-128"/>
              </a:rPr>
              <a:t>Value: The discount value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 err="1">
                <a:ea typeface="ＭＳ Ｐゴシック" pitchFamily="34" charset="-128"/>
              </a:rPr>
              <a:t>Currency</a:t>
            </a:r>
            <a:r>
              <a:rPr lang="fr-MA" sz="1800" baseline="0" dirty="0">
                <a:ea typeface="ＭＳ Ｐゴシック" pitchFamily="34" charset="-128"/>
              </a:rPr>
              <a:t>: The discount </a:t>
            </a:r>
            <a:r>
              <a:rPr lang="fr-MA" sz="1800" baseline="0" dirty="0" err="1">
                <a:ea typeface="ＭＳ Ｐゴシック" pitchFamily="34" charset="-128"/>
              </a:rPr>
              <a:t>currency</a:t>
            </a: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 err="1">
                <a:ea typeface="ＭＳ Ｐゴシック" pitchFamily="34" charset="-128"/>
              </a:rPr>
              <a:t>Traget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Products</a:t>
            </a:r>
            <a:r>
              <a:rPr lang="fr-MA" sz="1800" baseline="0" dirty="0">
                <a:ea typeface="ＭＳ Ｐゴシック" pitchFamily="34" charset="-128"/>
              </a:rPr>
              <a:t>: The </a:t>
            </a:r>
            <a:r>
              <a:rPr lang="fr-MA" sz="1800" baseline="0" dirty="0" err="1">
                <a:ea typeface="ＭＳ Ｐゴシック" pitchFamily="34" charset="-128"/>
              </a:rPr>
              <a:t>list</a:t>
            </a:r>
            <a:r>
              <a:rPr lang="fr-MA" sz="1800" baseline="0" dirty="0">
                <a:ea typeface="ＭＳ Ｐゴシック" pitchFamily="34" charset="-128"/>
              </a:rPr>
              <a:t> of </a:t>
            </a:r>
            <a:r>
              <a:rPr lang="fr-MA" sz="1800" baseline="0" dirty="0" err="1">
                <a:ea typeface="ＭＳ Ｐゴシック" pitchFamily="34" charset="-128"/>
              </a:rPr>
              <a:t>products</a:t>
            </a:r>
            <a:r>
              <a:rPr lang="fr-MA" sz="1800" baseline="0" dirty="0">
                <a:ea typeface="ＭＳ Ｐゴシック" pitchFamily="34" charset="-128"/>
              </a:rPr>
              <a:t> for </a:t>
            </a:r>
            <a:r>
              <a:rPr lang="fr-MA" sz="1800" baseline="0" dirty="0" err="1">
                <a:ea typeface="ＭＳ Ｐゴシック" pitchFamily="34" charset="-128"/>
              </a:rPr>
              <a:t>which</a:t>
            </a:r>
            <a:r>
              <a:rPr lang="fr-MA" sz="1800" baseline="0" dirty="0">
                <a:ea typeface="ＭＳ Ｐゴシック" pitchFamily="34" charset="-128"/>
              </a:rPr>
              <a:t> the discount </a:t>
            </a:r>
            <a:r>
              <a:rPr lang="fr-MA" sz="1800" baseline="0" dirty="0" err="1">
                <a:ea typeface="ＭＳ Ｐゴシック" pitchFamily="34" charset="-128"/>
              </a:rPr>
              <a:t>is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applied</a:t>
            </a:r>
            <a:r>
              <a:rPr lang="fr-MA" sz="1800" baseline="0" dirty="0">
                <a:ea typeface="ＭＳ Ｐゴシック" pitchFamily="34" charset="-128"/>
              </a:rPr>
              <a:t>.</a:t>
            </a:r>
            <a:endParaRPr kumimoji="0" lang="fr-MA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2615263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1772183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3034515"/>
            <a:ext cx="315054" cy="264222"/>
          </a:xfrm>
          <a:prstGeom prst="ellipse">
            <a:avLst/>
          </a:prstGeom>
          <a:solidFill>
            <a:srgbClr val="D21E1B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3479685"/>
            <a:ext cx="315054" cy="2642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3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3914891"/>
            <a:ext cx="315054" cy="264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4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4350097"/>
            <a:ext cx="315054" cy="26422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5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4082" y="4841268"/>
            <a:ext cx="315054" cy="264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6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2361069"/>
            <a:ext cx="315054" cy="264222"/>
          </a:xfrm>
          <a:prstGeom prst="ellipse">
            <a:avLst/>
          </a:prstGeom>
          <a:solidFill>
            <a:srgbClr val="D21E1B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2913039"/>
            <a:ext cx="315054" cy="2642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3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3712060"/>
            <a:ext cx="315054" cy="264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4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4268664"/>
            <a:ext cx="315054" cy="26422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5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4841268"/>
            <a:ext cx="315054" cy="264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6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770" y="1681361"/>
            <a:ext cx="4721860" cy="4325620"/>
          </a:xfrm>
          <a:prstGeom prst="rect">
            <a:avLst/>
          </a:prstGeom>
        </p:spPr>
      </p:pic>
      <p:sp>
        <p:nvSpPr>
          <p:cNvPr id="31" name="Ellipse 30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7091" y="5254100"/>
            <a:ext cx="315054" cy="26422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7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5342114" y="5714523"/>
            <a:ext cx="315054" cy="26422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7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20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27080"/>
            <a:ext cx="7560840" cy="768068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Bundles configuration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15</a:t>
            </a:fld>
            <a:endParaRPr lang="fr-FR" altLang="ja-JP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Bundles display 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3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6876256" y="1844824"/>
            <a:ext cx="1872208" cy="2291813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aseline="0" dirty="0">
                <a:ea typeface="ＭＳ Ｐゴシック" pitchFamily="34" charset="-128"/>
              </a:rPr>
              <a:t>If a </a:t>
            </a:r>
            <a:r>
              <a:rPr lang="fr-MA" sz="1600" baseline="0" dirty="0" err="1">
                <a:ea typeface="ＭＳ Ｐゴシック" pitchFamily="34" charset="-128"/>
              </a:rPr>
              <a:t>finished</a:t>
            </a:r>
            <a:r>
              <a:rPr lang="fr-MA" sz="1600" baseline="0" dirty="0">
                <a:ea typeface="ＭＳ Ｐゴシック" pitchFamily="34" charset="-128"/>
              </a:rPr>
              <a:t> </a:t>
            </a:r>
            <a:r>
              <a:rPr lang="fr-MA" sz="1600" baseline="0" dirty="0" err="1">
                <a:ea typeface="ＭＳ Ｐゴシック" pitchFamily="34" charset="-128"/>
              </a:rPr>
              <a:t>product</a:t>
            </a:r>
            <a:r>
              <a:rPr lang="fr-MA" sz="1600" baseline="0" dirty="0">
                <a:ea typeface="ＭＳ Ｐゴシック" pitchFamily="34" charset="-128"/>
              </a:rPr>
              <a:t> </a:t>
            </a:r>
            <a:r>
              <a:rPr lang="fr-MA" sz="1600" baseline="0" dirty="0" err="1">
                <a:ea typeface="ＭＳ Ｐゴシック" pitchFamily="34" charset="-128"/>
              </a:rPr>
              <a:t>is</a:t>
            </a:r>
            <a:r>
              <a:rPr lang="fr-MA" sz="1600" baseline="0" dirty="0">
                <a:ea typeface="ＭＳ Ｐゴシック" pitchFamily="34" charset="-128"/>
              </a:rPr>
              <a:t> </a:t>
            </a:r>
            <a:r>
              <a:rPr lang="fr-MA" sz="1600" baseline="0" dirty="0" err="1">
                <a:ea typeface="ＭＳ Ｐゴシック" pitchFamily="34" charset="-128"/>
              </a:rPr>
              <a:t>attached</a:t>
            </a:r>
            <a:r>
              <a:rPr lang="fr-MA" sz="1600" baseline="0" dirty="0">
                <a:ea typeface="ＭＳ Ｐゴシック" pitchFamily="34" charset="-128"/>
              </a:rPr>
              <a:t> to a bundle (or a </a:t>
            </a:r>
            <a:r>
              <a:rPr lang="fr-MA" sz="1600" baseline="0" dirty="0" err="1">
                <a:ea typeface="ＭＳ Ｐゴシック" pitchFamily="34" charset="-128"/>
              </a:rPr>
              <a:t>list</a:t>
            </a:r>
            <a:r>
              <a:rPr lang="fr-MA" sz="1600" baseline="0" dirty="0">
                <a:ea typeface="ＭＳ Ｐゴシック" pitchFamily="34" charset="-128"/>
              </a:rPr>
              <a:t> of bundles), the bundles are </a:t>
            </a:r>
            <a:r>
              <a:rPr lang="fr-MA" sz="1600" baseline="0" dirty="0" err="1">
                <a:ea typeface="ＭＳ Ｐゴシック" pitchFamily="34" charset="-128"/>
              </a:rPr>
              <a:t>displayed</a:t>
            </a:r>
            <a:r>
              <a:rPr lang="fr-MA" sz="1600" baseline="0" dirty="0">
                <a:ea typeface="ＭＳ Ｐゴシック" pitchFamily="34" charset="-128"/>
              </a:rPr>
              <a:t> in the PDP of the </a:t>
            </a:r>
            <a:r>
              <a:rPr lang="fr-MA" sz="1600" baseline="0" dirty="0" err="1">
                <a:ea typeface="ＭＳ Ｐゴシック" pitchFamily="34" charset="-128"/>
              </a:rPr>
              <a:t>finished</a:t>
            </a:r>
            <a:r>
              <a:rPr lang="fr-MA" sz="1600" baseline="0" dirty="0">
                <a:ea typeface="ＭＳ Ｐゴシック" pitchFamily="34" charset="-128"/>
              </a:rPr>
              <a:t> </a:t>
            </a:r>
            <a:r>
              <a:rPr lang="fr-MA" sz="1600" baseline="0" dirty="0" err="1">
                <a:ea typeface="ＭＳ Ｐゴシック" pitchFamily="34" charset="-128"/>
              </a:rPr>
              <a:t>product</a:t>
            </a:r>
            <a:r>
              <a:rPr lang="fr-MA" sz="1600" baseline="0" dirty="0">
                <a:ea typeface="ＭＳ Ｐゴシック" pitchFamily="34" charset="-128"/>
              </a:rPr>
              <a:t>.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876256" y="4308861"/>
            <a:ext cx="1905000" cy="138996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price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of the bundle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the total discount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price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of all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products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of the bundle  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857219"/>
            <a:ext cx="6208935" cy="4245871"/>
          </a:xfrm>
          <a:prstGeom prst="rect">
            <a:avLst/>
          </a:prstGeom>
        </p:spPr>
      </p:pic>
      <p:cxnSp>
        <p:nvCxnSpPr>
          <p:cNvPr id="17" name="Connecteur droit avec flèche 16"/>
          <p:cNvCxnSpPr/>
          <p:nvPr/>
        </p:nvCxnSpPr>
        <p:spPr bwMode="auto">
          <a:xfrm flipH="1">
            <a:off x="5940152" y="2990731"/>
            <a:ext cx="936104" cy="137437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Connecteur droit avec flèche 17"/>
          <p:cNvCxnSpPr/>
          <p:nvPr/>
        </p:nvCxnSpPr>
        <p:spPr bwMode="auto">
          <a:xfrm flipH="1" flipV="1">
            <a:off x="4968044" y="4365104"/>
            <a:ext cx="1908212" cy="60964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22159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27080"/>
            <a:ext cx="7560840" cy="768068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Bundles configuration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16</a:t>
            </a:fld>
            <a:endParaRPr lang="fr-FR" altLang="ja-JP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Bundles display 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3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6876256" y="1844824"/>
            <a:ext cx="1872208" cy="1974401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aseline="0" dirty="0">
                <a:ea typeface="ＭＳ Ｐゴシック" pitchFamily="34" charset="-128"/>
              </a:rPr>
              <a:t>The user selects a bundle in the PDP of the </a:t>
            </a:r>
            <a:r>
              <a:rPr lang="fr-MA" sz="1600" baseline="0" dirty="0" err="1">
                <a:ea typeface="ＭＳ Ｐゴシック" pitchFamily="34" charset="-128"/>
              </a:rPr>
              <a:t>finished</a:t>
            </a:r>
            <a:r>
              <a:rPr lang="fr-MA" sz="1600" baseline="0" dirty="0">
                <a:ea typeface="ＭＳ Ｐゴシック" pitchFamily="34" charset="-128"/>
              </a:rPr>
              <a:t> </a:t>
            </a:r>
            <a:r>
              <a:rPr lang="fr-MA" sz="1600" baseline="0" dirty="0" err="1">
                <a:ea typeface="ＭＳ Ｐゴシック" pitchFamily="34" charset="-128"/>
              </a:rPr>
              <a:t>product</a:t>
            </a:r>
            <a:r>
              <a:rPr lang="fr-MA" sz="1600" baseline="0" dirty="0">
                <a:ea typeface="ＭＳ Ｐゴシック" pitchFamily="34" charset="-128"/>
              </a:rPr>
              <a:t> &gt; </a:t>
            </a:r>
            <a:r>
              <a:rPr lang="fr-MA" sz="1600" baseline="0" dirty="0" err="1">
                <a:ea typeface="ＭＳ Ｐゴシック" pitchFamily="34" charset="-128"/>
              </a:rPr>
              <a:t>he</a:t>
            </a:r>
            <a:r>
              <a:rPr lang="fr-MA" sz="1600" baseline="0" dirty="0">
                <a:ea typeface="ＭＳ Ｐゴシック" pitchFamily="34" charset="-128"/>
              </a:rPr>
              <a:t> </a:t>
            </a:r>
            <a:r>
              <a:rPr lang="fr-MA" sz="1600" baseline="0" dirty="0" err="1">
                <a:ea typeface="ＭＳ Ｐゴシック" pitchFamily="34" charset="-128"/>
              </a:rPr>
              <a:t>is</a:t>
            </a:r>
            <a:r>
              <a:rPr lang="fr-MA" sz="1600" baseline="0" dirty="0">
                <a:ea typeface="ＭＳ Ｐゴシック" pitchFamily="34" charset="-128"/>
              </a:rPr>
              <a:t> </a:t>
            </a:r>
            <a:r>
              <a:rPr lang="fr-MA" sz="1600" baseline="0" dirty="0" err="1">
                <a:ea typeface="ＭＳ Ｐゴシック" pitchFamily="34" charset="-128"/>
              </a:rPr>
              <a:t>redirected</a:t>
            </a:r>
            <a:r>
              <a:rPr lang="fr-MA" sz="1600" baseline="0" dirty="0">
                <a:ea typeface="ＭＳ Ｐゴシック" pitchFamily="34" charset="-128"/>
              </a:rPr>
              <a:t> to the PDP of the </a:t>
            </a:r>
            <a:r>
              <a:rPr lang="fr-MA" sz="1600" baseline="0" dirty="0" err="1">
                <a:ea typeface="ＭＳ Ｐゴシック" pitchFamily="34" charset="-128"/>
              </a:rPr>
              <a:t>selected</a:t>
            </a:r>
            <a:r>
              <a:rPr lang="fr-MA" sz="1600" baseline="0" dirty="0">
                <a:ea typeface="ＭＳ Ｐゴシック" pitchFamily="34" charset="-128"/>
              </a:rPr>
              <a:t> bundle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876256" y="4308860"/>
            <a:ext cx="1905000" cy="1856443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aseline="0" dirty="0" err="1">
                <a:ea typeface="ＭＳ Ｐゴシック" pitchFamily="34" charset="-128"/>
              </a:rPr>
              <a:t>When</a:t>
            </a:r>
            <a:r>
              <a:rPr lang="fr-MA" sz="1600" baseline="0" dirty="0">
                <a:ea typeface="ＭＳ Ｐゴシック" pitchFamily="34" charset="-128"/>
              </a:rPr>
              <a:t> the user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clicks on « 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Add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cart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 »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button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, the bundle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added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cart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(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with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all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products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of the bundle).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834" y="1844824"/>
            <a:ext cx="6259420" cy="4175437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 bwMode="auto">
          <a:xfrm flipH="1" flipV="1">
            <a:off x="5580112" y="2237757"/>
            <a:ext cx="1296144" cy="75297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Connecteur droit avec flèche 12"/>
          <p:cNvCxnSpPr/>
          <p:nvPr/>
        </p:nvCxnSpPr>
        <p:spPr bwMode="auto">
          <a:xfrm flipH="1">
            <a:off x="5076056" y="4974754"/>
            <a:ext cx="1800200" cy="9025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246512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Bloc </a:t>
            </a:r>
            <a:r>
              <a:rPr lang="en-US" sz="2800" dirty="0" err="1">
                <a:solidFill>
                  <a:srgbClr val="FFFFFF"/>
                </a:solidFill>
              </a:rPr>
              <a:t>nouveautés</a:t>
            </a:r>
            <a:r>
              <a:rPr lang="en-US" sz="2800" dirty="0">
                <a:solidFill>
                  <a:srgbClr val="FFFFFF"/>
                </a:solidFill>
              </a:rPr>
              <a:t>/Bonne affaires HP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17</a:t>
            </a:fld>
            <a:endParaRPr lang="fr-FR" altLang="ja-JP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628800"/>
            <a:ext cx="8136904" cy="397789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6444208" y="2276872"/>
            <a:ext cx="2520280" cy="3329820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>
                <a:ea typeface="ＭＳ Ｐゴシック" pitchFamily="34" charset="-128"/>
              </a:rPr>
              <a:t>3 </a:t>
            </a:r>
            <a:r>
              <a:rPr lang="fr-MA" sz="1800" baseline="0" dirty="0" err="1">
                <a:ea typeface="ＭＳ Ｐゴシック" pitchFamily="34" charset="-128"/>
              </a:rPr>
              <a:t>categories</a:t>
            </a:r>
            <a:r>
              <a:rPr lang="fr-MA" sz="1800" baseline="0" dirty="0">
                <a:ea typeface="ＭＳ Ｐゴシック" pitchFamily="34" charset="-128"/>
              </a:rPr>
              <a:t> are </a:t>
            </a:r>
            <a:r>
              <a:rPr lang="fr-MA" sz="1800" baseline="0" dirty="0" err="1">
                <a:ea typeface="ＭＳ Ｐゴシック" pitchFamily="34" charset="-128"/>
              </a:rPr>
              <a:t>displayed</a:t>
            </a:r>
            <a:r>
              <a:rPr lang="fr-MA" sz="1800" baseline="0" dirty="0">
                <a:ea typeface="ＭＳ Ｐゴシック" pitchFamily="34" charset="-128"/>
              </a:rPr>
              <a:t>: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MA" sz="1800" baseline="0" dirty="0">
                <a:ea typeface="ＭＳ Ｐゴシック" pitchFamily="34" charset="-128"/>
              </a:rPr>
              <a:t>New </a:t>
            </a:r>
            <a:r>
              <a:rPr lang="fr-MA" sz="1800" baseline="0" dirty="0" err="1">
                <a:ea typeface="ＭＳ Ｐゴシック" pitchFamily="34" charset="-128"/>
              </a:rPr>
              <a:t>products</a:t>
            </a:r>
            <a:endParaRPr lang="fr-MA" sz="1800" baseline="0" dirty="0">
              <a:ea typeface="ＭＳ Ｐゴシック" pitchFamily="34" charset="-128"/>
            </a:endParaRP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MA" sz="1800" baseline="0" dirty="0">
                <a:ea typeface="ＭＳ Ｐゴシック" pitchFamily="34" charset="-128"/>
              </a:rPr>
              <a:t>Promotions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MA" sz="1800" baseline="0" dirty="0">
                <a:ea typeface="ＭＳ Ｐゴシック" pitchFamily="34" charset="-128"/>
              </a:rPr>
              <a:t>Best </a:t>
            </a:r>
            <a:r>
              <a:rPr lang="fr-MA" sz="1800" baseline="0" dirty="0" err="1">
                <a:ea typeface="ＭＳ Ｐゴシック" pitchFamily="34" charset="-128"/>
              </a:rPr>
              <a:t>sellers</a:t>
            </a:r>
            <a:r>
              <a:rPr lang="fr-MA" sz="1800" baseline="0" dirty="0">
                <a:ea typeface="ＭＳ Ｐゴシック" pitchFamily="34" charset="-128"/>
              </a:rPr>
              <a:t>.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MA" sz="1800" baseline="0" dirty="0">
                <a:ea typeface="ＭＳ Ｐゴシック" pitchFamily="34" charset="-128"/>
              </a:rPr>
              <a:t>For </a:t>
            </a:r>
            <a:r>
              <a:rPr lang="fr-MA" sz="1800" baseline="0" dirty="0" err="1">
                <a:ea typeface="ＭＳ Ｐゴシック" pitchFamily="34" charset="-128"/>
              </a:rPr>
              <a:t>each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category</a:t>
            </a:r>
            <a:r>
              <a:rPr lang="fr-MA" sz="1800" baseline="0" dirty="0">
                <a:ea typeface="ＭＳ Ｐゴシック" pitchFamily="34" charset="-128"/>
              </a:rPr>
              <a:t>, </a:t>
            </a:r>
            <a:r>
              <a:rPr lang="fr-MA" sz="1800" baseline="0" dirty="0" err="1">
                <a:ea typeface="ＭＳ Ｐゴシック" pitchFamily="34" charset="-128"/>
              </a:rPr>
              <a:t>we</a:t>
            </a:r>
            <a:r>
              <a:rPr lang="fr-MA" sz="1800" baseline="0" dirty="0">
                <a:ea typeface="ＭＳ Ｐゴシック" pitchFamily="34" charset="-128"/>
              </a:rPr>
              <a:t> display the </a:t>
            </a:r>
            <a:r>
              <a:rPr lang="fr-MA" sz="1800" baseline="0" dirty="0" err="1">
                <a:ea typeface="ＭＳ Ｐゴシック" pitchFamily="34" charset="-128"/>
              </a:rPr>
              <a:t>list</a:t>
            </a:r>
            <a:r>
              <a:rPr lang="fr-MA" sz="1800" baseline="0" dirty="0">
                <a:ea typeface="ＭＳ Ｐゴシック" pitchFamily="34" charset="-128"/>
              </a:rPr>
              <a:t> of </a:t>
            </a:r>
            <a:r>
              <a:rPr lang="fr-MA" sz="1800" baseline="0" dirty="0" err="1">
                <a:ea typeface="ＭＳ Ｐゴシック" pitchFamily="34" charset="-128"/>
              </a:rPr>
              <a:t>products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grouped</a:t>
            </a:r>
            <a:r>
              <a:rPr lang="fr-MA" sz="1800" baseline="0" dirty="0">
                <a:ea typeface="ＭＳ Ｐゴシック" pitchFamily="34" charset="-128"/>
              </a:rPr>
              <a:t> by marketing </a:t>
            </a:r>
            <a:r>
              <a:rPr lang="fr-MA" sz="1800" baseline="0" dirty="0" err="1">
                <a:ea typeface="ＭＳ Ｐゴシック" pitchFamily="34" charset="-128"/>
              </a:rPr>
              <a:t>categories</a:t>
            </a:r>
            <a:r>
              <a:rPr lang="fr-MA" sz="1800" baseline="0" dirty="0">
                <a:ea typeface="ＭＳ Ｐゴシック" pitchFamily="34" charset="-128"/>
              </a:rPr>
              <a:t>.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MA" sz="1800" baseline="0" dirty="0">
                <a:ea typeface="ＭＳ Ｐゴシック" pitchFamily="34" charset="-128"/>
                <a:sym typeface="Wingdings" panose="05000000000000000000" pitchFamily="2" charset="2"/>
              </a:rPr>
              <a:t>=&gt; </a:t>
            </a:r>
            <a:r>
              <a:rPr lang="fr-MA" sz="1800" baseline="0" dirty="0" err="1">
                <a:ea typeface="ＭＳ Ｐゴシック" pitchFamily="34" charset="-128"/>
                <a:sym typeface="Wingdings" panose="05000000000000000000" pitchFamily="2" charset="2"/>
              </a:rPr>
              <a:t>Displayed</a:t>
            </a:r>
            <a:r>
              <a:rPr lang="fr-MA" sz="1800" baseline="0" dirty="0">
                <a:ea typeface="ＭＳ Ｐゴシック" pitchFamily="34" charset="-128"/>
                <a:sym typeface="Wingdings" panose="05000000000000000000" pitchFamily="2" charset="2"/>
              </a:rPr>
              <a:t> </a:t>
            </a:r>
            <a:r>
              <a:rPr lang="fr-MA" sz="1800" baseline="0" dirty="0" err="1">
                <a:ea typeface="ＭＳ Ｐゴシック" pitchFamily="34" charset="-128"/>
                <a:sym typeface="Wingdings" panose="05000000000000000000" pitchFamily="2" charset="2"/>
              </a:rPr>
              <a:t>results</a:t>
            </a:r>
            <a:r>
              <a:rPr lang="fr-MA" sz="1800" baseline="0" dirty="0">
                <a:ea typeface="ＭＳ Ｐゴシック" pitchFamily="34" charset="-128"/>
                <a:sym typeface="Wingdings" panose="05000000000000000000" pitchFamily="2" charset="2"/>
              </a:rPr>
              <a:t> are </a:t>
            </a:r>
            <a:r>
              <a:rPr lang="fr-MA" sz="1800" baseline="0" dirty="0" err="1">
                <a:ea typeface="ＭＳ Ｐゴシック" pitchFamily="34" charset="-128"/>
                <a:sym typeface="Wingdings" panose="05000000000000000000" pitchFamily="2" charset="2"/>
              </a:rPr>
              <a:t>managed</a:t>
            </a:r>
            <a:r>
              <a:rPr lang="fr-MA" sz="1800" baseline="0" dirty="0">
                <a:ea typeface="ＭＳ Ｐゴシック" pitchFamily="34" charset="-128"/>
                <a:sym typeface="Wingdings" panose="05000000000000000000" pitchFamily="2" charset="2"/>
              </a:rPr>
              <a:t> via SOLR</a:t>
            </a: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Results display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1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Bloc </a:t>
            </a:r>
            <a:r>
              <a:rPr lang="en-US" sz="2800" dirty="0" err="1">
                <a:solidFill>
                  <a:srgbClr val="FFFFFF"/>
                </a:solidFill>
              </a:rPr>
              <a:t>nouveautés</a:t>
            </a:r>
            <a:r>
              <a:rPr lang="en-US" sz="2800" dirty="0">
                <a:solidFill>
                  <a:srgbClr val="FFFFFF"/>
                </a:solidFill>
              </a:rPr>
              <a:t>/Bonne affaires HP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18</a:t>
            </a:fld>
            <a:endParaRPr lang="fr-FR" altLang="ja-JP" dirty="0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Categories structure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2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851920" y="1556830"/>
            <a:ext cx="2016224" cy="864096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="1" baseline="0" dirty="0" err="1">
                <a:ea typeface="ＭＳ Ｐゴシック" pitchFamily="34" charset="-128"/>
              </a:rPr>
              <a:t>Category</a:t>
            </a:r>
            <a:r>
              <a:rPr lang="fr-MA" sz="1600" b="1" baseline="0" dirty="0">
                <a:ea typeface="ＭＳ Ｐゴシック" pitchFamily="34" charset="-128"/>
              </a:rPr>
              <a:t> </a:t>
            </a:r>
            <a:r>
              <a:rPr lang="fr-MA" sz="1600" b="1" baseline="0" dirty="0" err="1">
                <a:ea typeface="ＭＳ Ｐゴシック" pitchFamily="34" charset="-128"/>
              </a:rPr>
              <a:t>level</a:t>
            </a:r>
            <a:r>
              <a:rPr lang="fr-MA" sz="1600" b="1" baseline="0" dirty="0">
                <a:ea typeface="ＭＳ Ｐゴシック" pitchFamily="34" charset="-128"/>
              </a:rPr>
              <a:t> 1</a:t>
            </a:r>
            <a:r>
              <a:rPr lang="fr-MA" sz="1600" baseline="0" dirty="0">
                <a:ea typeface="ＭＳ Ｐゴシック" pitchFamily="34" charset="-128"/>
              </a:rPr>
              <a:t>. Ex: Aspirer et Nettoyer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992106" y="2988550"/>
            <a:ext cx="1944216" cy="80197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="1" baseline="0" dirty="0" err="1">
                <a:ea typeface="ＭＳ Ｐゴシック" pitchFamily="34" charset="-128"/>
              </a:rPr>
              <a:t>Category</a:t>
            </a:r>
            <a:r>
              <a:rPr lang="fr-MA" sz="1600" b="1" baseline="0" dirty="0">
                <a:ea typeface="ＭＳ Ｐゴシック" pitchFamily="34" charset="-128"/>
              </a:rPr>
              <a:t> </a:t>
            </a:r>
            <a:r>
              <a:rPr lang="fr-MA" sz="1600" b="1" baseline="0" dirty="0" err="1">
                <a:ea typeface="ＭＳ Ｐゴシック" pitchFamily="34" charset="-128"/>
              </a:rPr>
              <a:t>level</a:t>
            </a:r>
            <a:r>
              <a:rPr lang="fr-MA" sz="1600" b="1" baseline="0" dirty="0">
                <a:ea typeface="ＭＳ Ｐゴシック" pitchFamily="34" charset="-128"/>
              </a:rPr>
              <a:t> 2</a:t>
            </a:r>
            <a:r>
              <a:rPr lang="fr-MA" sz="1600" baseline="0" dirty="0">
                <a:ea typeface="ＭＳ Ｐゴシック" pitchFamily="34" charset="-128"/>
              </a:rPr>
              <a:t>. Ex: Choisi pour vous</a:t>
            </a:r>
            <a:endParaRPr lang="fr-FR" sz="1600" baseline="0" dirty="0">
              <a:ea typeface="ＭＳ Ｐゴシック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231995" y="2974032"/>
            <a:ext cx="2035781" cy="812036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="1" baseline="0" dirty="0" err="1">
                <a:ea typeface="ＭＳ Ｐゴシック" pitchFamily="34" charset="-128"/>
              </a:rPr>
              <a:t>Category</a:t>
            </a:r>
            <a:r>
              <a:rPr lang="fr-MA" sz="1600" b="1" baseline="0" dirty="0">
                <a:ea typeface="ＭＳ Ｐゴシック" pitchFamily="34" charset="-128"/>
              </a:rPr>
              <a:t> </a:t>
            </a:r>
            <a:r>
              <a:rPr lang="fr-MA" sz="1600" b="1" baseline="0" dirty="0" err="1">
                <a:ea typeface="ＭＳ Ｐゴシック" pitchFamily="34" charset="-128"/>
              </a:rPr>
              <a:t>level</a:t>
            </a:r>
            <a:r>
              <a:rPr lang="fr-MA" sz="1600" b="1" baseline="0" dirty="0">
                <a:ea typeface="ＭＳ Ｐゴシック" pitchFamily="34" charset="-128"/>
              </a:rPr>
              <a:t> 2</a:t>
            </a:r>
            <a:r>
              <a:rPr lang="fr-MA" sz="1600" baseline="0" dirty="0">
                <a:ea typeface="ＭＳ Ｐゴシック" pitchFamily="34" charset="-128"/>
              </a:rPr>
              <a:t>. Ex: Aspirateurs et nettoyeurs</a:t>
            </a:r>
            <a:endParaRPr lang="fr-FR" sz="1600" baseline="0" dirty="0">
              <a:ea typeface="ＭＳ Ｐゴシック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1685" y="4316192"/>
            <a:ext cx="1944216" cy="80197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="1" baseline="0" dirty="0" err="1">
                <a:ea typeface="ＭＳ Ｐゴシック" pitchFamily="34" charset="-128"/>
              </a:rPr>
              <a:t>Category</a:t>
            </a:r>
            <a:r>
              <a:rPr lang="fr-MA" sz="1600" b="1" baseline="0" dirty="0">
                <a:ea typeface="ＭＳ Ｐゴシック" pitchFamily="34" charset="-128"/>
              </a:rPr>
              <a:t> </a:t>
            </a:r>
            <a:r>
              <a:rPr lang="fr-MA" sz="1600" b="1" baseline="0" dirty="0" err="1">
                <a:ea typeface="ＭＳ Ｐゴシック" pitchFamily="34" charset="-128"/>
              </a:rPr>
              <a:t>level</a:t>
            </a:r>
            <a:r>
              <a:rPr lang="fr-MA" sz="1600" b="1" baseline="0" dirty="0">
                <a:ea typeface="ＭＳ Ｐゴシック" pitchFamily="34" charset="-128"/>
              </a:rPr>
              <a:t> 3</a:t>
            </a:r>
            <a:r>
              <a:rPr lang="fr-MA" sz="1600" baseline="0" dirty="0">
                <a:ea typeface="ＭＳ Ｐゴシック" pitchFamily="34" charset="-128"/>
              </a:rPr>
              <a:t>. Ex: Bonnes affaires - aspirer</a:t>
            </a:r>
            <a:endParaRPr lang="fr-FR" sz="1600" baseline="0" dirty="0">
              <a:ea typeface="ＭＳ Ｐゴシック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159732" y="4325678"/>
            <a:ext cx="1944216" cy="80197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="1" baseline="0" dirty="0" err="1">
                <a:ea typeface="ＭＳ Ｐゴシック" pitchFamily="34" charset="-128"/>
              </a:rPr>
              <a:t>Category</a:t>
            </a:r>
            <a:r>
              <a:rPr lang="fr-MA" sz="1600" b="1" baseline="0" dirty="0">
                <a:ea typeface="ＭＳ Ｐゴシック" pitchFamily="34" charset="-128"/>
              </a:rPr>
              <a:t> </a:t>
            </a:r>
            <a:r>
              <a:rPr lang="fr-MA" sz="1600" b="1" baseline="0" dirty="0" err="1">
                <a:ea typeface="ＭＳ Ｐゴシック" pitchFamily="34" charset="-128"/>
              </a:rPr>
              <a:t>level</a:t>
            </a:r>
            <a:r>
              <a:rPr lang="fr-MA" sz="1600" b="1" baseline="0" dirty="0">
                <a:ea typeface="ＭＳ Ｐゴシック" pitchFamily="34" charset="-128"/>
              </a:rPr>
              <a:t> 3</a:t>
            </a:r>
            <a:r>
              <a:rPr lang="fr-MA" sz="1600" baseline="0" dirty="0">
                <a:ea typeface="ＭＳ Ｐゴシック" pitchFamily="34" charset="-128"/>
              </a:rPr>
              <a:t>. Ex: Nouveautés - aspirer</a:t>
            </a:r>
            <a:endParaRPr lang="fr-FR" sz="1600" baseline="0" dirty="0">
              <a:ea typeface="ＭＳ Ｐゴシック" pitchFamily="34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287779" y="4316192"/>
            <a:ext cx="1944216" cy="80197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="1" baseline="0" dirty="0" err="1">
                <a:ea typeface="ＭＳ Ｐゴシック" pitchFamily="34" charset="-128"/>
              </a:rPr>
              <a:t>Category</a:t>
            </a:r>
            <a:r>
              <a:rPr lang="fr-MA" sz="1600" b="1" baseline="0" dirty="0">
                <a:ea typeface="ＭＳ Ｐゴシック" pitchFamily="34" charset="-128"/>
              </a:rPr>
              <a:t> </a:t>
            </a:r>
            <a:r>
              <a:rPr lang="fr-MA" sz="1600" b="1" baseline="0" dirty="0" err="1">
                <a:ea typeface="ＭＳ Ｐゴシック" pitchFamily="34" charset="-128"/>
              </a:rPr>
              <a:t>level</a:t>
            </a:r>
            <a:r>
              <a:rPr lang="fr-MA" sz="1600" b="1" baseline="0" dirty="0">
                <a:ea typeface="ＭＳ Ｐゴシック" pitchFamily="34" charset="-128"/>
              </a:rPr>
              <a:t> 3</a:t>
            </a:r>
            <a:r>
              <a:rPr lang="fr-MA" sz="1600" baseline="0" dirty="0">
                <a:ea typeface="ＭＳ Ｐゴシック" pitchFamily="34" charset="-128"/>
              </a:rPr>
              <a:t>. Ex: Top ventes - aspirer</a:t>
            </a:r>
            <a:endParaRPr lang="fr-FR" sz="1600" baseline="0" dirty="0">
              <a:ea typeface="ＭＳ Ｐゴシック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732240" y="4316192"/>
            <a:ext cx="1944216" cy="80197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600" b="1" baseline="0" dirty="0" err="1">
                <a:ea typeface="ＭＳ Ｐゴシック" pitchFamily="34" charset="-128"/>
              </a:rPr>
              <a:t>Category</a:t>
            </a:r>
            <a:r>
              <a:rPr lang="fr-MA" sz="1600" b="1" baseline="0" dirty="0">
                <a:ea typeface="ＭＳ Ｐゴシック" pitchFamily="34" charset="-128"/>
              </a:rPr>
              <a:t> </a:t>
            </a:r>
            <a:r>
              <a:rPr lang="fr-MA" sz="1600" b="1" baseline="0" dirty="0" err="1">
                <a:ea typeface="ＭＳ Ｐゴシック" pitchFamily="34" charset="-128"/>
              </a:rPr>
              <a:t>level</a:t>
            </a:r>
            <a:r>
              <a:rPr lang="fr-MA" sz="1600" b="1" baseline="0" dirty="0">
                <a:ea typeface="ＭＳ Ｐゴシック" pitchFamily="34" charset="-128"/>
              </a:rPr>
              <a:t> 3</a:t>
            </a:r>
            <a:r>
              <a:rPr lang="fr-MA" sz="1600" baseline="0" dirty="0">
                <a:ea typeface="ＭＳ Ｐゴシック" pitchFamily="34" charset="-128"/>
              </a:rPr>
              <a:t>. Ex: Balais sans fil</a:t>
            </a:r>
            <a:endParaRPr lang="fr-FR" sz="1600" baseline="0" dirty="0">
              <a:ea typeface="ＭＳ Ｐゴシック" pitchFamily="34" charset="-128"/>
            </a:endParaRPr>
          </a:p>
        </p:txBody>
      </p:sp>
      <p:cxnSp>
        <p:nvCxnSpPr>
          <p:cNvPr id="20" name="Connecteur en angle 19"/>
          <p:cNvCxnSpPr>
            <a:stCxn id="4" idx="1"/>
            <a:endCxn id="9" idx="0"/>
          </p:cNvCxnSpPr>
          <p:nvPr/>
        </p:nvCxnSpPr>
        <p:spPr bwMode="auto">
          <a:xfrm rot="10800000" flipV="1">
            <a:off x="2964214" y="1988878"/>
            <a:ext cx="887706" cy="999672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Connecteur en angle 21"/>
          <p:cNvCxnSpPr>
            <a:stCxn id="4" idx="3"/>
            <a:endCxn id="10" idx="0"/>
          </p:cNvCxnSpPr>
          <p:nvPr/>
        </p:nvCxnSpPr>
        <p:spPr bwMode="auto">
          <a:xfrm>
            <a:off x="5868144" y="1988878"/>
            <a:ext cx="1381742" cy="985154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Connecteur en angle 27"/>
          <p:cNvCxnSpPr>
            <a:stCxn id="9" idx="1"/>
            <a:endCxn id="11" idx="0"/>
          </p:cNvCxnSpPr>
          <p:nvPr/>
        </p:nvCxnSpPr>
        <p:spPr bwMode="auto">
          <a:xfrm rot="10800000" flipV="1">
            <a:off x="1003794" y="3389536"/>
            <a:ext cx="988313" cy="926656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Connecteur en angle 29"/>
          <p:cNvCxnSpPr>
            <a:stCxn id="9" idx="2"/>
            <a:endCxn id="12" idx="0"/>
          </p:cNvCxnSpPr>
          <p:nvPr/>
        </p:nvCxnSpPr>
        <p:spPr bwMode="auto">
          <a:xfrm rot="16200000" flipH="1">
            <a:off x="2780449" y="3974287"/>
            <a:ext cx="535156" cy="167626"/>
          </a:xfrm>
          <a:prstGeom prst="bentConnector3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Connecteur en angle 35"/>
          <p:cNvCxnSpPr>
            <a:stCxn id="9" idx="3"/>
            <a:endCxn id="13" idx="0"/>
          </p:cNvCxnSpPr>
          <p:nvPr/>
        </p:nvCxnSpPr>
        <p:spPr bwMode="auto">
          <a:xfrm>
            <a:off x="3936322" y="3389536"/>
            <a:ext cx="1323565" cy="926656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Connecteur en angle 37"/>
          <p:cNvCxnSpPr>
            <a:stCxn id="10" idx="2"/>
            <a:endCxn id="14" idx="0"/>
          </p:cNvCxnSpPr>
          <p:nvPr/>
        </p:nvCxnSpPr>
        <p:spPr bwMode="auto">
          <a:xfrm rot="16200000" flipH="1">
            <a:off x="7212055" y="3823899"/>
            <a:ext cx="530124" cy="454462"/>
          </a:xfrm>
          <a:prstGeom prst="bentConnector3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Rectangle à coins arrondis 38"/>
          <p:cNvSpPr/>
          <p:nvPr/>
        </p:nvSpPr>
        <p:spPr bwMode="auto">
          <a:xfrm>
            <a:off x="249614" y="5499588"/>
            <a:ext cx="1508357" cy="576064"/>
          </a:xfrm>
          <a:prstGeom prst="round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Category.type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= promotion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42" name="Rectangle à coins arrondis 41"/>
          <p:cNvSpPr/>
          <p:nvPr/>
        </p:nvSpPr>
        <p:spPr bwMode="auto">
          <a:xfrm>
            <a:off x="2382106" y="5493962"/>
            <a:ext cx="1508357" cy="576064"/>
          </a:xfrm>
          <a:prstGeom prst="round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Category.type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= New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43" name="Rectangle à coins arrondis 42"/>
          <p:cNvSpPr/>
          <p:nvPr/>
        </p:nvSpPr>
        <p:spPr bwMode="auto">
          <a:xfrm>
            <a:off x="4505708" y="5493962"/>
            <a:ext cx="1508357" cy="576064"/>
          </a:xfrm>
          <a:prstGeom prst="round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Category.type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= Bestseller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41" name="Connecteur droit 40"/>
          <p:cNvCxnSpPr>
            <a:stCxn id="11" idx="2"/>
            <a:endCxn id="39" idx="0"/>
          </p:cNvCxnSpPr>
          <p:nvPr/>
        </p:nvCxnSpPr>
        <p:spPr bwMode="auto">
          <a:xfrm>
            <a:off x="1003793" y="5118164"/>
            <a:ext cx="0" cy="3814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Connecteur droit 44"/>
          <p:cNvCxnSpPr>
            <a:stCxn id="12" idx="2"/>
            <a:endCxn id="42" idx="0"/>
          </p:cNvCxnSpPr>
          <p:nvPr/>
        </p:nvCxnSpPr>
        <p:spPr bwMode="auto">
          <a:xfrm>
            <a:off x="3131840" y="5127650"/>
            <a:ext cx="4445" cy="36631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Connecteur droit 47"/>
          <p:cNvCxnSpPr>
            <a:stCxn id="13" idx="2"/>
            <a:endCxn id="43" idx="0"/>
          </p:cNvCxnSpPr>
          <p:nvPr/>
        </p:nvCxnSpPr>
        <p:spPr bwMode="auto">
          <a:xfrm>
            <a:off x="5259887" y="5118164"/>
            <a:ext cx="0" cy="37579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à coins arrondis 48"/>
          <p:cNvSpPr/>
          <p:nvPr/>
        </p:nvSpPr>
        <p:spPr bwMode="auto">
          <a:xfrm>
            <a:off x="1279240" y="6165304"/>
            <a:ext cx="6804756" cy="540297"/>
          </a:xfrm>
          <a:prstGeom prst="round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After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categories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structure configuration,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launch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cronjobs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attach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products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these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categories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.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4390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Bloc </a:t>
            </a:r>
            <a:r>
              <a:rPr lang="en-US" sz="2800" dirty="0" err="1">
                <a:solidFill>
                  <a:srgbClr val="FFFFFF"/>
                </a:solidFill>
              </a:rPr>
              <a:t>nouveautés</a:t>
            </a:r>
            <a:r>
              <a:rPr lang="en-US" sz="2800" dirty="0">
                <a:solidFill>
                  <a:srgbClr val="FFFFFF"/>
                </a:solidFill>
              </a:rPr>
              <a:t>/Bonne affaires HP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19</a:t>
            </a:fld>
            <a:endParaRPr lang="fr-FR" altLang="ja-JP" dirty="0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 err="1">
                <a:solidFill>
                  <a:srgbClr val="FFFFFF"/>
                </a:solidFill>
                <a:latin typeface="+mj-lt"/>
              </a:rPr>
              <a:t>Backoffice</a:t>
            </a: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 configuration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3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027" y="2190497"/>
            <a:ext cx="9047523" cy="45151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224704" y="1575935"/>
            <a:ext cx="2808312" cy="532553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  Aspirer et nettoyer –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category</a:t>
            </a:r>
            <a:r>
              <a:rPr lang="fr-MA" sz="1400" baseline="0" dirty="0">
                <a:ea typeface="ＭＳ Ｐゴシック" pitchFamily="34" charset="-128"/>
              </a:rPr>
              <a:t> </a:t>
            </a:r>
            <a:r>
              <a:rPr lang="fr-MA" sz="1400" baseline="0" dirty="0" err="1">
                <a:ea typeface="ＭＳ Ｐゴシック" pitchFamily="34" charset="-128"/>
              </a:rPr>
              <a:t>level</a:t>
            </a:r>
            <a:r>
              <a:rPr lang="fr-MA" sz="1400" baseline="0" dirty="0">
                <a:ea typeface="ＭＳ Ｐゴシック" pitchFamily="34" charset="-128"/>
              </a:rPr>
              <a:t> 1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58204" y="5013176"/>
            <a:ext cx="2808312" cy="532553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  Choisis pour vous–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category</a:t>
            </a:r>
            <a:r>
              <a:rPr lang="fr-MA" sz="1400" baseline="0" dirty="0">
                <a:ea typeface="ＭＳ Ｐゴシック" pitchFamily="34" charset="-128"/>
              </a:rPr>
              <a:t> </a:t>
            </a:r>
            <a:r>
              <a:rPr lang="fr-MA" sz="1400" baseline="0" dirty="0" err="1">
                <a:ea typeface="ＭＳ Ｐゴシック" pitchFamily="34" charset="-128"/>
              </a:rPr>
              <a:t>level</a:t>
            </a:r>
            <a:r>
              <a:rPr lang="fr-MA" sz="1400" baseline="0" dirty="0">
                <a:ea typeface="ＭＳ Ｐゴシック" pitchFamily="34" charset="-128"/>
              </a:rPr>
              <a:t> 2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7504" y="4020572"/>
            <a:ext cx="1300738" cy="24039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2" name="Connecteur droit avec flèche 11"/>
          <p:cNvCxnSpPr>
            <a:stCxn id="14" idx="0"/>
            <a:endCxn id="10" idx="2"/>
          </p:cNvCxnSpPr>
          <p:nvPr/>
        </p:nvCxnSpPr>
        <p:spPr bwMode="auto">
          <a:xfrm flipH="1" flipV="1">
            <a:off x="757873" y="4260964"/>
            <a:ext cx="904487" cy="75221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2339752" y="5661248"/>
            <a:ext cx="1584176" cy="119675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 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Category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level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3: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400" baseline="0" dirty="0">
                <a:ea typeface="ＭＳ Ｐゴシック" pitchFamily="34" charset="-128"/>
              </a:rPr>
              <a:t>Bestsellers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Promotions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400" baseline="0" dirty="0">
                <a:ea typeface="ＭＳ Ｐゴシック" pitchFamily="34" charset="-128"/>
              </a:rPr>
              <a:t>New </a:t>
            </a:r>
            <a:r>
              <a:rPr lang="fr-MA" sz="1400" baseline="0" dirty="0" err="1">
                <a:ea typeface="ＭＳ Ｐゴシック" pitchFamily="34" charset="-128"/>
              </a:rPr>
              <a:t>products</a:t>
            </a:r>
            <a:endParaRPr kumimoji="0" lang="fr-MA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6" name="Connecteur droit avec flèche 15"/>
          <p:cNvCxnSpPr>
            <a:stCxn id="13" idx="0"/>
          </p:cNvCxnSpPr>
          <p:nvPr/>
        </p:nvCxnSpPr>
        <p:spPr bwMode="auto">
          <a:xfrm flipV="1">
            <a:off x="3131840" y="4902671"/>
            <a:ext cx="792088" cy="7585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3923928" y="4437112"/>
            <a:ext cx="1224136" cy="720080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20" name="Connecteur en angle 19"/>
          <p:cNvCxnSpPr>
            <a:stCxn id="6" idx="3"/>
          </p:cNvCxnSpPr>
          <p:nvPr/>
        </p:nvCxnSpPr>
        <p:spPr bwMode="auto">
          <a:xfrm flipH="1">
            <a:off x="2771800" y="1842212"/>
            <a:ext cx="261216" cy="554572"/>
          </a:xfrm>
          <a:prstGeom prst="bentConnector4">
            <a:avLst>
              <a:gd name="adj1" fmla="val -87514"/>
              <a:gd name="adj2" fmla="val 136923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Ellipse 31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107504" y="1550169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150677" y="4966677"/>
            <a:ext cx="315054" cy="26422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2182225" y="5621956"/>
            <a:ext cx="315054" cy="264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3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812360" y="2708920"/>
            <a:ext cx="1331640" cy="1552044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 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Define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the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category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type: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4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400" baseline="0" dirty="0" err="1">
                <a:ea typeface="ＭＳ Ｐゴシック" pitchFamily="34" charset="-128"/>
              </a:rPr>
              <a:t>BestSeller</a:t>
            </a:r>
            <a:endParaRPr lang="fr-MA" sz="14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Promotion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400" baseline="0" dirty="0">
                <a:ea typeface="ＭＳ Ｐゴシック" pitchFamily="34" charset="-128"/>
              </a:rPr>
              <a:t>New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7654833" y="2632070"/>
            <a:ext cx="315054" cy="26422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4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cxnSp>
        <p:nvCxnSpPr>
          <p:cNvPr id="35" name="Connecteur droit avec flèche 34"/>
          <p:cNvCxnSpPr>
            <a:stCxn id="30" idx="1"/>
          </p:cNvCxnSpPr>
          <p:nvPr/>
        </p:nvCxnSpPr>
        <p:spPr bwMode="auto">
          <a:xfrm flipH="1">
            <a:off x="6588224" y="3484942"/>
            <a:ext cx="1224136" cy="27746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Rectangle 36"/>
          <p:cNvSpPr/>
          <p:nvPr/>
        </p:nvSpPr>
        <p:spPr bwMode="auto">
          <a:xfrm>
            <a:off x="5256076" y="6000596"/>
            <a:ext cx="1332148" cy="614517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7977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341784"/>
            <a:ext cx="7248277" cy="566936"/>
          </a:xfrm>
        </p:spPr>
        <p:txBody>
          <a:bodyPr>
            <a:noAutofit/>
          </a:bodyPr>
          <a:lstStyle/>
          <a:p>
            <a:pPr lvl="1" eaLnBrk="1" hangingPunct="1"/>
            <a:r>
              <a:rPr lang="en-US" sz="3200">
                <a:solidFill>
                  <a:srgbClr val="FFFFFF"/>
                </a:solidFill>
              </a:rPr>
              <a:t>Agenda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8" name="Rectangl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979712" y="1215128"/>
            <a:ext cx="6624736" cy="360040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Introduction</a:t>
            </a:r>
          </a:p>
        </p:txBody>
      </p:sp>
      <p:sp>
        <p:nvSpPr>
          <p:cNvPr id="9" name="Ellipse 8"/>
          <p:cNvSpPr/>
          <p:nvPr/>
        </p:nvSpPr>
        <p:spPr>
          <a:xfrm>
            <a:off x="1547664" y="1124744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>
                <a:solidFill>
                  <a:schemeClr val="accent4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sp>
        <p:nvSpPr>
          <p:cNvPr id="11" name="Ellipse 10"/>
          <p:cNvSpPr/>
          <p:nvPr/>
        </p:nvSpPr>
        <p:spPr>
          <a:xfrm>
            <a:off x="1547664" y="2023653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3</a:t>
            </a:r>
          </a:p>
        </p:txBody>
      </p:sp>
      <p:sp>
        <p:nvSpPr>
          <p:cNvPr id="12" name="Rectangl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88900" y="2042472"/>
            <a:ext cx="6577112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lvl="0" indent="-12700"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fr-FR" sz="1400" baseline="0" dirty="0" err="1">
                <a:solidFill>
                  <a:srgbClr val="FFFFFF"/>
                </a:solidFill>
                <a:latin typeface="+mj-lt"/>
              </a:rPr>
              <a:t>Color</a:t>
            </a:r>
            <a:r>
              <a:rPr lang="fr-FR" sz="1400" baseline="0" dirty="0">
                <a:solidFill>
                  <a:srgbClr val="FFFFFF"/>
                </a:solidFill>
                <a:latin typeface="+mj-lt"/>
              </a:rPr>
              <a:t> </a:t>
            </a:r>
            <a:r>
              <a:rPr lang="fr-FR" sz="1400" baseline="0" dirty="0" err="1">
                <a:solidFill>
                  <a:srgbClr val="FFFFFF"/>
                </a:solidFill>
                <a:latin typeface="+mj-lt"/>
              </a:rPr>
              <a:t>variants</a:t>
            </a:r>
            <a:endParaRPr lang="fr-FR" sz="1400" baseline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0" name="Espace réservé du numéro de diapositive 29"/>
          <p:cNvSpPr>
            <a:spLocks noGrp="1"/>
          </p:cNvSpPr>
          <p:nvPr>
            <p:ph type="sldNum" sz="quarter" idx="12"/>
          </p:nvPr>
        </p:nvSpPr>
        <p:spPr>
          <a:xfrm>
            <a:off x="8532440" y="6492875"/>
            <a:ext cx="576064" cy="365125"/>
          </a:xfrm>
        </p:spPr>
        <p:txBody>
          <a:bodyPr/>
          <a:lstStyle/>
          <a:p>
            <a:fld id="{F1F5C55A-AAC4-4FAB-A004-0267178C4D8A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6" name="Rectangle 1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979712" y="1628800"/>
            <a:ext cx="6624736" cy="360040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Finished products selling</a:t>
            </a:r>
          </a:p>
        </p:txBody>
      </p:sp>
      <p:sp>
        <p:nvSpPr>
          <p:cNvPr id="17" name="Ellipse 16"/>
          <p:cNvSpPr/>
          <p:nvPr/>
        </p:nvSpPr>
        <p:spPr>
          <a:xfrm>
            <a:off x="1547664" y="1584799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2</a:t>
            </a:r>
          </a:p>
        </p:txBody>
      </p:sp>
      <p:sp>
        <p:nvSpPr>
          <p:cNvPr id="18" name="Ellipse 17"/>
          <p:cNvSpPr/>
          <p:nvPr/>
        </p:nvSpPr>
        <p:spPr>
          <a:xfrm>
            <a:off x="1544030" y="2507786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4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Rectangle 1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85266" y="2526605"/>
            <a:ext cx="6577112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lvl="0" indent="-12700"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fr-MA" sz="1400" baseline="0" dirty="0">
                <a:solidFill>
                  <a:srgbClr val="FFFFFF"/>
                </a:solidFill>
                <a:latin typeface="+mj-lt"/>
              </a:rPr>
              <a:t>Stock value display in the PDP</a:t>
            </a:r>
            <a:endParaRPr lang="fr-FR" sz="1400" baseline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1547664" y="2979759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5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Rectangle 2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88900" y="2998578"/>
            <a:ext cx="6577112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lvl="0" indent="-12700"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fr-MA" sz="1400" baseline="0" dirty="0">
                <a:solidFill>
                  <a:srgbClr val="FFFFFF"/>
                </a:solidFill>
                <a:latin typeface="+mj-lt"/>
              </a:rPr>
              <a:t>Delivery </a:t>
            </a:r>
            <a:r>
              <a:rPr lang="fr-MA" sz="1400" baseline="0" dirty="0" err="1">
                <a:solidFill>
                  <a:srgbClr val="FFFFFF"/>
                </a:solidFill>
                <a:latin typeface="+mj-lt"/>
              </a:rPr>
              <a:t>cost</a:t>
            </a:r>
            <a:r>
              <a:rPr lang="fr-MA" sz="1400" baseline="0" dirty="0">
                <a:solidFill>
                  <a:srgbClr val="FFFFFF"/>
                </a:solidFill>
                <a:latin typeface="+mj-lt"/>
              </a:rPr>
              <a:t> and </a:t>
            </a:r>
            <a:r>
              <a:rPr lang="fr-MA" sz="1400" baseline="0" dirty="0" err="1">
                <a:solidFill>
                  <a:srgbClr val="FFFFFF"/>
                </a:solidFill>
                <a:latin typeface="+mj-lt"/>
              </a:rPr>
              <a:t>delay</a:t>
            </a:r>
            <a:r>
              <a:rPr lang="fr-MA" sz="1400" baseline="0" dirty="0">
                <a:solidFill>
                  <a:srgbClr val="FFFFFF"/>
                </a:solidFill>
                <a:latin typeface="+mj-lt"/>
              </a:rPr>
              <a:t> in the PDP</a:t>
            </a:r>
            <a:endParaRPr lang="fr-FR" sz="1400" baseline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1538476" y="3438165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6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2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97411" y="3519361"/>
            <a:ext cx="6577112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lvl="0" indent="-12700"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fr-MA" sz="1400" baseline="0" dirty="0">
                <a:solidFill>
                  <a:srgbClr val="FFFFFF"/>
                </a:solidFill>
                <a:latin typeface="+mj-lt"/>
              </a:rPr>
              <a:t>Bundles configuration</a:t>
            </a:r>
            <a:endParaRPr lang="fr-FR" sz="1400" baseline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8" name="Rectangle 3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97411" y="3967029"/>
            <a:ext cx="6577112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lvl="0" indent="-12700"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New Products / Bestsellers / Promotions categories</a:t>
            </a:r>
            <a:endParaRPr lang="fr-FR" sz="1400" baseline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1539008" y="3926431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7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Rectangle 3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97411" y="4410708"/>
            <a:ext cx="6577112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indent="-12700" algn="l" defTabSz="1066800">
              <a:lnSpc>
                <a:spcPct val="90000"/>
              </a:lnSpc>
              <a:spcAft>
                <a:spcPct val="35000"/>
              </a:spcAft>
            </a:pPr>
            <a:r>
              <a:rPr lang="en-US" sz="1400" baseline="0" dirty="0">
                <a:solidFill>
                  <a:srgbClr val="FFFFFF"/>
                </a:solidFill>
              </a:rPr>
              <a:t>Order return (delay configuration)</a:t>
            </a:r>
          </a:p>
        </p:txBody>
      </p:sp>
      <p:sp>
        <p:nvSpPr>
          <p:cNvPr id="42" name="Ellipse 41"/>
          <p:cNvSpPr/>
          <p:nvPr/>
        </p:nvSpPr>
        <p:spPr>
          <a:xfrm>
            <a:off x="1538476" y="4409750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8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Rectangle 4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91731" y="5310350"/>
            <a:ext cx="5316573" cy="360040"/>
          </a:xfrm>
          <a:prstGeom prst="rect">
            <a:avLst/>
          </a:prstGeom>
          <a:solidFill>
            <a:srgbClr val="F97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indent="-12700" algn="l" defTabSz="1066800">
              <a:lnSpc>
                <a:spcPct val="90000"/>
              </a:lnSpc>
              <a:spcAft>
                <a:spcPct val="35000"/>
              </a:spcAft>
            </a:pPr>
            <a:r>
              <a:rPr lang="en-US" sz="1400" baseline="0" dirty="0">
                <a:solidFill>
                  <a:srgbClr val="FFFFFF"/>
                </a:solidFill>
              </a:rPr>
              <a:t>Populate the min and max value on search facets</a:t>
            </a:r>
          </a:p>
        </p:txBody>
      </p:sp>
      <p:sp>
        <p:nvSpPr>
          <p:cNvPr id="45" name="Rectangle 4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91731" y="5751586"/>
            <a:ext cx="5316573" cy="360040"/>
          </a:xfrm>
          <a:prstGeom prst="rect">
            <a:avLst/>
          </a:prstGeom>
          <a:solidFill>
            <a:srgbClr val="F97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indent="-12700" algn="l" defTabSz="1066800">
              <a:lnSpc>
                <a:spcPct val="90000"/>
              </a:lnSpc>
              <a:spcAft>
                <a:spcPct val="35000"/>
              </a:spcAft>
            </a:pPr>
            <a:r>
              <a:rPr lang="fr-MA" sz="1400" baseline="0" dirty="0">
                <a:solidFill>
                  <a:srgbClr val="FFFFFF"/>
                </a:solidFill>
              </a:rPr>
              <a:t>Trigger OrderProcessV2 on </a:t>
            </a:r>
            <a:r>
              <a:rPr lang="fr-MA" sz="1400" baseline="0" dirty="0" err="1">
                <a:solidFill>
                  <a:srgbClr val="FFFFFF"/>
                </a:solidFill>
              </a:rPr>
              <a:t>checkout</a:t>
            </a:r>
            <a:r>
              <a:rPr lang="fr-MA" sz="1400" baseline="0" dirty="0">
                <a:solidFill>
                  <a:srgbClr val="FFFFFF"/>
                </a:solidFill>
              </a:rPr>
              <a:t> (Not </a:t>
            </a:r>
            <a:r>
              <a:rPr lang="fr-MA" sz="1400" baseline="0" dirty="0" err="1">
                <a:solidFill>
                  <a:srgbClr val="FFFFFF"/>
                </a:solidFill>
              </a:rPr>
              <a:t>yet</a:t>
            </a:r>
            <a:r>
              <a:rPr lang="fr-MA" sz="1400" baseline="0" dirty="0">
                <a:solidFill>
                  <a:srgbClr val="FFFFFF"/>
                </a:solidFill>
              </a:rPr>
              <a:t> </a:t>
            </a:r>
            <a:r>
              <a:rPr lang="fr-MA" sz="1400" baseline="0" dirty="0" err="1">
                <a:solidFill>
                  <a:srgbClr val="FFFFFF"/>
                </a:solidFill>
              </a:rPr>
              <a:t>Validated</a:t>
            </a:r>
            <a:r>
              <a:rPr lang="fr-MA" sz="1400" baseline="0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46" name="Ellipse 45"/>
          <p:cNvSpPr/>
          <p:nvPr/>
        </p:nvSpPr>
        <p:spPr>
          <a:xfrm>
            <a:off x="1415793" y="4850295"/>
            <a:ext cx="581618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10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97411" y="4869114"/>
            <a:ext cx="6577112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lvl="0" indent="-12700"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fr-MA" sz="1400" baseline="0" dirty="0" err="1">
                <a:solidFill>
                  <a:srgbClr val="FFFFFF"/>
                </a:solidFill>
              </a:rPr>
              <a:t>Other</a:t>
            </a:r>
            <a:r>
              <a:rPr lang="fr-MA" sz="1400" baseline="0" dirty="0">
                <a:solidFill>
                  <a:srgbClr val="FFFFFF"/>
                </a:solidFill>
              </a:rPr>
              <a:t> DTC </a:t>
            </a:r>
            <a:r>
              <a:rPr lang="fr-MA" sz="1400" baseline="0" dirty="0" err="1">
                <a:solidFill>
                  <a:srgbClr val="FFFFFF"/>
                </a:solidFill>
              </a:rPr>
              <a:t>functionalities</a:t>
            </a:r>
            <a:endParaRPr lang="fr-FR" sz="1400" baseline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56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lvl="1" eaLnBrk="1" hangingPunct="1"/>
            <a:r>
              <a:rPr lang="en-US" sz="2400" dirty="0">
                <a:solidFill>
                  <a:srgbClr val="FFFFFF"/>
                </a:solidFill>
              </a:rPr>
              <a:t>New Products / Bestsellers / Promotions categories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20</a:t>
            </a:fld>
            <a:endParaRPr lang="fr-FR" altLang="ja-JP" dirty="0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 err="1">
                <a:solidFill>
                  <a:srgbClr val="FFFFFF"/>
                </a:solidFill>
                <a:latin typeface="+mj-lt"/>
              </a:rPr>
              <a:t>Cronjobs</a:t>
            </a: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 execution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4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2123728" y="1595461"/>
            <a:ext cx="6273132" cy="360040"/>
          </a:xfrm>
          <a:prstGeom prst="rect">
            <a:avLst/>
          </a:prstGeom>
          <a:solidFill>
            <a:srgbClr val="F97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Bestsellers </a:t>
            </a:r>
            <a:r>
              <a:rPr lang="en-US" sz="1400" baseline="0" dirty="0" err="1">
                <a:solidFill>
                  <a:srgbClr val="FFFFFF"/>
                </a:solidFill>
                <a:latin typeface="+mj-lt"/>
              </a:rPr>
              <a:t>cronjob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101364"/>
            <a:ext cx="7174784" cy="25517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107504" y="4798997"/>
            <a:ext cx="1900608" cy="1353559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MA" sz="1400" baseline="0" dirty="0">
                <a:ea typeface="ＭＳ Ｐゴシック" pitchFamily="34" charset="-128"/>
              </a:rPr>
              <a:t>  Configure a </a:t>
            </a:r>
            <a:r>
              <a:rPr lang="fr-MA" sz="1400" baseline="0" dirty="0" err="1">
                <a:ea typeface="ＭＳ Ｐゴシック" pitchFamily="34" charset="-128"/>
              </a:rPr>
              <a:t>cronjob</a:t>
            </a:r>
            <a:r>
              <a:rPr lang="fr-MA" sz="1400" baseline="0" dirty="0">
                <a:ea typeface="ＭＳ Ｐゴシック" pitchFamily="34" charset="-128"/>
              </a:rPr>
              <a:t> for </a:t>
            </a:r>
            <a:r>
              <a:rPr lang="fr-MA" sz="1400" baseline="0" dirty="0" err="1">
                <a:ea typeface="ＭＳ Ｐゴシック" pitchFamily="34" charset="-128"/>
              </a:rPr>
              <a:t>each</a:t>
            </a:r>
            <a:r>
              <a:rPr lang="fr-MA" sz="1400" baseline="0" dirty="0">
                <a:ea typeface="ＭＳ Ｐゴシック" pitchFamily="34" charset="-128"/>
              </a:rPr>
              <a:t> </a:t>
            </a:r>
            <a:r>
              <a:rPr lang="fr-MA" sz="1400" baseline="0" dirty="0" err="1">
                <a:ea typeface="ＭＳ Ｐゴシック" pitchFamily="34" charset="-128"/>
              </a:rPr>
              <a:t>category</a:t>
            </a:r>
            <a:r>
              <a:rPr lang="fr-MA" sz="1400" baseline="0" dirty="0">
                <a:ea typeface="ＭＳ Ｐゴシック" pitchFamily="34" charset="-128"/>
              </a:rPr>
              <a:t> level1. Ex: </a:t>
            </a:r>
            <a:r>
              <a:rPr lang="fr-MA" sz="1400" baseline="0" dirty="0" err="1">
                <a:ea typeface="ＭＳ Ｐゴシック" pitchFamily="34" charset="-128"/>
              </a:rPr>
              <a:t>Rowenta_TopVentes_Aspirer</a:t>
            </a:r>
            <a:r>
              <a:rPr lang="fr-MA" sz="1400" baseline="0" dirty="0">
                <a:ea typeface="ＭＳ Ｐゴシック" pitchFamily="34" charset="-128"/>
              </a:rPr>
              <a:t>. </a:t>
            </a:r>
            <a:endParaRPr lang="fr-FR" sz="1400" baseline="0" dirty="0"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907704" y="3573016"/>
            <a:ext cx="2786105" cy="1080119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8" name="Connecteur droit avec flèche 7"/>
          <p:cNvCxnSpPr>
            <a:stCxn id="3" idx="0"/>
            <a:endCxn id="5" idx="1"/>
          </p:cNvCxnSpPr>
          <p:nvPr/>
        </p:nvCxnSpPr>
        <p:spPr bwMode="auto">
          <a:xfrm flipV="1">
            <a:off x="1057808" y="4113076"/>
            <a:ext cx="849896" cy="68592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Rectangle 8"/>
          <p:cNvSpPr/>
          <p:nvPr/>
        </p:nvSpPr>
        <p:spPr bwMode="auto">
          <a:xfrm>
            <a:off x="345359" y="2564904"/>
            <a:ext cx="1008112" cy="216024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5" name="Connecteur droit avec flèche 14"/>
          <p:cNvCxnSpPr>
            <a:stCxn id="3" idx="0"/>
          </p:cNvCxnSpPr>
          <p:nvPr/>
        </p:nvCxnSpPr>
        <p:spPr bwMode="auto">
          <a:xfrm flipH="1" flipV="1">
            <a:off x="827584" y="2780928"/>
            <a:ext cx="230224" cy="201806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9" name="Imag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672" y="2536088"/>
            <a:ext cx="3978573" cy="377740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2217567" y="5013176"/>
            <a:ext cx="2786105" cy="1139381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  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The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attributes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of the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cronjob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: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MA" sz="1400" baseline="0" dirty="0" err="1">
                <a:ea typeface="ＭＳ Ｐゴシック" pitchFamily="34" charset="-128"/>
              </a:rPr>
              <a:t>Catalog</a:t>
            </a:r>
            <a:r>
              <a:rPr lang="fr-MA" sz="1400" baseline="0" dirty="0">
                <a:ea typeface="ＭＳ Ｐゴシック" pitchFamily="34" charset="-128"/>
              </a:rPr>
              <a:t> version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Category</a:t>
            </a:r>
            <a:endParaRPr kumimoji="0" lang="fr-MA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MA" sz="1400" baseline="0" dirty="0" err="1">
                <a:ea typeface="ＭＳ Ｐゴシック" pitchFamily="34" charset="-128"/>
              </a:rPr>
              <a:t>Attribute</a:t>
            </a:r>
            <a:r>
              <a:rPr lang="fr-MA" sz="1400" baseline="0" dirty="0">
                <a:ea typeface="ＭＳ Ｐゴシック" pitchFamily="34" charset="-128"/>
              </a:rPr>
              <a:t> = Bestseller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Value =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True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5148064" y="4005064"/>
            <a:ext cx="3888432" cy="2147493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26" name="Connecteur droit avec flèche 25"/>
          <p:cNvCxnSpPr>
            <a:stCxn id="23" idx="0"/>
          </p:cNvCxnSpPr>
          <p:nvPr/>
        </p:nvCxnSpPr>
        <p:spPr bwMode="auto">
          <a:xfrm flipV="1">
            <a:off x="3610620" y="4653136"/>
            <a:ext cx="1537444" cy="3600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Ellipse 38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8474" y="4701045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2152504" y="4930169"/>
            <a:ext cx="315054" cy="26422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48" name="Rectangle à coins arrondis 47"/>
          <p:cNvSpPr/>
          <p:nvPr/>
        </p:nvSpPr>
        <p:spPr bwMode="auto">
          <a:xfrm>
            <a:off x="559160" y="6247485"/>
            <a:ext cx="7524836" cy="540297"/>
          </a:xfrm>
          <a:prstGeom prst="round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Launch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cronjob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attach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products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with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attribute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bestseller =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True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category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«  Bestsellers »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configured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in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cronjob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.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61841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lvl="1"/>
            <a:r>
              <a:rPr lang="en-US" sz="2400" dirty="0">
                <a:solidFill>
                  <a:srgbClr val="FFFFFF"/>
                </a:solidFill>
              </a:rPr>
              <a:t>New Products / Bestsellers / Promotions categories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21</a:t>
            </a:fld>
            <a:endParaRPr lang="fr-FR" altLang="ja-JP" dirty="0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 err="1">
                <a:solidFill>
                  <a:srgbClr val="FFFFFF"/>
                </a:solidFill>
                <a:latin typeface="+mj-lt"/>
              </a:rPr>
              <a:t>Cronjobs</a:t>
            </a: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 execution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4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2123728" y="1595461"/>
            <a:ext cx="6273132" cy="360040"/>
          </a:xfrm>
          <a:prstGeom prst="rect">
            <a:avLst/>
          </a:prstGeom>
          <a:solidFill>
            <a:srgbClr val="F97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New products </a:t>
            </a:r>
            <a:r>
              <a:rPr lang="en-US" sz="1400" baseline="0" dirty="0" err="1">
                <a:solidFill>
                  <a:srgbClr val="FFFFFF"/>
                </a:solidFill>
                <a:latin typeface="+mj-lt"/>
              </a:rPr>
              <a:t>cronjob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8684" y="4565091"/>
            <a:ext cx="1828636" cy="1376031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  Configure a </a:t>
            </a:r>
            <a:r>
              <a:rPr lang="fr-MA" sz="1400" baseline="0" dirty="0" err="1">
                <a:ea typeface="ＭＳ Ｐゴシック" pitchFamily="34" charset="-128"/>
              </a:rPr>
              <a:t>cronjob</a:t>
            </a:r>
            <a:r>
              <a:rPr lang="fr-MA" sz="1400" baseline="0" dirty="0">
                <a:ea typeface="ＭＳ Ｐゴシック" pitchFamily="34" charset="-128"/>
              </a:rPr>
              <a:t> 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for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each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category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level1. Ex: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Rowenta_Nouveautes_Aspirer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. 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217567" y="5013176"/>
            <a:ext cx="2786105" cy="1139381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  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The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attributes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of the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cronjob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: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MA" sz="1400" baseline="0" dirty="0" err="1">
                <a:ea typeface="ＭＳ Ｐゴシック" pitchFamily="34" charset="-128"/>
              </a:rPr>
              <a:t>Catalog</a:t>
            </a:r>
            <a:r>
              <a:rPr lang="fr-MA" sz="1400" baseline="0" dirty="0">
                <a:ea typeface="ＭＳ Ｐゴシック" pitchFamily="34" charset="-128"/>
              </a:rPr>
              <a:t> version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Category</a:t>
            </a:r>
            <a:endParaRPr kumimoji="0" lang="fr-MA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MA" sz="1400" baseline="0" dirty="0" err="1">
                <a:ea typeface="ＭＳ Ｐゴシック" pitchFamily="34" charset="-128"/>
              </a:rPr>
              <a:t>Attribute</a:t>
            </a:r>
            <a:r>
              <a:rPr lang="fr-MA" sz="1400" baseline="0" dirty="0">
                <a:ea typeface="ＭＳ Ｐゴシック" pitchFamily="34" charset="-128"/>
              </a:rPr>
              <a:t> = </a:t>
            </a:r>
            <a:r>
              <a:rPr lang="fr-MA" sz="1400" baseline="0" dirty="0" err="1">
                <a:ea typeface="ＭＳ Ｐゴシック" pitchFamily="34" charset="-128"/>
              </a:rPr>
              <a:t>NewProduct</a:t>
            </a:r>
            <a:endParaRPr lang="fr-MA" sz="1400" baseline="0" dirty="0">
              <a:ea typeface="ＭＳ Ｐゴシック" pitchFamily="34" charset="-128"/>
            </a:endParaRP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Value =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True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</p:txBody>
      </p:sp>
      <p:cxnSp>
        <p:nvCxnSpPr>
          <p:cNvPr id="26" name="Connecteur droit avec flèche 25"/>
          <p:cNvCxnSpPr>
            <a:stCxn id="23" idx="0"/>
          </p:cNvCxnSpPr>
          <p:nvPr/>
        </p:nvCxnSpPr>
        <p:spPr bwMode="auto">
          <a:xfrm flipV="1">
            <a:off x="3610620" y="4565091"/>
            <a:ext cx="1582105" cy="4480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Ellipse 38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6140" y="4498497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2152504" y="4930169"/>
            <a:ext cx="315054" cy="26422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48" name="Rectangle à coins arrondis 47"/>
          <p:cNvSpPr/>
          <p:nvPr/>
        </p:nvSpPr>
        <p:spPr bwMode="auto">
          <a:xfrm>
            <a:off x="559160" y="6247485"/>
            <a:ext cx="7828512" cy="540297"/>
          </a:xfrm>
          <a:prstGeom prst="round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Launch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cronjob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attach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products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with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attribute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NewProduct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=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True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category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«  New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products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»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configured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in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cronjob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.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35" y="2097796"/>
            <a:ext cx="8217014" cy="208105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2056438" y="3028544"/>
            <a:ext cx="2786105" cy="1080119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25" name="Connecteur droit avec flèche 24"/>
          <p:cNvCxnSpPr>
            <a:stCxn id="3" idx="0"/>
            <a:endCxn id="21" idx="1"/>
          </p:cNvCxnSpPr>
          <p:nvPr/>
        </p:nvCxnSpPr>
        <p:spPr bwMode="auto">
          <a:xfrm flipV="1">
            <a:off x="1003002" y="3568604"/>
            <a:ext cx="1053436" cy="9964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/>
          <p:cNvSpPr/>
          <p:nvPr/>
        </p:nvSpPr>
        <p:spPr bwMode="auto">
          <a:xfrm>
            <a:off x="345359" y="2564904"/>
            <a:ext cx="1008112" cy="216024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30" name="Connecteur droit avec flèche 29"/>
          <p:cNvCxnSpPr>
            <a:stCxn id="3" idx="0"/>
          </p:cNvCxnSpPr>
          <p:nvPr/>
        </p:nvCxnSpPr>
        <p:spPr bwMode="auto">
          <a:xfrm flipH="1" flipV="1">
            <a:off x="849416" y="2780931"/>
            <a:ext cx="153586" cy="17841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7182" y="2671001"/>
            <a:ext cx="3598617" cy="3097882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 bwMode="auto">
          <a:xfrm>
            <a:off x="5192725" y="3673011"/>
            <a:ext cx="3888432" cy="2147493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0197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lvl="1"/>
            <a:r>
              <a:rPr lang="en-US" sz="2400" dirty="0">
                <a:solidFill>
                  <a:srgbClr val="FFFFFF"/>
                </a:solidFill>
              </a:rPr>
              <a:t>New Products / Bestsellers / Promotions categories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22</a:t>
            </a:fld>
            <a:endParaRPr lang="fr-FR" altLang="ja-JP" dirty="0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 err="1">
                <a:solidFill>
                  <a:srgbClr val="FFFFFF"/>
                </a:solidFill>
                <a:latin typeface="+mj-lt"/>
              </a:rPr>
              <a:t>Cronjobs</a:t>
            </a: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 execution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4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2123728" y="1595461"/>
            <a:ext cx="6273132" cy="360040"/>
          </a:xfrm>
          <a:prstGeom prst="rect">
            <a:avLst/>
          </a:prstGeom>
          <a:solidFill>
            <a:srgbClr val="F97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Promotion </a:t>
            </a:r>
            <a:r>
              <a:rPr lang="en-US" sz="1400" baseline="0" dirty="0" err="1">
                <a:solidFill>
                  <a:srgbClr val="FFFFFF"/>
                </a:solidFill>
                <a:latin typeface="+mj-lt"/>
              </a:rPr>
              <a:t>cronjob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8684" y="4565091"/>
            <a:ext cx="1828636" cy="1376031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  Configure a </a:t>
            </a:r>
            <a:r>
              <a:rPr lang="fr-MA" sz="1400" baseline="0" dirty="0" err="1">
                <a:ea typeface="ＭＳ Ｐゴシック" pitchFamily="34" charset="-128"/>
              </a:rPr>
              <a:t>cronjob</a:t>
            </a:r>
            <a:r>
              <a:rPr lang="fr-MA" sz="1400" baseline="0" dirty="0">
                <a:ea typeface="ＭＳ Ｐゴシック" pitchFamily="34" charset="-128"/>
              </a:rPr>
              <a:t> 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for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each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category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level1. Ex: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Rowenta_Promotion_Aspirer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. 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217567" y="5013177"/>
            <a:ext cx="2786105" cy="982926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  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The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attributes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 of the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cronjob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: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MA" sz="1400" baseline="0" dirty="0" err="1">
                <a:ea typeface="ＭＳ Ｐゴシック" pitchFamily="34" charset="-128"/>
              </a:rPr>
              <a:t>Catalog</a:t>
            </a:r>
            <a:r>
              <a:rPr lang="fr-MA" sz="1400" baseline="0" dirty="0">
                <a:ea typeface="ＭＳ Ｐゴシック" pitchFamily="34" charset="-128"/>
              </a:rPr>
              <a:t> version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34" charset="-128"/>
              </a:rPr>
              <a:t>Category</a:t>
            </a:r>
            <a:endParaRPr kumimoji="0" lang="fr-MA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pitchFamily="34" charset="-128"/>
            </a:endParaRP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MA" sz="1400" baseline="0" dirty="0">
                <a:ea typeface="ＭＳ Ｐゴシック" pitchFamily="34" charset="-128"/>
              </a:rPr>
              <a:t>User Price group </a:t>
            </a:r>
          </a:p>
        </p:txBody>
      </p:sp>
      <p:cxnSp>
        <p:nvCxnSpPr>
          <p:cNvPr id="26" name="Connecteur droit avec flèche 25"/>
          <p:cNvCxnSpPr>
            <a:stCxn id="23" idx="0"/>
          </p:cNvCxnSpPr>
          <p:nvPr/>
        </p:nvCxnSpPr>
        <p:spPr bwMode="auto">
          <a:xfrm flipV="1">
            <a:off x="3610620" y="4565093"/>
            <a:ext cx="1623523" cy="4480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Ellipse 38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6140" y="4498497"/>
            <a:ext cx="315054" cy="264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FR" sz="1200" b="1" baseline="0" dirty="0">
                <a:solidFill>
                  <a:schemeClr val="bg1"/>
                </a:solidFill>
              </a:rPr>
              <a:t>1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CB026806-20AC-4FFE-B703-D8D24C37072D}"/>
              </a:ext>
            </a:extLst>
          </p:cNvPr>
          <p:cNvSpPr/>
          <p:nvPr/>
        </p:nvSpPr>
        <p:spPr>
          <a:xfrm>
            <a:off x="2152504" y="4930169"/>
            <a:ext cx="315054" cy="26422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anchor="ctr"/>
          <a:lstStyle/>
          <a:p>
            <a:pPr algn="ctr"/>
            <a:r>
              <a:rPr lang="fr-MA" sz="1200" b="1" baseline="0" dirty="0">
                <a:solidFill>
                  <a:schemeClr val="bg1"/>
                </a:solidFill>
              </a:rPr>
              <a:t>2</a:t>
            </a:r>
            <a:endParaRPr lang="en-US" sz="1200" b="1" baseline="0" dirty="0">
              <a:solidFill>
                <a:schemeClr val="bg1"/>
              </a:solidFill>
            </a:endParaRPr>
          </a:p>
        </p:txBody>
      </p:sp>
      <p:sp>
        <p:nvSpPr>
          <p:cNvPr id="48" name="Rectangle à coins arrondis 47"/>
          <p:cNvSpPr/>
          <p:nvPr/>
        </p:nvSpPr>
        <p:spPr bwMode="auto">
          <a:xfrm>
            <a:off x="559160" y="6247485"/>
            <a:ext cx="7828512" cy="540297"/>
          </a:xfrm>
          <a:prstGeom prst="round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Launch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cronjob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attach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products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having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a promotion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linked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to the </a:t>
            </a:r>
            <a:r>
              <a:rPr lang="fr-MA" sz="1600" baseline="0" dirty="0" err="1">
                <a:ea typeface="ＭＳ Ｐゴシック" pitchFamily="34" charset="-128"/>
              </a:rPr>
              <a:t>configured</a:t>
            </a:r>
            <a:r>
              <a:rPr lang="fr-MA" sz="1600" baseline="0" dirty="0">
                <a:ea typeface="ＭＳ Ｐゴシック" pitchFamily="34" charset="-128"/>
              </a:rPr>
              <a:t> </a:t>
            </a:r>
            <a:r>
              <a:rPr lang="fr-MA" sz="1600" baseline="0" dirty="0" err="1">
                <a:ea typeface="ＭＳ Ｐゴシック" pitchFamily="34" charset="-128"/>
              </a:rPr>
              <a:t>price</a:t>
            </a:r>
            <a:r>
              <a:rPr lang="fr-MA" sz="1600" baseline="0" dirty="0">
                <a:ea typeface="ＭＳ Ｐゴシック" pitchFamily="34" charset="-128"/>
              </a:rPr>
              <a:t> group 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to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category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«  Promotion »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configured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in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cronjob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.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08" y="2034371"/>
            <a:ext cx="8740262" cy="241666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 bwMode="auto">
          <a:xfrm>
            <a:off x="2022209" y="3475177"/>
            <a:ext cx="2786105" cy="1080119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31" name="Connecteur droit avec flèche 30"/>
          <p:cNvCxnSpPr>
            <a:stCxn id="3" idx="0"/>
            <a:endCxn id="24" idx="1"/>
          </p:cNvCxnSpPr>
          <p:nvPr/>
        </p:nvCxnSpPr>
        <p:spPr bwMode="auto">
          <a:xfrm flipV="1">
            <a:off x="1003002" y="4015237"/>
            <a:ext cx="1019207" cy="54985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345359" y="2564904"/>
            <a:ext cx="1008112" cy="216024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33" name="Connecteur droit avec flèche 32"/>
          <p:cNvCxnSpPr/>
          <p:nvPr/>
        </p:nvCxnSpPr>
        <p:spPr bwMode="auto">
          <a:xfrm flipH="1" flipV="1">
            <a:off x="849416" y="2780931"/>
            <a:ext cx="153586" cy="17841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145" y="2494690"/>
            <a:ext cx="3805591" cy="3308892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 bwMode="auto">
          <a:xfrm>
            <a:off x="5234144" y="4149080"/>
            <a:ext cx="3833635" cy="1750366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8124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Bloc </a:t>
            </a:r>
            <a:r>
              <a:rPr lang="en-US" sz="2800" dirty="0" err="1">
                <a:solidFill>
                  <a:srgbClr val="FFFFFF"/>
                </a:solidFill>
              </a:rPr>
              <a:t>nouveautés</a:t>
            </a:r>
            <a:r>
              <a:rPr lang="en-US" sz="2800" dirty="0">
                <a:solidFill>
                  <a:srgbClr val="FFFFFF"/>
                </a:solidFill>
              </a:rPr>
              <a:t>/Bonne affaires HP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23</a:t>
            </a:fld>
            <a:endParaRPr lang="fr-FR" altLang="ja-JP" dirty="0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</a:rPr>
              <a:t>Manual configuration</a:t>
            </a:r>
            <a:endParaRPr lang="en-US" sz="1400" baseline="0" dirty="0">
              <a:solidFill>
                <a:srgbClr val="FFFFFF"/>
              </a:solidFill>
              <a:latin typeface="+mj-lt"/>
              <a:ea typeface="+mn-ea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5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5E7E17-4D95-4F4F-BBD9-574D4DA76697}"/>
              </a:ext>
            </a:extLst>
          </p:cNvPr>
          <p:cNvSpPr txBox="1"/>
          <p:nvPr/>
        </p:nvSpPr>
        <p:spPr>
          <a:xfrm>
            <a:off x="539552" y="2060848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the category can be added in this section by configuring a product belonging to this category or in one of its subcategories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Go to Backoffice &gt;&gt; Catalog &gt;&gt; Groupe SEB Product &gt;&gt; choose the product belonging to the category to display in the bloc  &gt;&gt; Tab Category System &gt;&gt; </a:t>
            </a:r>
            <a:r>
              <a:rPr lang="en-US" dirty="0" err="1"/>
              <a:t>Supercategories</a:t>
            </a:r>
            <a:r>
              <a:rPr lang="en-US" dirty="0"/>
              <a:t> &gt;&gt; Add on of the categories : </a:t>
            </a:r>
            <a:r>
              <a:rPr lang="en-US" dirty="0" err="1"/>
              <a:t>bonnes</a:t>
            </a:r>
            <a:r>
              <a:rPr lang="en-US" dirty="0"/>
              <a:t>-affaires-</a:t>
            </a:r>
            <a:r>
              <a:rPr lang="en-US" dirty="0" err="1"/>
              <a:t>categoryName</a:t>
            </a:r>
            <a:r>
              <a:rPr lang="en-US" dirty="0"/>
              <a:t> / </a:t>
            </a:r>
            <a:r>
              <a:rPr lang="en-US" dirty="0" err="1"/>
              <a:t>nouveautes-categoryName</a:t>
            </a:r>
            <a:r>
              <a:rPr lang="en-US" dirty="0"/>
              <a:t> / top-ventes-</a:t>
            </a:r>
            <a:r>
              <a:rPr lang="en-US" dirty="0" err="1"/>
              <a:t>categoryName</a:t>
            </a:r>
            <a:r>
              <a:rPr lang="en-US" dirty="0"/>
              <a:t> (replace </a:t>
            </a:r>
            <a:r>
              <a:rPr lang="en-US" dirty="0" err="1"/>
              <a:t>categoryName</a:t>
            </a:r>
            <a:r>
              <a:rPr lang="en-US" dirty="0"/>
              <a:t> by the name of the subcategory)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4852060-68D7-4D1F-BE25-6452C9E7A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522" y="4013409"/>
            <a:ext cx="6012160" cy="27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11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Bloc </a:t>
            </a:r>
            <a:r>
              <a:rPr lang="en-US" sz="2800" dirty="0" err="1">
                <a:solidFill>
                  <a:srgbClr val="FFFFFF"/>
                </a:solidFill>
              </a:rPr>
              <a:t>nouveautés</a:t>
            </a:r>
            <a:r>
              <a:rPr lang="en-US" sz="2800" dirty="0">
                <a:solidFill>
                  <a:srgbClr val="FFFFFF"/>
                </a:solidFill>
              </a:rPr>
              <a:t>/Bonne affaires HP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24</a:t>
            </a:fld>
            <a:endParaRPr lang="fr-FR" altLang="ja-JP" dirty="0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619672" y="1124744"/>
            <a:ext cx="676800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</a:rPr>
              <a:t>Manual configuration</a:t>
            </a:r>
          </a:p>
        </p:txBody>
      </p:sp>
      <p:sp>
        <p:nvSpPr>
          <p:cNvPr id="28" name="Ellipse 27"/>
          <p:cNvSpPr/>
          <p:nvPr/>
        </p:nvSpPr>
        <p:spPr>
          <a:xfrm>
            <a:off x="1187624" y="107269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MA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5</a:t>
            </a:r>
            <a:endParaRPr lang="fr-FR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5E7E17-4D95-4F4F-BBD9-574D4DA76697}"/>
              </a:ext>
            </a:extLst>
          </p:cNvPr>
          <p:cNvSpPr txBox="1"/>
          <p:nvPr/>
        </p:nvSpPr>
        <p:spPr>
          <a:xfrm>
            <a:off x="539552" y="2060848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Open  the selected subcategory &gt;&gt; Tab category structure &gt;&gt; and make sure the attribute Category type has one of the following values: New – bestseller - Promotion</a:t>
            </a:r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7449E8D-528C-4934-91E8-B3374166C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3055669"/>
            <a:ext cx="6749852" cy="311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3830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marL="12700" indent="-12700" defTabSz="1066800">
              <a:lnSpc>
                <a:spcPct val="90000"/>
              </a:lnSpc>
              <a:spcAft>
                <a:spcPct val="35000"/>
              </a:spcAft>
            </a:pPr>
            <a:r>
              <a:rPr lang="en-US" sz="2800" dirty="0">
                <a:solidFill>
                  <a:srgbClr val="FFFFFF"/>
                </a:solidFill>
              </a:rPr>
              <a:t>Order return (delay configuration)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25</a:t>
            </a:fld>
            <a:endParaRPr lang="fr-FR" altLang="ja-JP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0" y="1477798"/>
            <a:ext cx="6128846" cy="30077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1619672" y="3423878"/>
            <a:ext cx="1440160" cy="50917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3354" y="4576381"/>
            <a:ext cx="5328592" cy="1068661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>
                <a:ea typeface="ＭＳ Ｐゴシック" pitchFamily="34" charset="-128"/>
              </a:rPr>
              <a:t>In the base store, </a:t>
            </a:r>
            <a:r>
              <a:rPr lang="fr-MA" sz="1800" baseline="0" dirty="0" err="1">
                <a:ea typeface="ＭＳ Ｐゴシック" pitchFamily="34" charset="-128"/>
              </a:rPr>
              <a:t>define</a:t>
            </a:r>
            <a:r>
              <a:rPr lang="fr-MA" sz="1800" baseline="0" dirty="0">
                <a:ea typeface="ＭＳ Ｐゴシック" pitchFamily="34" charset="-128"/>
              </a:rPr>
              <a:t> the offset date of return to </a:t>
            </a:r>
            <a:r>
              <a:rPr lang="fr-MA" sz="1800" baseline="0" dirty="0" err="1">
                <a:ea typeface="ＭＳ Ｐゴシック" pitchFamily="34" charset="-128"/>
              </a:rPr>
              <a:t>allow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users</a:t>
            </a:r>
            <a:r>
              <a:rPr lang="fr-MA" sz="1800" baseline="0" dirty="0">
                <a:ea typeface="ＭＳ Ｐゴシック" pitchFamily="34" charset="-128"/>
              </a:rPr>
              <a:t> to return </a:t>
            </a:r>
            <a:r>
              <a:rPr lang="fr-MA" sz="1800" baseline="0" dirty="0" err="1">
                <a:ea typeface="ＭＳ Ｐゴシック" pitchFamily="34" charset="-128"/>
              </a:rPr>
              <a:t>delivered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products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during</a:t>
            </a:r>
            <a:r>
              <a:rPr lang="fr-MA" sz="1800" baseline="0" dirty="0">
                <a:ea typeface="ＭＳ Ｐゴシック" pitchFamily="34" charset="-128"/>
              </a:rPr>
              <a:t> the </a:t>
            </a:r>
            <a:r>
              <a:rPr lang="fr-MA" sz="1800" baseline="0" dirty="0" err="1">
                <a:ea typeface="ＭＳ Ｐゴシック" pitchFamily="34" charset="-128"/>
              </a:rPr>
              <a:t>delay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configured</a:t>
            </a:r>
            <a:r>
              <a:rPr lang="fr-MA" sz="1800" baseline="0" dirty="0">
                <a:ea typeface="ＭＳ Ｐゴシック" pitchFamily="34" charset="-128"/>
              </a:rPr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MA" sz="1800" baseline="0" dirty="0">
              <a:ea typeface="ＭＳ Ｐゴシック" pitchFamily="34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9" name="Connecteur droit avec flèche 8"/>
          <p:cNvCxnSpPr>
            <a:stCxn id="7" idx="0"/>
          </p:cNvCxnSpPr>
          <p:nvPr/>
        </p:nvCxnSpPr>
        <p:spPr bwMode="auto">
          <a:xfrm flipH="1" flipV="1">
            <a:off x="2131586" y="3916851"/>
            <a:ext cx="576064" cy="65953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746" y="1798594"/>
            <a:ext cx="5601337" cy="236613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7596336" y="2708920"/>
            <a:ext cx="1296144" cy="360040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444208" y="4653136"/>
            <a:ext cx="2160240" cy="1224136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The return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button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is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displayed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in the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order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page  in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my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account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9" name="Connecteur droit avec flèche 18"/>
          <p:cNvCxnSpPr>
            <a:stCxn id="17" idx="0"/>
          </p:cNvCxnSpPr>
          <p:nvPr/>
        </p:nvCxnSpPr>
        <p:spPr bwMode="auto">
          <a:xfrm flipV="1">
            <a:off x="7524328" y="3068960"/>
            <a:ext cx="288032" cy="158417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68A3D5D7-574F-4658-AF5D-94ED4BE25839}"/>
              </a:ext>
            </a:extLst>
          </p:cNvPr>
          <p:cNvSpPr/>
          <p:nvPr/>
        </p:nvSpPr>
        <p:spPr bwMode="auto">
          <a:xfrm>
            <a:off x="942206" y="6001111"/>
            <a:ext cx="2051720" cy="524233"/>
          </a:xfrm>
          <a:prstGeom prst="rect">
            <a:avLst/>
          </a:prstGeom>
          <a:noFill/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8F5C24D-35B3-439F-B211-C246990DD89D}"/>
              </a:ext>
            </a:extLst>
          </p:cNvPr>
          <p:cNvSpPr txBox="1"/>
          <p:nvPr/>
        </p:nvSpPr>
        <p:spPr>
          <a:xfrm>
            <a:off x="1144885" y="6138751"/>
            <a:ext cx="1530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DONE BY IT</a:t>
            </a:r>
          </a:p>
        </p:txBody>
      </p:sp>
    </p:spTree>
    <p:extLst>
      <p:ext uri="{BB962C8B-B14F-4D97-AF65-F5344CB8AC3E}">
        <p14:creationId xmlns:p14="http://schemas.microsoft.com/office/powerpoint/2010/main" val="18095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marL="12700" indent="-12700" defTabSz="1066800">
              <a:lnSpc>
                <a:spcPct val="90000"/>
              </a:lnSpc>
              <a:spcAft>
                <a:spcPct val="35000"/>
              </a:spcAft>
            </a:pPr>
            <a:r>
              <a:rPr lang="en-US" sz="2800" dirty="0">
                <a:solidFill>
                  <a:srgbClr val="FFFFFF"/>
                </a:solidFill>
              </a:rPr>
              <a:t>Other DTC functionalities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26</a:t>
            </a:fld>
            <a:endParaRPr lang="fr-FR" altLang="ja-JP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38" y="1646855"/>
            <a:ext cx="8352927" cy="42049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271474" y="4982841"/>
            <a:ext cx="1564221" cy="606399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603104" y="5202742"/>
            <a:ext cx="3528392" cy="151216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>
                <a:ea typeface="ＭＳ Ｐゴシック" pitchFamily="34" charset="-128"/>
              </a:rPr>
              <a:t>The </a:t>
            </a:r>
            <a:r>
              <a:rPr lang="fr-MA" sz="1800" baseline="0" dirty="0" err="1">
                <a:ea typeface="ＭＳ Ｐゴシック" pitchFamily="34" charset="-128"/>
              </a:rPr>
              <a:t>attribute</a:t>
            </a:r>
            <a:r>
              <a:rPr lang="fr-MA" sz="1800" baseline="0" dirty="0">
                <a:ea typeface="ＭＳ Ｐゴシック" pitchFamily="34" charset="-128"/>
              </a:rPr>
              <a:t> « </a:t>
            </a:r>
            <a:r>
              <a:rPr lang="fr-MA" sz="1800" baseline="0" dirty="0" err="1">
                <a:ea typeface="ＭＳ Ｐゴシック" pitchFamily="34" charset="-128"/>
              </a:rPr>
              <a:t>SiteDTCProduitsFinis</a:t>
            </a:r>
            <a:r>
              <a:rPr lang="fr-MA" sz="1800" baseline="0" dirty="0">
                <a:ea typeface="ＭＳ Ｐゴシック" pitchFamily="34" charset="-128"/>
              </a:rPr>
              <a:t> = </a:t>
            </a:r>
            <a:r>
              <a:rPr lang="fr-MA" sz="1800" baseline="0" dirty="0" err="1">
                <a:ea typeface="ＭＳ Ｐゴシック" pitchFamily="34" charset="-128"/>
              </a:rPr>
              <a:t>True</a:t>
            </a:r>
            <a:r>
              <a:rPr lang="fr-MA" sz="1800" baseline="0" dirty="0">
                <a:ea typeface="ＭＳ Ｐゴシック" pitchFamily="34" charset="-128"/>
              </a:rPr>
              <a:t> » in the base store </a:t>
            </a:r>
            <a:r>
              <a:rPr lang="fr-MA" sz="1800" baseline="0" dirty="0" err="1">
                <a:ea typeface="ＭＳ Ｐゴシック" pitchFamily="34" charset="-128"/>
              </a:rPr>
              <a:t>is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used</a:t>
            </a:r>
            <a:r>
              <a:rPr lang="fr-MA" sz="1800" baseline="0" dirty="0">
                <a:ea typeface="ＭＳ Ｐゴシック" pitchFamily="34" charset="-128"/>
              </a:rPr>
              <a:t> to </a:t>
            </a:r>
            <a:r>
              <a:rPr lang="fr-MA" sz="1800" baseline="0" dirty="0" err="1">
                <a:ea typeface="ＭＳ Ｐゴシック" pitchFamily="34" charset="-128"/>
              </a:rPr>
              <a:t>apply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some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functionalities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specific</a:t>
            </a:r>
            <a:r>
              <a:rPr lang="fr-MA" sz="1800" baseline="0" dirty="0">
                <a:ea typeface="ＭＳ Ｐゴシック" pitchFamily="34" charset="-128"/>
              </a:rPr>
              <a:t> to DTC </a:t>
            </a:r>
            <a:r>
              <a:rPr lang="fr-MA" sz="1800" baseline="0" dirty="0" err="1">
                <a:ea typeface="ＭＳ Ｐゴシック" pitchFamily="34" charset="-128"/>
              </a:rPr>
              <a:t>websites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6" name="Connecteur droit avec flèche 5"/>
          <p:cNvCxnSpPr>
            <a:stCxn id="4" idx="1"/>
            <a:endCxn id="3" idx="3"/>
          </p:cNvCxnSpPr>
          <p:nvPr/>
        </p:nvCxnSpPr>
        <p:spPr bwMode="auto">
          <a:xfrm flipH="1" flipV="1">
            <a:off x="1835695" y="5286041"/>
            <a:ext cx="1767409" cy="6727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093F494-7706-4E31-B378-F9D61ECD133D}"/>
              </a:ext>
            </a:extLst>
          </p:cNvPr>
          <p:cNvSpPr/>
          <p:nvPr/>
        </p:nvSpPr>
        <p:spPr bwMode="auto">
          <a:xfrm>
            <a:off x="942206" y="6145127"/>
            <a:ext cx="2051720" cy="524233"/>
          </a:xfrm>
          <a:prstGeom prst="rect">
            <a:avLst/>
          </a:prstGeom>
          <a:noFill/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673DD05-457C-41A6-B25C-927D64C55640}"/>
              </a:ext>
            </a:extLst>
          </p:cNvPr>
          <p:cNvSpPr txBox="1"/>
          <p:nvPr/>
        </p:nvSpPr>
        <p:spPr>
          <a:xfrm>
            <a:off x="1144885" y="6282767"/>
            <a:ext cx="1530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DONE BY IT</a:t>
            </a:r>
          </a:p>
        </p:txBody>
      </p:sp>
    </p:spTree>
    <p:extLst>
      <p:ext uri="{BB962C8B-B14F-4D97-AF65-F5344CB8AC3E}">
        <p14:creationId xmlns:p14="http://schemas.microsoft.com/office/powerpoint/2010/main" val="1674438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marL="12700" indent="-12700" defTabSz="1066800">
              <a:lnSpc>
                <a:spcPct val="90000"/>
              </a:lnSpc>
              <a:spcAft>
                <a:spcPct val="35000"/>
              </a:spcAft>
            </a:pPr>
            <a:r>
              <a:rPr lang="en-US" sz="2800" dirty="0">
                <a:solidFill>
                  <a:srgbClr val="FFFFFF"/>
                </a:solidFill>
              </a:rPr>
              <a:t>Other DTC functionalities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27</a:t>
            </a:fld>
            <a:endParaRPr lang="fr-FR" altLang="ja-JP" dirty="0"/>
          </a:p>
        </p:txBody>
      </p:sp>
      <p:sp>
        <p:nvSpPr>
          <p:cNvPr id="6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50023" y="1124744"/>
            <a:ext cx="6577112" cy="360040"/>
          </a:xfrm>
          <a:prstGeom prst="rect">
            <a:avLst/>
          </a:prstGeom>
          <a:solidFill>
            <a:srgbClr val="F97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indent="-12700" algn="l" defTabSz="1066800">
              <a:lnSpc>
                <a:spcPct val="90000"/>
              </a:lnSpc>
              <a:spcAft>
                <a:spcPct val="35000"/>
              </a:spcAft>
            </a:pPr>
            <a:r>
              <a:rPr lang="en-US" sz="1400" baseline="0" dirty="0">
                <a:solidFill>
                  <a:srgbClr val="FFFFFF"/>
                </a:solidFill>
              </a:rPr>
              <a:t>Populate the min and max price value on search facets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637834"/>
            <a:ext cx="6444208" cy="317569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350744" y="4168149"/>
            <a:ext cx="1440160" cy="655415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1228" y="3499402"/>
            <a:ext cx="5480888" cy="30573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5292080" y="5085184"/>
            <a:ext cx="2016224" cy="64807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07504" y="4966579"/>
            <a:ext cx="3560764" cy="170851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- Go to System &gt;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Search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and navigation &gt;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Indexed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types &gt; Rowenta-FR-DTC-FR-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ProductType</a:t>
            </a:r>
            <a:r>
              <a:rPr lang="fr-MA" sz="1600" baseline="0" dirty="0">
                <a:ea typeface="ＭＳ Ｐゴシック" pitchFamily="34" charset="-128"/>
              </a:rPr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- In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Indexed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Properties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tab,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edit</a:t>
            </a:r>
            <a:r>
              <a:rPr kumimoji="0" lang="fr-MA" sz="16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the </a:t>
            </a:r>
            <a:r>
              <a:rPr kumimoji="0" lang="fr-MA" sz="16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price</a:t>
            </a:r>
            <a:r>
              <a:rPr lang="fr-MA" sz="1600" baseline="0" dirty="0" err="1">
                <a:ea typeface="ＭＳ Ｐゴシック" pitchFamily="34" charset="-128"/>
              </a:rPr>
              <a:t>Value</a:t>
            </a:r>
            <a:r>
              <a:rPr lang="fr-MA" sz="1600" baseline="0" dirty="0">
                <a:ea typeface="ＭＳ Ｐゴシック" pitchFamily="34" charset="-128"/>
              </a:rPr>
              <a:t> </a:t>
            </a:r>
            <a:r>
              <a:rPr lang="fr-MA" sz="1600" baseline="0" dirty="0" err="1">
                <a:ea typeface="ＭＳ Ｐゴシック" pitchFamily="34" charset="-128"/>
              </a:rPr>
              <a:t>property</a:t>
            </a:r>
            <a:r>
              <a:rPr lang="fr-MA" sz="1600" baseline="0" dirty="0">
                <a:ea typeface="ＭＳ Ｐゴシック" pitchFamily="34" charset="-128"/>
              </a:rPr>
              <a:t> &gt; Administration tab &gt; </a:t>
            </a:r>
            <a:r>
              <a:rPr lang="fr-MA" sz="1600" baseline="0" dirty="0" err="1">
                <a:ea typeface="ＭＳ Ｐゴシック" pitchFamily="34" charset="-128"/>
              </a:rPr>
              <a:t>StoreFrontDisplay</a:t>
            </a:r>
            <a:r>
              <a:rPr lang="fr-MA" sz="1600" baseline="0" dirty="0">
                <a:ea typeface="ＭＳ Ｐゴシック" pitchFamily="34" charset="-128"/>
              </a:rPr>
              <a:t> = SLIDER</a:t>
            </a:r>
            <a:endParaRPr kumimoji="0" lang="fr-FR" sz="16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3" name="Connecteur droit avec flèche 12"/>
          <p:cNvCxnSpPr>
            <a:stCxn id="8" idx="3"/>
          </p:cNvCxnSpPr>
          <p:nvPr/>
        </p:nvCxnSpPr>
        <p:spPr bwMode="auto">
          <a:xfrm flipV="1">
            <a:off x="3668268" y="5373216"/>
            <a:ext cx="1623812" cy="4476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EDA7381-E055-41FB-98E8-27B5067B579A}"/>
              </a:ext>
            </a:extLst>
          </p:cNvPr>
          <p:cNvSpPr/>
          <p:nvPr/>
        </p:nvSpPr>
        <p:spPr bwMode="auto">
          <a:xfrm>
            <a:off x="6551712" y="2786223"/>
            <a:ext cx="2051720" cy="524233"/>
          </a:xfrm>
          <a:prstGeom prst="rect">
            <a:avLst/>
          </a:prstGeom>
          <a:noFill/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0993AEB-FD76-4A53-A289-806F317019A4}"/>
              </a:ext>
            </a:extLst>
          </p:cNvPr>
          <p:cNvSpPr txBox="1"/>
          <p:nvPr/>
        </p:nvSpPr>
        <p:spPr>
          <a:xfrm>
            <a:off x="6754391" y="2923863"/>
            <a:ext cx="1530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DONE BY IT</a:t>
            </a:r>
          </a:p>
        </p:txBody>
      </p:sp>
    </p:spTree>
    <p:extLst>
      <p:ext uri="{BB962C8B-B14F-4D97-AF65-F5344CB8AC3E}">
        <p14:creationId xmlns:p14="http://schemas.microsoft.com/office/powerpoint/2010/main" val="8260630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23404"/>
            <a:ext cx="7272808" cy="719807"/>
          </a:xfrm>
        </p:spPr>
        <p:txBody>
          <a:bodyPr/>
          <a:lstStyle/>
          <a:p>
            <a:pPr marL="12700" indent="-12700" defTabSz="1066800">
              <a:lnSpc>
                <a:spcPct val="90000"/>
              </a:lnSpc>
              <a:spcAft>
                <a:spcPct val="35000"/>
              </a:spcAft>
            </a:pPr>
            <a:r>
              <a:rPr lang="en-US" sz="2800" dirty="0">
                <a:solidFill>
                  <a:srgbClr val="FFFFFF"/>
                </a:solidFill>
              </a:rPr>
              <a:t>Other DTC functionalities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28</a:t>
            </a:fld>
            <a:endParaRPr lang="fr-FR" altLang="ja-JP" dirty="0"/>
          </a:p>
        </p:txBody>
      </p:sp>
      <p:sp>
        <p:nvSpPr>
          <p:cNvPr id="5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31640" y="1124744"/>
            <a:ext cx="6577112" cy="360040"/>
          </a:xfrm>
          <a:prstGeom prst="rect">
            <a:avLst/>
          </a:prstGeom>
          <a:solidFill>
            <a:srgbClr val="F97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marL="12700" indent="-12700" algn="l" defTabSz="1066800">
              <a:lnSpc>
                <a:spcPct val="90000"/>
              </a:lnSpc>
              <a:spcAft>
                <a:spcPct val="35000"/>
              </a:spcAft>
            </a:pPr>
            <a:r>
              <a:rPr lang="fr-MA" sz="1400" baseline="0" dirty="0">
                <a:solidFill>
                  <a:srgbClr val="FFFFFF"/>
                </a:solidFill>
              </a:rPr>
              <a:t>Trigger OrderProcessV2 on </a:t>
            </a:r>
            <a:r>
              <a:rPr lang="fr-MA" sz="1400" baseline="0" dirty="0" err="1">
                <a:solidFill>
                  <a:srgbClr val="FFFFFF"/>
                </a:solidFill>
              </a:rPr>
              <a:t>checkout</a:t>
            </a:r>
            <a:endParaRPr lang="fr-MA" sz="1400" baseline="0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0" y="3284984"/>
            <a:ext cx="1152128" cy="360040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Cart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page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362236" y="3069867"/>
            <a:ext cx="1512168" cy="79208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Checkout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identification page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108028" y="3068960"/>
            <a:ext cx="1512168" cy="79208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Checkout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delivery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mode page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853820" y="3068960"/>
            <a:ext cx="1512168" cy="79208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Checkout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payment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mode page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575694" y="3068960"/>
            <a:ext cx="1068732" cy="79208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Payment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provider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991452" y="3085029"/>
            <a:ext cx="1152548" cy="79208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4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Checkout</a:t>
            </a:r>
            <a:r>
              <a:rPr kumimoji="0" lang="fr-MA" sz="14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confirmation page</a:t>
            </a:r>
            <a:endParaRPr kumimoji="0" lang="fr-FR" sz="14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4" name="Connecteur en angle 3"/>
          <p:cNvCxnSpPr>
            <a:stCxn id="2" idx="0"/>
            <a:endCxn id="8" idx="0"/>
          </p:cNvCxnSpPr>
          <p:nvPr/>
        </p:nvCxnSpPr>
        <p:spPr bwMode="auto">
          <a:xfrm rot="5400000" flipH="1" flipV="1">
            <a:off x="2112076" y="1532948"/>
            <a:ext cx="216024" cy="3288048"/>
          </a:xfrm>
          <a:prstGeom prst="bentConnector3">
            <a:avLst>
              <a:gd name="adj1" fmla="val 205822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ZoneTexte 11"/>
          <p:cNvSpPr txBox="1"/>
          <p:nvPr/>
        </p:nvSpPr>
        <p:spPr>
          <a:xfrm>
            <a:off x="1475656" y="2616263"/>
            <a:ext cx="2100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MA" sz="1800" dirty="0"/>
              <a:t>If </a:t>
            </a:r>
            <a:r>
              <a:rPr lang="fr-MA" sz="1800" dirty="0" err="1"/>
              <a:t>already</a:t>
            </a:r>
            <a:r>
              <a:rPr lang="fr-MA" sz="1800" dirty="0"/>
              <a:t> </a:t>
            </a:r>
            <a:r>
              <a:rPr lang="fr-MA" sz="1800" dirty="0" err="1"/>
              <a:t>identified</a:t>
            </a:r>
            <a:endParaRPr lang="fr-FR" sz="1800" dirty="0"/>
          </a:p>
        </p:txBody>
      </p:sp>
      <p:cxnSp>
        <p:nvCxnSpPr>
          <p:cNvPr id="15" name="Connecteur droit avec flèche 14"/>
          <p:cNvCxnSpPr>
            <a:stCxn id="2" idx="3"/>
            <a:endCxn id="7" idx="1"/>
          </p:cNvCxnSpPr>
          <p:nvPr/>
        </p:nvCxnSpPr>
        <p:spPr bwMode="auto">
          <a:xfrm>
            <a:off x="1152128" y="3465004"/>
            <a:ext cx="210108" cy="9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Connecteur droit avec flèche 16"/>
          <p:cNvCxnSpPr>
            <a:stCxn id="7" idx="3"/>
            <a:endCxn id="8" idx="1"/>
          </p:cNvCxnSpPr>
          <p:nvPr/>
        </p:nvCxnSpPr>
        <p:spPr bwMode="auto">
          <a:xfrm flipV="1">
            <a:off x="2874404" y="3465004"/>
            <a:ext cx="233624" cy="9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Connecteur droit avec flèche 18"/>
          <p:cNvCxnSpPr>
            <a:stCxn id="8" idx="3"/>
            <a:endCxn id="9" idx="1"/>
          </p:cNvCxnSpPr>
          <p:nvPr/>
        </p:nvCxnSpPr>
        <p:spPr bwMode="auto">
          <a:xfrm>
            <a:off x="4620196" y="3465004"/>
            <a:ext cx="23362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Connecteur droit avec flèche 20"/>
          <p:cNvCxnSpPr>
            <a:stCxn id="9" idx="3"/>
            <a:endCxn id="10" idx="1"/>
          </p:cNvCxnSpPr>
          <p:nvPr/>
        </p:nvCxnSpPr>
        <p:spPr bwMode="auto">
          <a:xfrm>
            <a:off x="6365988" y="3465004"/>
            <a:ext cx="20970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Connecteur droit avec flèche 22"/>
          <p:cNvCxnSpPr>
            <a:stCxn id="10" idx="3"/>
            <a:endCxn id="11" idx="1"/>
          </p:cNvCxnSpPr>
          <p:nvPr/>
        </p:nvCxnSpPr>
        <p:spPr bwMode="auto">
          <a:xfrm>
            <a:off x="7644426" y="3465004"/>
            <a:ext cx="347026" cy="1606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Ellipse 31"/>
          <p:cNvSpPr/>
          <p:nvPr/>
        </p:nvSpPr>
        <p:spPr bwMode="auto">
          <a:xfrm>
            <a:off x="4654476" y="4757889"/>
            <a:ext cx="1944216" cy="1374669"/>
          </a:xfrm>
          <a:prstGeom prst="ellipse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On click on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payment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validation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button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, the stock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is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reserved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endParaRPr kumimoji="0" lang="fr-FR" sz="12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34" name="Connecteur droit avec flèche 33"/>
          <p:cNvCxnSpPr>
            <a:stCxn id="32" idx="0"/>
            <a:endCxn id="9" idx="2"/>
          </p:cNvCxnSpPr>
          <p:nvPr/>
        </p:nvCxnSpPr>
        <p:spPr bwMode="auto">
          <a:xfrm flipH="1" flipV="1">
            <a:off x="5609904" y="3861048"/>
            <a:ext cx="16680" cy="89684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Ellipse 38"/>
          <p:cNvSpPr/>
          <p:nvPr/>
        </p:nvSpPr>
        <p:spPr bwMode="auto">
          <a:xfrm>
            <a:off x="6599612" y="1645835"/>
            <a:ext cx="2376264" cy="936104"/>
          </a:xfrm>
          <a:prstGeom prst="ellipse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If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successful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payment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, the stock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is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decreased</a:t>
            </a:r>
            <a:endParaRPr kumimoji="0" lang="fr-FR" sz="12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38" name="Connecteur droit avec flèche 37"/>
          <p:cNvCxnSpPr>
            <a:stCxn id="39" idx="4"/>
          </p:cNvCxnSpPr>
          <p:nvPr/>
        </p:nvCxnSpPr>
        <p:spPr bwMode="auto">
          <a:xfrm>
            <a:off x="7787744" y="2581939"/>
            <a:ext cx="0" cy="88306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Ellipse 44"/>
          <p:cNvSpPr/>
          <p:nvPr/>
        </p:nvSpPr>
        <p:spPr bwMode="auto">
          <a:xfrm>
            <a:off x="6629807" y="4810230"/>
            <a:ext cx="2376264" cy="936104"/>
          </a:xfrm>
          <a:prstGeom prst="ellipse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If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payment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failed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, the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reserved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stock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is</a:t>
            </a:r>
            <a:r>
              <a:rPr kumimoji="0" lang="fr-MA" sz="12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2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released</a:t>
            </a:r>
            <a:endParaRPr kumimoji="0" lang="fr-FR" sz="12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49" name="Connecteur droit avec flèche 48"/>
          <p:cNvCxnSpPr>
            <a:stCxn id="45" idx="0"/>
          </p:cNvCxnSpPr>
          <p:nvPr/>
        </p:nvCxnSpPr>
        <p:spPr bwMode="auto">
          <a:xfrm flipH="1" flipV="1">
            <a:off x="7787745" y="3515052"/>
            <a:ext cx="30194" cy="129517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99531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336704" cy="432048"/>
          </a:xfrm>
        </p:spPr>
        <p:txBody>
          <a:bodyPr/>
          <a:lstStyle/>
          <a:p>
            <a:pPr>
              <a:buNone/>
            </a:pPr>
            <a:r>
              <a:rPr lang="fr-MA" dirty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MA" dirty="0"/>
          </a:p>
          <a:p>
            <a:r>
              <a:rPr lang="fr-MA" dirty="0"/>
              <a:t>The DTC </a:t>
            </a:r>
            <a:r>
              <a:rPr lang="fr-MA" dirty="0" err="1"/>
              <a:t>website</a:t>
            </a:r>
            <a:r>
              <a:rPr lang="fr-MA" dirty="0"/>
              <a:t> </a:t>
            </a:r>
            <a:r>
              <a:rPr lang="fr-MA" dirty="0" err="1"/>
              <a:t>allows</a:t>
            </a:r>
            <a:r>
              <a:rPr lang="fr-MA" dirty="0"/>
              <a:t> </a:t>
            </a:r>
            <a:r>
              <a:rPr lang="fr-MA" dirty="0" err="1"/>
              <a:t>consumers</a:t>
            </a:r>
            <a:r>
              <a:rPr lang="fr-MA" dirty="0"/>
              <a:t> to </a:t>
            </a:r>
            <a:r>
              <a:rPr lang="fr-MA" dirty="0" err="1"/>
              <a:t>buy</a:t>
            </a:r>
            <a:r>
              <a:rPr lang="fr-MA" dirty="0"/>
              <a:t> </a:t>
            </a:r>
            <a:r>
              <a:rPr lang="fr-MA" dirty="0" err="1"/>
              <a:t>finished</a:t>
            </a:r>
            <a:r>
              <a:rPr lang="fr-MA" dirty="0"/>
              <a:t> </a:t>
            </a:r>
            <a:r>
              <a:rPr lang="fr-MA" dirty="0" err="1"/>
              <a:t>products</a:t>
            </a:r>
            <a:r>
              <a:rPr lang="fr-MA" dirty="0"/>
              <a:t> online. </a:t>
            </a:r>
          </a:p>
          <a:p>
            <a:endParaRPr lang="fr-MA" dirty="0"/>
          </a:p>
          <a:p>
            <a:r>
              <a:rPr lang="fr-MA" dirty="0"/>
              <a:t>New </a:t>
            </a:r>
            <a:r>
              <a:rPr lang="fr-MA" dirty="0" err="1"/>
              <a:t>functionalities</a:t>
            </a:r>
            <a:r>
              <a:rPr lang="fr-MA" dirty="0"/>
              <a:t> for DTC </a:t>
            </a:r>
            <a:r>
              <a:rPr lang="fr-MA" dirty="0" err="1"/>
              <a:t>website</a:t>
            </a:r>
            <a:r>
              <a:rPr lang="fr-MA" dirty="0"/>
              <a:t> are </a:t>
            </a:r>
            <a:r>
              <a:rPr lang="fr-MA" dirty="0" err="1"/>
              <a:t>detailed</a:t>
            </a:r>
            <a:r>
              <a:rPr lang="fr-MA" dirty="0"/>
              <a:t> in </a:t>
            </a:r>
            <a:r>
              <a:rPr lang="fr-MA" dirty="0" err="1"/>
              <a:t>this</a:t>
            </a:r>
            <a:r>
              <a:rPr lang="fr-MA" dirty="0"/>
              <a:t> document.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C55A-AAC4-4FAB-A004-0267178C4D8A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960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336704" cy="432048"/>
          </a:xfrm>
        </p:spPr>
        <p:txBody>
          <a:bodyPr/>
          <a:lstStyle/>
          <a:p>
            <a:pPr>
              <a:buNone/>
            </a:pPr>
            <a:r>
              <a:rPr lang="fr-MA" dirty="0" err="1"/>
              <a:t>Finished</a:t>
            </a:r>
            <a:r>
              <a:rPr lang="fr-MA" dirty="0"/>
              <a:t> </a:t>
            </a:r>
            <a:r>
              <a:rPr lang="fr-MA" dirty="0" err="1"/>
              <a:t>products</a:t>
            </a:r>
            <a:r>
              <a:rPr lang="fr-MA" dirty="0"/>
              <a:t> </a:t>
            </a:r>
            <a:r>
              <a:rPr lang="fr-MA" dirty="0" err="1"/>
              <a:t>selling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C55A-AAC4-4FAB-A004-0267178C4D8A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49" y="1393458"/>
            <a:ext cx="5424152" cy="253469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691680" y="1151130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MA" dirty="0"/>
              <a:t>Base store configuration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6012" y="4450659"/>
            <a:ext cx="5782919" cy="20223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6300192" y="1491160"/>
            <a:ext cx="1656184" cy="115212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MA" dirty="0"/>
          </a:p>
          <a:p>
            <a:pPr algn="ctr"/>
            <a:r>
              <a:rPr lang="fr-MA" dirty="0" err="1"/>
              <a:t>Finished</a:t>
            </a:r>
            <a:r>
              <a:rPr lang="fr-MA" dirty="0"/>
              <a:t> </a:t>
            </a:r>
            <a:r>
              <a:rPr lang="fr-MA" dirty="0" err="1"/>
              <a:t>Products</a:t>
            </a:r>
            <a:r>
              <a:rPr lang="fr-MA" dirty="0"/>
              <a:t> </a:t>
            </a:r>
            <a:r>
              <a:rPr lang="fr-MA" dirty="0" err="1"/>
              <a:t>selling</a:t>
            </a:r>
            <a:r>
              <a:rPr lang="fr-MA" dirty="0"/>
              <a:t> = </a:t>
            </a:r>
            <a:r>
              <a:rPr lang="fr-MA" dirty="0" err="1"/>
              <a:t>True</a:t>
            </a:r>
            <a:endParaRPr lang="fr-MA" dirty="0"/>
          </a:p>
          <a:p>
            <a:pPr algn="ctr"/>
            <a:endParaRPr lang="fr-FR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2" name="Connecteur droit avec flèche 11"/>
          <p:cNvCxnSpPr>
            <a:stCxn id="9" idx="1"/>
          </p:cNvCxnSpPr>
          <p:nvPr/>
        </p:nvCxnSpPr>
        <p:spPr bwMode="auto">
          <a:xfrm flipH="1">
            <a:off x="4067944" y="2067224"/>
            <a:ext cx="2232248" cy="7137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863588" y="4004247"/>
            <a:ext cx="1656184" cy="69692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MA" dirty="0"/>
          </a:p>
          <a:p>
            <a:pPr algn="ctr"/>
            <a:r>
              <a:rPr lang="fr-MA" dirty="0" err="1"/>
              <a:t>OnSale</a:t>
            </a:r>
            <a:r>
              <a:rPr lang="fr-MA" dirty="0"/>
              <a:t>= </a:t>
            </a:r>
            <a:r>
              <a:rPr lang="fr-MA" dirty="0" err="1"/>
              <a:t>True</a:t>
            </a:r>
            <a:endParaRPr lang="fr-MA" dirty="0"/>
          </a:p>
          <a:p>
            <a:pPr algn="ctr"/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932040" y="4176942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MA" dirty="0"/>
              <a:t>Product configuration</a:t>
            </a:r>
          </a:p>
        </p:txBody>
      </p:sp>
      <p:cxnSp>
        <p:nvCxnSpPr>
          <p:cNvPr id="19" name="Connecteur droit avec flèche 18"/>
          <p:cNvCxnSpPr>
            <a:stCxn id="13" idx="3"/>
          </p:cNvCxnSpPr>
          <p:nvPr/>
        </p:nvCxnSpPr>
        <p:spPr bwMode="auto">
          <a:xfrm>
            <a:off x="2519772" y="4352711"/>
            <a:ext cx="3303129" cy="96745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ZoneTexte 21"/>
          <p:cNvSpPr txBox="1"/>
          <p:nvPr/>
        </p:nvSpPr>
        <p:spPr>
          <a:xfrm>
            <a:off x="229354" y="4814085"/>
            <a:ext cx="29665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MA" b="1" dirty="0">
                <a:solidFill>
                  <a:srgbClr val="FF0000"/>
                </a:solidFill>
              </a:rPr>
              <a:t>Note</a:t>
            </a:r>
            <a:r>
              <a:rPr lang="fr-MA" dirty="0"/>
              <a:t>: The stock</a:t>
            </a:r>
            <a:r>
              <a:rPr lang="fr-MA" baseline="0" dirty="0"/>
              <a:t> </a:t>
            </a:r>
            <a:r>
              <a:rPr lang="fr-MA" dirty="0"/>
              <a:t>management </a:t>
            </a:r>
            <a:r>
              <a:rPr lang="fr-MA" dirty="0" err="1"/>
              <a:t>rules</a:t>
            </a:r>
            <a:r>
              <a:rPr lang="fr-MA" dirty="0"/>
              <a:t> </a:t>
            </a:r>
            <a:r>
              <a:rPr lang="fr-MA" dirty="0" err="1"/>
              <a:t>applied</a:t>
            </a:r>
            <a:r>
              <a:rPr lang="fr-MA" dirty="0"/>
              <a:t> to display the «  </a:t>
            </a:r>
            <a:r>
              <a:rPr lang="fr-MA" dirty="0" err="1"/>
              <a:t>add</a:t>
            </a:r>
            <a:r>
              <a:rPr lang="fr-MA" dirty="0"/>
              <a:t> to </a:t>
            </a:r>
            <a:r>
              <a:rPr lang="fr-MA" dirty="0" err="1"/>
              <a:t>cart</a:t>
            </a:r>
            <a:r>
              <a:rPr lang="fr-MA" dirty="0"/>
              <a:t>» </a:t>
            </a:r>
            <a:r>
              <a:rPr lang="fr-MA" dirty="0" err="1"/>
              <a:t>button</a:t>
            </a:r>
            <a:r>
              <a:rPr lang="fr-MA" dirty="0"/>
              <a:t> in the PDP, PLP and </a:t>
            </a:r>
            <a:r>
              <a:rPr lang="fr-MA" dirty="0" err="1"/>
              <a:t>Search</a:t>
            </a:r>
            <a:r>
              <a:rPr lang="fr-MA" baseline="0" dirty="0"/>
              <a:t> </a:t>
            </a:r>
            <a:r>
              <a:rPr lang="fr-MA" dirty="0" err="1"/>
              <a:t>result</a:t>
            </a:r>
            <a:r>
              <a:rPr lang="fr-MA" dirty="0"/>
              <a:t> page are the </a:t>
            </a:r>
            <a:r>
              <a:rPr lang="fr-MA" dirty="0" err="1"/>
              <a:t>same</a:t>
            </a:r>
            <a:r>
              <a:rPr lang="fr-MA" dirty="0"/>
              <a:t> as the </a:t>
            </a:r>
            <a:r>
              <a:rPr lang="fr-MA" dirty="0" err="1"/>
              <a:t>rules</a:t>
            </a:r>
            <a:r>
              <a:rPr lang="fr-MA" dirty="0"/>
              <a:t> </a:t>
            </a:r>
            <a:r>
              <a:rPr lang="fr-MA" dirty="0" err="1"/>
              <a:t>applied</a:t>
            </a:r>
            <a:r>
              <a:rPr lang="fr-MA" dirty="0"/>
              <a:t> for the </a:t>
            </a:r>
            <a:r>
              <a:rPr lang="fr-MA" dirty="0" err="1"/>
              <a:t>accessories</a:t>
            </a:r>
            <a:r>
              <a:rPr lang="fr-MA" dirty="0"/>
              <a:t>.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 bwMode="auto">
          <a:xfrm>
            <a:off x="161052" y="4878642"/>
            <a:ext cx="2952328" cy="202156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9149FB-54E9-459A-ABB9-97C6B4622F57}"/>
              </a:ext>
            </a:extLst>
          </p:cNvPr>
          <p:cNvSpPr/>
          <p:nvPr/>
        </p:nvSpPr>
        <p:spPr bwMode="auto">
          <a:xfrm>
            <a:off x="6012160" y="2847371"/>
            <a:ext cx="2051720" cy="524233"/>
          </a:xfrm>
          <a:prstGeom prst="rect">
            <a:avLst/>
          </a:prstGeom>
          <a:noFill/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6236F83-4FB8-4BB2-8102-560815403342}"/>
              </a:ext>
            </a:extLst>
          </p:cNvPr>
          <p:cNvSpPr txBox="1"/>
          <p:nvPr/>
        </p:nvSpPr>
        <p:spPr>
          <a:xfrm>
            <a:off x="6214839" y="3069876"/>
            <a:ext cx="1530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DONE BY IT</a:t>
            </a:r>
          </a:p>
        </p:txBody>
      </p:sp>
    </p:spTree>
    <p:extLst>
      <p:ext uri="{BB962C8B-B14F-4D97-AF65-F5344CB8AC3E}">
        <p14:creationId xmlns:p14="http://schemas.microsoft.com/office/powerpoint/2010/main" val="95921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336704" cy="432048"/>
          </a:xfrm>
        </p:spPr>
        <p:txBody>
          <a:bodyPr/>
          <a:lstStyle/>
          <a:p>
            <a:pPr>
              <a:buNone/>
            </a:pPr>
            <a:r>
              <a:rPr lang="fr-MA" dirty="0" err="1"/>
              <a:t>Color</a:t>
            </a:r>
            <a:r>
              <a:rPr lang="fr-MA" dirty="0"/>
              <a:t> </a:t>
            </a:r>
            <a:r>
              <a:rPr lang="fr-MA" dirty="0" err="1"/>
              <a:t>variants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C55A-AAC4-4FAB-A004-0267178C4D8A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556792"/>
            <a:ext cx="2722532" cy="3873457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88818" y="5805264"/>
            <a:ext cx="3938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MA" sz="1800" dirty="0" err="1"/>
              <a:t>Color</a:t>
            </a:r>
            <a:r>
              <a:rPr lang="fr-MA" sz="1800" dirty="0"/>
              <a:t> </a:t>
            </a:r>
            <a:r>
              <a:rPr lang="fr-MA" sz="1800" dirty="0" err="1"/>
              <a:t>variants</a:t>
            </a:r>
            <a:r>
              <a:rPr lang="fr-MA" sz="1800" dirty="0"/>
              <a:t> </a:t>
            </a:r>
            <a:r>
              <a:rPr lang="fr-MA" sz="1800" dirty="0" err="1"/>
              <a:t>displayed</a:t>
            </a:r>
            <a:r>
              <a:rPr lang="fr-MA" sz="1800" dirty="0"/>
              <a:t> in the PLP and SRP</a:t>
            </a:r>
            <a:endParaRPr lang="fr-FR" sz="18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065846"/>
            <a:ext cx="5148064" cy="2376264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810024" y="5805264"/>
            <a:ext cx="3938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MA" sz="1800" dirty="0" err="1"/>
              <a:t>Color</a:t>
            </a:r>
            <a:r>
              <a:rPr lang="fr-MA" sz="1800" dirty="0"/>
              <a:t> </a:t>
            </a:r>
            <a:r>
              <a:rPr lang="fr-MA" sz="1800" dirty="0" err="1"/>
              <a:t>variants</a:t>
            </a:r>
            <a:r>
              <a:rPr lang="fr-MA" sz="1800" dirty="0"/>
              <a:t> </a:t>
            </a:r>
            <a:r>
              <a:rPr lang="fr-MA" sz="1800" dirty="0" err="1"/>
              <a:t>displayed</a:t>
            </a:r>
            <a:r>
              <a:rPr lang="fr-MA" sz="1800" dirty="0"/>
              <a:t> in the PDP </a:t>
            </a:r>
            <a:endParaRPr lang="fr-FR" sz="1800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88818" y="1556793"/>
            <a:ext cx="3830936" cy="4104456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027258" y="1556792"/>
            <a:ext cx="5009238" cy="4104457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1913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632848" cy="432048"/>
          </a:xfrm>
        </p:spPr>
        <p:txBody>
          <a:bodyPr/>
          <a:lstStyle/>
          <a:p>
            <a:pPr>
              <a:buNone/>
            </a:pPr>
            <a:r>
              <a:rPr lang="fr-MA" dirty="0" err="1"/>
              <a:t>Color</a:t>
            </a:r>
            <a:r>
              <a:rPr lang="fr-MA" dirty="0"/>
              <a:t> </a:t>
            </a:r>
            <a:r>
              <a:rPr lang="fr-MA" dirty="0" err="1"/>
              <a:t>variants</a:t>
            </a:r>
            <a:r>
              <a:rPr lang="fr-MA" dirty="0"/>
              <a:t> – Backoffice config(1)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C55A-AAC4-4FAB-A004-0267178C4D8A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02203"/>
            <a:ext cx="5468818" cy="28083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427984" y="1820670"/>
            <a:ext cx="4176464" cy="576064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 err="1">
                <a:ea typeface="ＭＳ Ｐゴシック" pitchFamily="34" charset="-128"/>
              </a:rPr>
              <a:t>Add</a:t>
            </a:r>
            <a:r>
              <a:rPr lang="fr-MA" sz="1800" baseline="0" dirty="0">
                <a:ea typeface="ＭＳ Ｐゴシック" pitchFamily="34" charset="-128"/>
              </a:rPr>
              <a:t> a new relation Product Reference </a:t>
            </a:r>
            <a:r>
              <a:rPr lang="fr-MA" sz="1800" baseline="0" dirty="0" err="1">
                <a:ea typeface="ＭＳ Ｐゴシック" pitchFamily="34" charset="-128"/>
              </a:rPr>
              <a:t>with</a:t>
            </a:r>
            <a:r>
              <a:rPr lang="fr-MA" sz="1800" baseline="0" dirty="0">
                <a:ea typeface="ＭＳ Ｐゴシック" pitchFamily="34" charset="-128"/>
              </a:rPr>
              <a:t> COLOR_VARIANT type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285" y="3762114"/>
            <a:ext cx="5020706" cy="2755006"/>
          </a:xfrm>
          <a:prstGeom prst="rect">
            <a:avLst/>
          </a:prstGeom>
        </p:spPr>
      </p:pic>
      <p:cxnSp>
        <p:nvCxnSpPr>
          <p:cNvPr id="12" name="Connecteur droit avec flèche 11"/>
          <p:cNvCxnSpPr>
            <a:stCxn id="5" idx="2"/>
          </p:cNvCxnSpPr>
          <p:nvPr/>
        </p:nvCxnSpPr>
        <p:spPr bwMode="auto">
          <a:xfrm flipH="1">
            <a:off x="4788024" y="2396734"/>
            <a:ext cx="1728192" cy="103226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84268" y="4243629"/>
            <a:ext cx="3479620" cy="409507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 err="1">
                <a:ea typeface="ＭＳ Ｐゴシック" pitchFamily="34" charset="-128"/>
              </a:rPr>
              <a:t>Define</a:t>
            </a:r>
            <a:r>
              <a:rPr lang="fr-MA" sz="1800" baseline="0" dirty="0">
                <a:ea typeface="ＭＳ Ｐゴシック" pitchFamily="34" charset="-128"/>
              </a:rPr>
              <a:t> the Target Product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5" name="Connecteur droit avec flèche 14"/>
          <p:cNvCxnSpPr>
            <a:stCxn id="19" idx="3"/>
          </p:cNvCxnSpPr>
          <p:nvPr/>
        </p:nvCxnSpPr>
        <p:spPr bwMode="auto">
          <a:xfrm>
            <a:off x="3563888" y="4448383"/>
            <a:ext cx="2232248" cy="70880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42644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0129" y="344844"/>
            <a:ext cx="7856367" cy="432048"/>
          </a:xfrm>
        </p:spPr>
        <p:txBody>
          <a:bodyPr/>
          <a:lstStyle/>
          <a:p>
            <a:pPr>
              <a:buNone/>
            </a:pPr>
            <a:r>
              <a:rPr lang="fr-MA" dirty="0" err="1"/>
              <a:t>Color</a:t>
            </a:r>
            <a:r>
              <a:rPr lang="fr-MA" dirty="0"/>
              <a:t> </a:t>
            </a:r>
            <a:r>
              <a:rPr lang="fr-MA" dirty="0" err="1"/>
              <a:t>variants</a:t>
            </a:r>
            <a:r>
              <a:rPr lang="fr-MA" dirty="0"/>
              <a:t> – Backoffice config(2)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C55A-AAC4-4FAB-A004-0267178C4D8A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412776"/>
            <a:ext cx="5472608" cy="227589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5609964" y="1417856"/>
            <a:ext cx="3426532" cy="1236949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>
                <a:ea typeface="ＭＳ Ｐゴシック" pitchFamily="34" charset="-128"/>
              </a:rPr>
              <a:t>For </a:t>
            </a:r>
            <a:r>
              <a:rPr lang="fr-MA" sz="1800" baseline="0" dirty="0" err="1">
                <a:ea typeface="ＭＳ Ｐゴシック" pitchFamily="34" charset="-128"/>
              </a:rPr>
              <a:t>each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product</a:t>
            </a:r>
            <a:r>
              <a:rPr lang="fr-MA" sz="1800" baseline="0" dirty="0">
                <a:ea typeface="ＭＳ Ｐゴシック" pitchFamily="34" charset="-128"/>
              </a:rPr>
              <a:t>, </a:t>
            </a:r>
            <a:r>
              <a:rPr lang="fr-MA" sz="1800" baseline="0" dirty="0" err="1">
                <a:ea typeface="ＭＳ Ｐゴシック" pitchFamily="34" charset="-128"/>
              </a:rPr>
              <a:t>fill</a:t>
            </a:r>
            <a:r>
              <a:rPr lang="fr-MA" sz="1800" baseline="0" dirty="0">
                <a:ea typeface="ＭＳ Ｐゴシック" pitchFamily="34" charset="-128"/>
              </a:rPr>
              <a:t> the </a:t>
            </a:r>
            <a:r>
              <a:rPr lang="fr-MA" sz="1800" baseline="0" dirty="0" err="1">
                <a:ea typeface="ＭＳ Ｐゴシック" pitchFamily="34" charset="-128"/>
              </a:rPr>
              <a:t>color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attribute</a:t>
            </a:r>
            <a:r>
              <a:rPr lang="fr-MA" sz="1800" baseline="0" dirty="0">
                <a:ea typeface="ＭＳ Ｐゴシック" pitchFamily="34" charset="-128"/>
              </a:rPr>
              <a:t>(</a:t>
            </a:r>
            <a:r>
              <a:rPr lang="fr-MA" sz="1800" baseline="0" dirty="0" err="1">
                <a:ea typeface="ＭＳ Ｐゴシック" pitchFamily="34" charset="-128"/>
              </a:rPr>
              <a:t>properties</a:t>
            </a:r>
            <a:r>
              <a:rPr lang="fr-MA" sz="1800" baseline="0" dirty="0">
                <a:ea typeface="ＭＳ Ｐゴシック" pitchFamily="34" charset="-128"/>
              </a:rPr>
              <a:t> tab).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8" name="Connecteur droit avec flèche 7"/>
          <p:cNvCxnSpPr/>
          <p:nvPr/>
        </p:nvCxnSpPr>
        <p:spPr bwMode="auto">
          <a:xfrm flipH="1">
            <a:off x="4644008" y="1917069"/>
            <a:ext cx="965956" cy="11447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4808" y="3662247"/>
            <a:ext cx="5211688" cy="284733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107504" y="4091012"/>
            <a:ext cx="3426532" cy="1210195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MA" sz="1800" baseline="0" dirty="0">
                <a:ea typeface="ＭＳ Ｐゴシック" pitchFamily="34" charset="-128"/>
              </a:rPr>
              <a:t>Edit the </a:t>
            </a:r>
            <a:r>
              <a:rPr lang="fr-MA" sz="1800" baseline="0" dirty="0" err="1">
                <a:ea typeface="ＭＳ Ｐゴシック" pitchFamily="34" charset="-128"/>
              </a:rPr>
              <a:t>Color</a:t>
            </a:r>
            <a:r>
              <a:rPr lang="fr-MA" sz="1800" baseline="0" dirty="0">
                <a:ea typeface="ＭＳ Ｐゴシック" pitchFamily="34" charset="-128"/>
              </a:rPr>
              <a:t> item and </a:t>
            </a:r>
            <a:r>
              <a:rPr lang="fr-MA" sz="1800" baseline="0" dirty="0" err="1">
                <a:ea typeface="ＭＳ Ｐゴシック" pitchFamily="34" charset="-128"/>
              </a:rPr>
              <a:t>fill</a:t>
            </a:r>
            <a:r>
              <a:rPr lang="fr-MA" sz="1800" baseline="0" dirty="0">
                <a:ea typeface="ＭＳ Ｐゴシック" pitchFamily="34" charset="-128"/>
              </a:rPr>
              <a:t> the </a:t>
            </a:r>
            <a:r>
              <a:rPr lang="fr-MA" sz="1800" baseline="0" dirty="0" err="1">
                <a:ea typeface="ＭＳ Ｐゴシック" pitchFamily="34" charset="-128"/>
              </a:rPr>
              <a:t>fields</a:t>
            </a:r>
            <a:r>
              <a:rPr lang="fr-MA" sz="1800" baseline="0" dirty="0">
                <a:ea typeface="ＭＳ Ｐゴシック" pitchFamily="34" charset="-128"/>
              </a:rPr>
              <a:t>: ID, </a:t>
            </a:r>
            <a:r>
              <a:rPr lang="fr-MA" sz="1800" baseline="0" dirty="0" err="1">
                <a:ea typeface="ＭＳ Ｐゴシック" pitchFamily="34" charset="-128"/>
              </a:rPr>
              <a:t>Color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name</a:t>
            </a:r>
            <a:r>
              <a:rPr lang="fr-MA" sz="1800" baseline="0" dirty="0">
                <a:ea typeface="ＭＳ Ｐゴシック" pitchFamily="34" charset="-128"/>
              </a:rPr>
              <a:t>, </a:t>
            </a:r>
            <a:r>
              <a:rPr lang="fr-MA" sz="1800" baseline="0" dirty="0" err="1">
                <a:ea typeface="ＭＳ Ｐゴシック" pitchFamily="34" charset="-128"/>
              </a:rPr>
              <a:t>Hex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Color</a:t>
            </a:r>
            <a:r>
              <a:rPr lang="fr-MA" sz="1800" baseline="0" dirty="0">
                <a:ea typeface="ＭＳ Ｐゴシック" pitchFamily="34" charset="-128"/>
              </a:rPr>
              <a:t> Code and </a:t>
            </a:r>
            <a:r>
              <a:rPr lang="fr-MA" sz="1800" baseline="0" dirty="0" err="1">
                <a:ea typeface="ＭＳ Ｐゴシック" pitchFamily="34" charset="-128"/>
              </a:rPr>
              <a:t>catalog</a:t>
            </a:r>
            <a:r>
              <a:rPr lang="fr-MA" sz="1800" baseline="0" dirty="0">
                <a:ea typeface="ＭＳ Ｐゴシック" pitchFamily="34" charset="-128"/>
              </a:rPr>
              <a:t> version, </a:t>
            </a:r>
            <a:r>
              <a:rPr lang="fr-MA" sz="1800" baseline="0" dirty="0" err="1">
                <a:ea typeface="ＭＳ Ｐゴシック" pitchFamily="34" charset="-128"/>
              </a:rPr>
              <a:t>then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save</a:t>
            </a:r>
            <a:r>
              <a:rPr lang="fr-MA" sz="1800" baseline="0" dirty="0">
                <a:ea typeface="ＭＳ Ｐゴシック" pitchFamily="34" charset="-128"/>
              </a:rPr>
              <a:t>.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23" name="Connecteur droit avec flèche 22"/>
          <p:cNvCxnSpPr>
            <a:stCxn id="21" idx="3"/>
          </p:cNvCxnSpPr>
          <p:nvPr/>
        </p:nvCxnSpPr>
        <p:spPr bwMode="auto">
          <a:xfrm>
            <a:off x="3534036" y="4696110"/>
            <a:ext cx="389892" cy="60509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46404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33445" y="394927"/>
            <a:ext cx="7812360" cy="719807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Stock display in the PDP (1)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8</a:t>
            </a:fld>
            <a:endParaRPr lang="fr-FR" altLang="ja-JP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186878"/>
            <a:ext cx="6552728" cy="30243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6732240" y="1988840"/>
            <a:ext cx="2304256" cy="1728192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We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display the stock value in the PDP if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it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is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equal</a:t>
            </a:r>
            <a:r>
              <a:rPr lang="fr-MA" sz="1800" baseline="0" dirty="0">
                <a:ea typeface="ＭＳ Ｐゴシック" pitchFamily="34" charset="-128"/>
              </a:rPr>
              <a:t> to or </a:t>
            </a:r>
            <a:r>
              <a:rPr lang="fr-MA" sz="1800" baseline="0" dirty="0" err="1">
                <a:ea typeface="ＭＳ Ｐゴシック" pitchFamily="34" charset="-128"/>
              </a:rPr>
              <a:t>less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than</a:t>
            </a:r>
            <a:r>
              <a:rPr lang="fr-MA" sz="1800" baseline="0" dirty="0">
                <a:ea typeface="ＭＳ Ｐゴシック" pitchFamily="34" charset="-128"/>
              </a:rPr>
              <a:t> the </a:t>
            </a:r>
            <a:r>
              <a:rPr lang="fr-MA" sz="1800" baseline="0" dirty="0" err="1">
                <a:ea typeface="ＭＳ Ｐゴシック" pitchFamily="34" charset="-128"/>
              </a:rPr>
              <a:t>threshold</a:t>
            </a:r>
            <a:r>
              <a:rPr lang="fr-MA" sz="1800" baseline="0" dirty="0">
                <a:ea typeface="ＭＳ Ｐゴシック" pitchFamily="34" charset="-128"/>
              </a:rPr>
              <a:t> </a:t>
            </a:r>
            <a:r>
              <a:rPr lang="fr-MA" sz="1800" baseline="0" dirty="0" err="1">
                <a:ea typeface="ＭＳ Ｐゴシック" pitchFamily="34" charset="-128"/>
              </a:rPr>
              <a:t>defined</a:t>
            </a:r>
            <a:r>
              <a:rPr lang="fr-MA" sz="1800" baseline="0" dirty="0">
                <a:ea typeface="ＭＳ Ｐゴシック" pitchFamily="34" charset="-128"/>
              </a:rPr>
              <a:t> in the base store.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5" name="Connecteur droit avec flèche 4"/>
          <p:cNvCxnSpPr>
            <a:stCxn id="3" idx="1"/>
          </p:cNvCxnSpPr>
          <p:nvPr/>
        </p:nvCxnSpPr>
        <p:spPr bwMode="auto">
          <a:xfrm flipH="1">
            <a:off x="5436096" y="2852936"/>
            <a:ext cx="1296144" cy="8540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4211214"/>
            <a:ext cx="5904656" cy="2582763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 bwMode="auto">
          <a:xfrm flipH="1">
            <a:off x="5508104" y="3279960"/>
            <a:ext cx="1224136" cy="26693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27C2EA3-B325-4020-B7C3-053FCAF0923C}"/>
              </a:ext>
            </a:extLst>
          </p:cNvPr>
          <p:cNvSpPr/>
          <p:nvPr/>
        </p:nvSpPr>
        <p:spPr bwMode="auto">
          <a:xfrm>
            <a:off x="942206" y="4804413"/>
            <a:ext cx="2051720" cy="524233"/>
          </a:xfrm>
          <a:prstGeom prst="rect">
            <a:avLst/>
          </a:prstGeom>
          <a:noFill/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7F9EE39-AAC9-4D67-B28C-5ADCA190C6B9}"/>
              </a:ext>
            </a:extLst>
          </p:cNvPr>
          <p:cNvSpPr txBox="1"/>
          <p:nvPr/>
        </p:nvSpPr>
        <p:spPr>
          <a:xfrm>
            <a:off x="1144885" y="4942053"/>
            <a:ext cx="1530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DONE BY IT</a:t>
            </a:r>
          </a:p>
        </p:txBody>
      </p:sp>
    </p:spTree>
    <p:extLst>
      <p:ext uri="{BB962C8B-B14F-4D97-AF65-F5344CB8AC3E}">
        <p14:creationId xmlns:p14="http://schemas.microsoft.com/office/powerpoint/2010/main" val="63490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368034"/>
            <a:ext cx="7560840" cy="719807"/>
          </a:xfrm>
        </p:spPr>
        <p:txBody>
          <a:bodyPr/>
          <a:lstStyle/>
          <a:p>
            <a:pPr lvl="1" eaLnBrk="1" hangingPunct="1"/>
            <a:r>
              <a:rPr lang="en-US" sz="2800" dirty="0">
                <a:solidFill>
                  <a:srgbClr val="FFFFFF"/>
                </a:solidFill>
              </a:rPr>
              <a:t>Stock display in the PDP (2)</a:t>
            </a:r>
          </a:p>
        </p:txBody>
      </p:sp>
      <p:sp>
        <p:nvSpPr>
          <p:cNvPr id="68" name="Espace réservé du numéro de diapositive 67"/>
          <p:cNvSpPr>
            <a:spLocks noGrp="1"/>
          </p:cNvSpPr>
          <p:nvPr>
            <p:ph type="sldNum" sz="quarter" idx="12"/>
          </p:nvPr>
        </p:nvSpPr>
        <p:spPr>
          <a:xfrm>
            <a:off x="7131496" y="6524626"/>
            <a:ext cx="1905000" cy="180975"/>
          </a:xfrm>
        </p:spPr>
        <p:txBody>
          <a:bodyPr/>
          <a:lstStyle/>
          <a:p>
            <a:pPr>
              <a:defRPr/>
            </a:pPr>
            <a:fld id="{FA4F6B6F-0F65-4B74-8139-87C670C04EBF}" type="slidenum">
              <a:rPr lang="fr-FR" altLang="ja-JP" smtClean="0"/>
              <a:pPr>
                <a:defRPr/>
              </a:pPr>
              <a:t>9</a:t>
            </a:fld>
            <a:endParaRPr lang="fr-FR" altLang="ja-JP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0" y="1516601"/>
            <a:ext cx="7452320" cy="339066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4499992" y="5012458"/>
            <a:ext cx="3028328" cy="1512168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The stock display in the PDP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is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enabled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/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desabled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for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each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product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: Display stock = </a:t>
            </a:r>
            <a:r>
              <a:rPr kumimoji="0" lang="fr-MA" sz="18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True</a:t>
            </a:r>
            <a:r>
              <a:rPr kumimoji="0" lang="fr-MA" sz="18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rPr>
              <a:t>/False</a:t>
            </a:r>
            <a:endParaRPr kumimoji="0" lang="fr-FR" sz="18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3" name="Connecteur droit avec flèche 12"/>
          <p:cNvCxnSpPr>
            <a:stCxn id="11" idx="1"/>
          </p:cNvCxnSpPr>
          <p:nvPr/>
        </p:nvCxnSpPr>
        <p:spPr bwMode="auto">
          <a:xfrm flipH="1" flipV="1">
            <a:off x="899592" y="4725144"/>
            <a:ext cx="3600400" cy="104339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846546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ROUGE">
  <a:themeElements>
    <a:clrScheme name="Personnalisé 8">
      <a:dk1>
        <a:srgbClr val="000000"/>
      </a:dk1>
      <a:lt1>
        <a:srgbClr val="E0D6C8"/>
      </a:lt1>
      <a:dk2>
        <a:srgbClr val="000000"/>
      </a:dk2>
      <a:lt2>
        <a:srgbClr val="725F59"/>
      </a:lt2>
      <a:accent1>
        <a:srgbClr val="E0D6C8"/>
      </a:accent1>
      <a:accent2>
        <a:srgbClr val="CE1111"/>
      </a:accent2>
      <a:accent3>
        <a:srgbClr val="EDE8E0"/>
      </a:accent3>
      <a:accent4>
        <a:srgbClr val="000000"/>
      </a:accent4>
      <a:accent5>
        <a:srgbClr val="EDE8E0"/>
      </a:accent5>
      <a:accent6>
        <a:srgbClr val="BA0E0E"/>
      </a:accent6>
      <a:hlink>
        <a:srgbClr val="92D050"/>
      </a:hlink>
      <a:folHlink>
        <a:srgbClr val="725F59"/>
      </a:folHlink>
    </a:clrScheme>
    <a:fontScheme name="inter title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92D05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inter 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3">
        <a:dk1>
          <a:srgbClr val="000000"/>
        </a:dk1>
        <a:lt1>
          <a:srgbClr val="FFFFFF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DC3020"/>
        </a:accent2>
        <a:accent3>
          <a:srgbClr val="FFFFFF"/>
        </a:accent3>
        <a:accent4>
          <a:srgbClr val="000000"/>
        </a:accent4>
        <a:accent5>
          <a:srgbClr val="EDE8E0"/>
        </a:accent5>
        <a:accent6>
          <a:srgbClr val="C72A1C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14">
        <a:dk1>
          <a:srgbClr val="000000"/>
        </a:dk1>
        <a:lt1>
          <a:srgbClr val="CACACA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DC3020"/>
        </a:accent2>
        <a:accent3>
          <a:srgbClr val="E1E1E1"/>
        </a:accent3>
        <a:accent4>
          <a:srgbClr val="000000"/>
        </a:accent4>
        <a:accent5>
          <a:srgbClr val="EDE8E0"/>
        </a:accent5>
        <a:accent6>
          <a:srgbClr val="C72A1C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15">
        <a:dk1>
          <a:srgbClr val="000000"/>
        </a:dk1>
        <a:lt1>
          <a:srgbClr val="E0D6C8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DC3020"/>
        </a:accent2>
        <a:accent3>
          <a:srgbClr val="EDE8E0"/>
        </a:accent3>
        <a:accent4>
          <a:srgbClr val="000000"/>
        </a:accent4>
        <a:accent5>
          <a:srgbClr val="EDE8E0"/>
        </a:accent5>
        <a:accent6>
          <a:srgbClr val="C72A1C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16">
        <a:dk1>
          <a:srgbClr val="000000"/>
        </a:dk1>
        <a:lt1>
          <a:srgbClr val="E0D6C8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CE1111"/>
        </a:accent2>
        <a:accent3>
          <a:srgbClr val="EDE8E0"/>
        </a:accent3>
        <a:accent4>
          <a:srgbClr val="000000"/>
        </a:accent4>
        <a:accent5>
          <a:srgbClr val="EDE8E0"/>
        </a:accent5>
        <a:accent6>
          <a:srgbClr val="BA0E0E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nalisé 8">
    <a:dk1>
      <a:srgbClr val="000000"/>
    </a:dk1>
    <a:lt1>
      <a:srgbClr val="E0D6C8"/>
    </a:lt1>
    <a:dk2>
      <a:srgbClr val="000000"/>
    </a:dk2>
    <a:lt2>
      <a:srgbClr val="725F59"/>
    </a:lt2>
    <a:accent1>
      <a:srgbClr val="E0D6C8"/>
    </a:accent1>
    <a:accent2>
      <a:srgbClr val="CE1111"/>
    </a:accent2>
    <a:accent3>
      <a:srgbClr val="EDE8E0"/>
    </a:accent3>
    <a:accent4>
      <a:srgbClr val="000000"/>
    </a:accent4>
    <a:accent5>
      <a:srgbClr val="EDE8E0"/>
    </a:accent5>
    <a:accent6>
      <a:srgbClr val="BA0E0E"/>
    </a:accent6>
    <a:hlink>
      <a:srgbClr val="92D050"/>
    </a:hlink>
    <a:folHlink>
      <a:srgbClr val="725F59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55ACD18BB8BA48BC140F56F2144889" ma:contentTypeVersion="5" ma:contentTypeDescription="Create a new document." ma:contentTypeScope="" ma:versionID="20e3192bc04f1836041db6f0c9562e8c">
  <xsd:schema xmlns:xsd="http://www.w3.org/2001/XMLSchema" xmlns:xs="http://www.w3.org/2001/XMLSchema" xmlns:p="http://schemas.microsoft.com/office/2006/metadata/properties" xmlns:ns1="http://schemas.microsoft.com/sharepoint/v3" xmlns:ns2="ed61ea38-b5a8-42b2-a52a-1901dba62ab3" xmlns:ns3="f2bd8d71-15a9-4231-91d4-cacca866f291" targetNamespace="http://schemas.microsoft.com/office/2006/metadata/properties" ma:root="true" ma:fieldsID="c90baa9434d0062a4e101b4d20082b94" ns1:_="" ns2:_="" ns3:_="">
    <xsd:import namespace="http://schemas.microsoft.com/sharepoint/v3"/>
    <xsd:import namespace="ed61ea38-b5a8-42b2-a52a-1901dba62ab3"/>
    <xsd:import namespace="f2bd8d71-15a9-4231-91d4-cacca866f29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Flag" minOccurs="0"/>
                <xsd:element ref="ns2:ad483d8ac4294b3e9805b8752fddbee2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61ea38-b5a8-42b2-a52a-1901dba62ab3" elementFormDefault="qualified">
    <xsd:import namespace="http://schemas.microsoft.com/office/2006/documentManagement/types"/>
    <xsd:import namespace="http://schemas.microsoft.com/office/infopath/2007/PartnerControls"/>
    <xsd:element name="Flag" ma:index="10" nillable="true" ma:displayName="Flag" ma:default="EN" ma:internalName="Flag">
      <xsd:simpleType>
        <xsd:restriction base="dms:Unknown"/>
      </xsd:simpleType>
    </xsd:element>
    <xsd:element name="ad483d8ac4294b3e9805b8752fddbee2" ma:index="12" nillable="true" ma:taxonomy="true" ma:internalName="ad483d8ac4294b3e9805b8752fddbee2" ma:taxonomyFieldName="Brand" ma:displayName="Brand" ma:default="" ma:fieldId="{ad483d8a-c429-4b3e-9805-b8752fddbee2}" ma:taxonomyMulti="true" ma:sspId="9ecd963b-bfbe-48fa-b8fe-5f196b8f6024" ma:termSetId="0a3076c9-853d-43cc-bfa6-b5ca517cab6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bd8d71-15a9-4231-91d4-cacca866f29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730b3ff8-c05f-4201-a7d7-a716ad94e5e0}" ma:internalName="TaxCatchAll" ma:showField="CatchAllData" ma:web="f2bd8d71-15a9-4231-91d4-cacca866f2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axCatchAll xmlns="f2bd8d71-15a9-4231-91d4-cacca866f291">
      <Value>25</Value>
    </TaxCatchAll>
    <PublishingExpirationDate xmlns="http://schemas.microsoft.com/sharepoint/v3" xsi:nil="true"/>
    <Flag xmlns="ed61ea38-b5a8-42b2-a52a-1901dba62ab3">EN</Flag>
    <PublishingStartDate xmlns="http://schemas.microsoft.com/sharepoint/v3" xsi:nil="true"/>
    <ad483d8ac4294b3e9805b8752fddbee2 xmlns="ed61ea38-b5a8-42b2-a52a-1901dba62ab3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Tefal</TermName>
          <TermId xmlns="http://schemas.microsoft.com/office/infopath/2007/PartnerControls">e685edc5-85c0-4d26-9ae7-2073af6d488a</TermId>
        </TermInfo>
      </Terms>
    </ad483d8ac4294b3e9805b8752fddbee2>
  </documentManagement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F0AC27BA-F902-477E-9B6D-3533F61AFF68}"/>
</file>

<file path=customXml/itemProps2.xml><?xml version="1.0" encoding="utf-8"?>
<ds:datastoreItem xmlns:ds="http://schemas.openxmlformats.org/officeDocument/2006/customXml" ds:itemID="{C7044A47-12DD-4B58-869E-078610DFE38A}"/>
</file>

<file path=customXml/itemProps3.xml><?xml version="1.0" encoding="utf-8"?>
<ds:datastoreItem xmlns:ds="http://schemas.openxmlformats.org/officeDocument/2006/customXml" ds:itemID="{CD709ED2-CC55-4EFA-8B2F-BD0DC3835320}"/>
</file>

<file path=customXml/itemProps4.xml><?xml version="1.0" encoding="utf-8"?>
<ds:datastoreItem xmlns:ds="http://schemas.openxmlformats.org/officeDocument/2006/customXml" ds:itemID="{F94A4862-0F1C-4DE1-B4AF-84775FA6708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41338</TotalTime>
  <Words>1445</Words>
  <Application>Microsoft Office PowerPoint</Application>
  <PresentationFormat>Affichage à l'écran (4:3)</PresentationFormat>
  <Paragraphs>324</Paragraphs>
  <Slides>28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4" baseType="lpstr">
      <vt:lpstr>Arial</vt:lpstr>
      <vt:lpstr>ATSackers Gothic Medium</vt:lpstr>
      <vt:lpstr>DIN Next LT Pro Medium Cond</vt:lpstr>
      <vt:lpstr>Wingdings</vt:lpstr>
      <vt:lpstr>Wingdings 2</vt:lpstr>
      <vt:lpstr>ThèmeROUGE</vt:lpstr>
      <vt:lpstr>Présentation PowerPoint</vt:lpstr>
      <vt:lpstr>Agenda</vt:lpstr>
      <vt:lpstr>Introduction</vt:lpstr>
      <vt:lpstr>Finished products selling</vt:lpstr>
      <vt:lpstr>Color variants</vt:lpstr>
      <vt:lpstr>Color variants – Backoffice config(1)</vt:lpstr>
      <vt:lpstr>Color variants – Backoffice config(2)</vt:lpstr>
      <vt:lpstr>Stock display in the PDP (1)</vt:lpstr>
      <vt:lpstr>Stock display in the PDP (2)</vt:lpstr>
      <vt:lpstr>Delivery cost and delay in the PDP</vt:lpstr>
      <vt:lpstr>Bundles configuration</vt:lpstr>
      <vt:lpstr>Bundles configuration</vt:lpstr>
      <vt:lpstr>Bundles configuration</vt:lpstr>
      <vt:lpstr>Bundles configuration</vt:lpstr>
      <vt:lpstr>Bundles configuration</vt:lpstr>
      <vt:lpstr>Bundles configuration</vt:lpstr>
      <vt:lpstr>Bloc nouveautés/Bonne affaires HP</vt:lpstr>
      <vt:lpstr>Bloc nouveautés/Bonne affaires HP</vt:lpstr>
      <vt:lpstr>Bloc nouveautés/Bonne affaires HP</vt:lpstr>
      <vt:lpstr>New Products / Bestsellers / Promotions categories</vt:lpstr>
      <vt:lpstr>New Products / Bestsellers / Promotions categories</vt:lpstr>
      <vt:lpstr>New Products / Bestsellers / Promotions categories</vt:lpstr>
      <vt:lpstr>Bloc nouveautés/Bonne affaires HP</vt:lpstr>
      <vt:lpstr>Bloc nouveautés/Bonne affaires HP</vt:lpstr>
      <vt:lpstr>Order return (delay configuration)</vt:lpstr>
      <vt:lpstr>Other DTC functionalities</vt:lpstr>
      <vt:lpstr>Other DTC functionalities</vt:lpstr>
      <vt:lpstr>Other DTC functionalities</vt:lpstr>
    </vt:vector>
  </TitlesOfParts>
  <Company>Groupe SEB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FOR_Hybris_Website_ProductManagement_en</dc:title>
  <dc:creator>Groupe SEB Communication</dc:creator>
  <cp:lastModifiedBy>ZIDI Kadouche</cp:lastModifiedBy>
  <cp:revision>1487</cp:revision>
  <dcterms:modified xsi:type="dcterms:W3CDTF">2020-01-17T13:23:49Z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eur">
    <vt:lpwstr>Groupe SEB Communication</vt:lpwstr>
  </property>
  <property fmtid="{D5CDD505-2E9C-101B-9397-08002B2CF9AE}" pid="3" name="ContentType">
    <vt:lpwstr>Nouveau document</vt:lpwstr>
  </property>
  <property fmtid="{D5CDD505-2E9C-101B-9397-08002B2CF9AE}" pid="4" name="A traduire">
    <vt:lpwstr>1</vt:lpwstr>
  </property>
  <property fmtid="{D5CDD505-2E9C-101B-9397-08002B2CF9AE}" pid="5" name="Langue">
    <vt:lpwstr>FR</vt:lpwstr>
  </property>
  <property fmtid="{D5CDD505-2E9C-101B-9397-08002B2CF9AE}" pid="6" name="Drapeau">
    <vt:lpwstr/>
  </property>
  <property fmtid="{D5CDD505-2E9C-101B-9397-08002B2CF9AE}" pid="7" name="ContentTypeId">
    <vt:lpwstr>0x0101006255ACD18BB8BA48BC140F56F2144889</vt:lpwstr>
  </property>
  <property fmtid="{D5CDD505-2E9C-101B-9397-08002B2CF9AE}" pid="8" name="Language">
    <vt:lpwstr>FR</vt:lpwstr>
  </property>
  <property fmtid="{D5CDD505-2E9C-101B-9397-08002B2CF9AE}" pid="9" name="Flag">
    <vt:lpwstr/>
  </property>
  <property fmtid="{D5CDD505-2E9C-101B-9397-08002B2CF9AE}" pid="10" name="Translate">
    <vt:lpwstr>false</vt:lpwstr>
  </property>
  <property fmtid="{D5CDD505-2E9C-101B-9397-08002B2CF9AE}" pid="11" name="d7bea3b829bb4e58a70593075090cdac">
    <vt:lpwstr>_TO BE DEFINED|18a709e7-74ab-4d56-b82d-5e08e50d7d36</vt:lpwstr>
  </property>
  <property fmtid="{D5CDD505-2E9C-101B-9397-08002B2CF9AE}" pid="12" name="h6e3e88ffaea4ff8b3b4db99e4ed1c0b">
    <vt:lpwstr>_TO BE DEFINED|d152e243-c296-4739-8450-0ee370bf7302</vt:lpwstr>
  </property>
  <property fmtid="{D5CDD505-2E9C-101B-9397-08002B2CF9AE}" pid="13" name="l6af22312f684e758d500babaa8ebf0c">
    <vt:lpwstr>1. In progress|c875cdda-df6d-481d-ab81-c752b113fdfb</vt:lpwstr>
  </property>
  <property fmtid="{D5CDD505-2E9C-101B-9397-08002B2CF9AE}" pid="14" name="TaxCatchAll">
    <vt:lpwstr>32;#_TO BE DEFINED|18a709e7-74ab-4d56-b82d-5e08e50d7d36;#84;#Init|e02fe272-c989-4699-980c-afa9ae694088;#24;#_TO BE DEFINED|d152e243-c296-4739-8450-0ee370bf7302;#22;#1. In progress|c875cdda-df6d-481d-ab81-c752b113fdfb</vt:lpwstr>
  </property>
  <property fmtid="{D5CDD505-2E9C-101B-9397-08002B2CF9AE}" pid="15" name="lc9d15623f6a42beb8682825427eadf5">
    <vt:lpwstr>Init|e02fe272-c989-4699-980c-afa9ae694088</vt:lpwstr>
  </property>
  <property fmtid="{D5CDD505-2E9C-101B-9397-08002B2CF9AE}" pid="16" name="Development_x0020_Category">
    <vt:lpwstr>84;#Init|e02fe272-c989-4699-980c-afa9ae694088</vt:lpwstr>
  </property>
  <property fmtid="{D5CDD505-2E9C-101B-9397-08002B2CF9AE}" pid="17" name="Application">
    <vt:lpwstr>24;#_TO BE DEFINED|d152e243-c296-4739-8450-0ee370bf7302</vt:lpwstr>
  </property>
  <property fmtid="{D5CDD505-2E9C-101B-9397-08002B2CF9AE}" pid="18" name="Business_x002C__x0020_Family_x0020__xFF06_Processes">
    <vt:lpwstr>32;#_TO BE DEFINED|18a709e7-74ab-4d56-b82d-5e08e50d7d36</vt:lpwstr>
  </property>
  <property fmtid="{D5CDD505-2E9C-101B-9397-08002B2CF9AE}" pid="19" name="Document_x0020_State">
    <vt:lpwstr>22;#1. In progress|c875cdda-df6d-481d-ab81-c752b113fdfb</vt:lpwstr>
  </property>
  <property fmtid="{D5CDD505-2E9C-101B-9397-08002B2CF9AE}" pid="20" name="Document State">
    <vt:lpwstr>22;#1. In progress|c875cdda-df6d-481d-ab81-c752b113fdfb</vt:lpwstr>
  </property>
  <property fmtid="{D5CDD505-2E9C-101B-9397-08002B2CF9AE}" pid="21" name="Development Category">
    <vt:lpwstr>84;#Init|e02fe272-c989-4699-980c-afa9ae694088</vt:lpwstr>
  </property>
  <property fmtid="{D5CDD505-2E9C-101B-9397-08002B2CF9AE}" pid="22" name="Business, Family ＆Processes">
    <vt:lpwstr>32;#_TO BE DEFINED|18a709e7-74ab-4d56-b82d-5e08e50d7d36</vt:lpwstr>
  </property>
  <property fmtid="{D5CDD505-2E9C-101B-9397-08002B2CF9AE}" pid="23" name="Project_x0020_Name">
    <vt:lpwstr>403;#1200186|ce1626ec-cb6d-4a6c-b852-514643dea3dd</vt:lpwstr>
  </property>
  <property fmtid="{D5CDD505-2E9C-101B-9397-08002B2CF9AE}" pid="24" name="Project Name">
    <vt:lpwstr>403;#1200186|ce1626ec-cb6d-4a6c-b852-514643dea3dd</vt:lpwstr>
  </property>
  <property fmtid="{D5CDD505-2E9C-101B-9397-08002B2CF9AE}" pid="25" name="Brand">
    <vt:lpwstr>25;#Tefal|e685edc5-85c0-4d26-9ae7-2073af6d488a</vt:lpwstr>
  </property>
</Properties>
</file>