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8" r:id="rId5"/>
    <p:sldMasterId id="2147483684" r:id="rId6"/>
  </p:sldMasterIdLst>
  <p:notesMasterIdLst>
    <p:notesMasterId r:id="rId125"/>
  </p:notesMasterIdLst>
  <p:handoutMasterIdLst>
    <p:handoutMasterId r:id="rId126"/>
  </p:handoutMasterIdLst>
  <p:sldIdLst>
    <p:sldId id="302" r:id="rId7"/>
    <p:sldId id="774" r:id="rId8"/>
    <p:sldId id="697" r:id="rId9"/>
    <p:sldId id="717" r:id="rId10"/>
    <p:sldId id="771" r:id="rId11"/>
    <p:sldId id="803" r:id="rId12"/>
    <p:sldId id="811" r:id="rId13"/>
    <p:sldId id="721" r:id="rId14"/>
    <p:sldId id="812" r:id="rId15"/>
    <p:sldId id="741" r:id="rId16"/>
    <p:sldId id="746" r:id="rId17"/>
    <p:sldId id="347" r:id="rId18"/>
    <p:sldId id="813" r:id="rId19"/>
    <p:sldId id="810" r:id="rId20"/>
    <p:sldId id="754" r:id="rId21"/>
    <p:sldId id="777" r:id="rId22"/>
    <p:sldId id="790" r:id="rId23"/>
    <p:sldId id="824" r:id="rId24"/>
    <p:sldId id="815" r:id="rId25"/>
    <p:sldId id="755" r:id="rId26"/>
    <p:sldId id="734" r:id="rId27"/>
    <p:sldId id="778" r:id="rId28"/>
    <p:sldId id="791" r:id="rId29"/>
    <p:sldId id="712" r:id="rId30"/>
    <p:sldId id="775" r:id="rId31"/>
    <p:sldId id="772" r:id="rId32"/>
    <p:sldId id="816" r:id="rId33"/>
    <p:sldId id="825" r:id="rId34"/>
    <p:sldId id="747" r:id="rId35"/>
    <p:sldId id="713" r:id="rId36"/>
    <p:sldId id="722" r:id="rId37"/>
    <p:sldId id="756" r:id="rId38"/>
    <p:sldId id="814" r:id="rId39"/>
    <p:sldId id="776" r:id="rId40"/>
    <p:sldId id="792" r:id="rId41"/>
    <p:sldId id="806" r:id="rId42"/>
    <p:sldId id="817" r:id="rId43"/>
    <p:sldId id="826" r:id="rId44"/>
    <p:sldId id="700" r:id="rId45"/>
    <p:sldId id="748" r:id="rId46"/>
    <p:sldId id="751" r:id="rId47"/>
    <p:sldId id="698" r:id="rId48"/>
    <p:sldId id="723" r:id="rId49"/>
    <p:sldId id="765" r:id="rId50"/>
    <p:sldId id="779" r:id="rId51"/>
    <p:sldId id="793" r:id="rId52"/>
    <p:sldId id="807" r:id="rId53"/>
    <p:sldId id="818" r:id="rId54"/>
    <p:sldId id="827" r:id="rId55"/>
    <p:sldId id="724" r:id="rId56"/>
    <p:sldId id="749" r:id="rId57"/>
    <p:sldId id="780" r:id="rId58"/>
    <p:sldId id="794" r:id="rId59"/>
    <p:sldId id="795" r:id="rId60"/>
    <p:sldId id="808" r:id="rId61"/>
    <p:sldId id="819" r:id="rId62"/>
    <p:sldId id="828" r:id="rId63"/>
    <p:sldId id="757" r:id="rId64"/>
    <p:sldId id="699" r:id="rId65"/>
    <p:sldId id="796" r:id="rId66"/>
    <p:sldId id="820" r:id="rId67"/>
    <p:sldId id="737" r:id="rId68"/>
    <p:sldId id="830" r:id="rId69"/>
    <p:sldId id="742" r:id="rId70"/>
    <p:sldId id="716" r:id="rId71"/>
    <p:sldId id="702" r:id="rId72"/>
    <p:sldId id="736" r:id="rId73"/>
    <p:sldId id="758" r:id="rId74"/>
    <p:sldId id="781" r:id="rId75"/>
    <p:sldId id="804" r:id="rId76"/>
    <p:sldId id="704" r:id="rId77"/>
    <p:sldId id="705" r:id="rId78"/>
    <p:sldId id="706" r:id="rId79"/>
    <p:sldId id="707" r:id="rId80"/>
    <p:sldId id="750" r:id="rId81"/>
    <p:sldId id="708" r:id="rId82"/>
    <p:sldId id="797" r:id="rId83"/>
    <p:sldId id="752" r:id="rId84"/>
    <p:sldId id="759" r:id="rId85"/>
    <p:sldId id="760" r:id="rId86"/>
    <p:sldId id="725" r:id="rId87"/>
    <p:sldId id="799" r:id="rId88"/>
    <p:sldId id="761" r:id="rId89"/>
    <p:sldId id="726" r:id="rId90"/>
    <p:sldId id="727" r:id="rId91"/>
    <p:sldId id="762" r:id="rId92"/>
    <p:sldId id="773" r:id="rId93"/>
    <p:sldId id="728" r:id="rId94"/>
    <p:sldId id="809" r:id="rId95"/>
    <p:sldId id="710" r:id="rId96"/>
    <p:sldId id="738" r:id="rId97"/>
    <p:sldId id="782" r:id="rId98"/>
    <p:sldId id="800" r:id="rId99"/>
    <p:sldId id="739" r:id="rId100"/>
    <p:sldId id="788" r:id="rId101"/>
    <p:sldId id="740" r:id="rId102"/>
    <p:sldId id="789" r:id="rId103"/>
    <p:sldId id="801" r:id="rId104"/>
    <p:sldId id="743" r:id="rId105"/>
    <p:sldId id="767" r:id="rId106"/>
    <p:sldId id="764" r:id="rId107"/>
    <p:sldId id="744" r:id="rId108"/>
    <p:sldId id="745" r:id="rId109"/>
    <p:sldId id="753" r:id="rId110"/>
    <p:sldId id="763" r:id="rId111"/>
    <p:sldId id="768" r:id="rId112"/>
    <p:sldId id="769" r:id="rId113"/>
    <p:sldId id="770" r:id="rId114"/>
    <p:sldId id="783" r:id="rId115"/>
    <p:sldId id="802" r:id="rId116"/>
    <p:sldId id="784" r:id="rId117"/>
    <p:sldId id="785" r:id="rId118"/>
    <p:sldId id="786" r:id="rId119"/>
    <p:sldId id="787" r:id="rId120"/>
    <p:sldId id="821" r:id="rId121"/>
    <p:sldId id="823" r:id="rId122"/>
    <p:sldId id="822" r:id="rId123"/>
    <p:sldId id="829" r:id="rId124"/>
  </p:sldIdLst>
  <p:sldSz cx="9144000" cy="6858000" type="screen4x3"/>
  <p:notesSz cx="6810375" cy="9942513"/>
  <p:defaultTextStyle>
    <a:defPPr>
      <a:defRPr lang="fr-FR"/>
    </a:defPPr>
    <a:lvl1pPr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2">
          <p15:clr>
            <a:srgbClr val="A4A3A4"/>
          </p15:clr>
        </p15:guide>
        <p15:guide id="4" pos="21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 FASSI Ilham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7A707"/>
    <a:srgbClr val="F67408"/>
    <a:srgbClr val="FFFF00"/>
    <a:srgbClr val="D21E1B"/>
    <a:srgbClr val="E0D6C5"/>
    <a:srgbClr val="8D7D74"/>
    <a:srgbClr val="E42518"/>
    <a:srgbClr val="830628"/>
    <a:srgbClr val="B00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3" autoAdjust="0"/>
    <p:restoredTop sz="83898" autoAdjust="0"/>
  </p:normalViewPr>
  <p:slideViewPr>
    <p:cSldViewPr>
      <p:cViewPr varScale="1">
        <p:scale>
          <a:sx n="72" d="100"/>
          <a:sy n="72" d="100"/>
        </p:scale>
        <p:origin x="14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02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117" Type="http://schemas.openxmlformats.org/officeDocument/2006/relationships/slide" Target="slides/slide111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12" Type="http://schemas.openxmlformats.org/officeDocument/2006/relationships/slide" Target="slides/slide106.xml"/><Relationship Id="rId16" Type="http://schemas.openxmlformats.org/officeDocument/2006/relationships/slide" Target="slides/slide10.xml"/><Relationship Id="rId107" Type="http://schemas.openxmlformats.org/officeDocument/2006/relationships/slide" Target="slides/slide101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102" Type="http://schemas.openxmlformats.org/officeDocument/2006/relationships/slide" Target="slides/slide96.xml"/><Relationship Id="rId123" Type="http://schemas.openxmlformats.org/officeDocument/2006/relationships/slide" Target="slides/slide117.xml"/><Relationship Id="rId128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100" Type="http://schemas.openxmlformats.org/officeDocument/2006/relationships/slide" Target="slides/slide94.xml"/><Relationship Id="rId105" Type="http://schemas.openxmlformats.org/officeDocument/2006/relationships/slide" Target="slides/slide99.xml"/><Relationship Id="rId113" Type="http://schemas.openxmlformats.org/officeDocument/2006/relationships/slide" Target="slides/slide107.xml"/><Relationship Id="rId118" Type="http://schemas.openxmlformats.org/officeDocument/2006/relationships/slide" Target="slides/slide112.xml"/><Relationship Id="rId126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slide" Target="slides/slide87.xml"/><Relationship Id="rId98" Type="http://schemas.openxmlformats.org/officeDocument/2006/relationships/slide" Target="slides/slide92.xml"/><Relationship Id="rId121" Type="http://schemas.openxmlformats.org/officeDocument/2006/relationships/slide" Target="slides/slide11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103" Type="http://schemas.openxmlformats.org/officeDocument/2006/relationships/slide" Target="slides/slide97.xml"/><Relationship Id="rId108" Type="http://schemas.openxmlformats.org/officeDocument/2006/relationships/slide" Target="slides/slide102.xml"/><Relationship Id="rId116" Type="http://schemas.openxmlformats.org/officeDocument/2006/relationships/slide" Target="slides/slide110.xml"/><Relationship Id="rId124" Type="http://schemas.openxmlformats.org/officeDocument/2006/relationships/slide" Target="slides/slide118.xml"/><Relationship Id="rId129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11" Type="http://schemas.openxmlformats.org/officeDocument/2006/relationships/slide" Target="slides/slide10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6" Type="http://schemas.openxmlformats.org/officeDocument/2006/relationships/slide" Target="slides/slide100.xml"/><Relationship Id="rId114" Type="http://schemas.openxmlformats.org/officeDocument/2006/relationships/slide" Target="slides/slide108.xml"/><Relationship Id="rId119" Type="http://schemas.openxmlformats.org/officeDocument/2006/relationships/slide" Target="slides/slide113.xml"/><Relationship Id="rId127" Type="http://schemas.openxmlformats.org/officeDocument/2006/relationships/commentAuthors" Target="commentAuthor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slide" Target="slides/slide93.xml"/><Relationship Id="rId101" Type="http://schemas.openxmlformats.org/officeDocument/2006/relationships/slide" Target="slides/slide95.xml"/><Relationship Id="rId122" Type="http://schemas.openxmlformats.org/officeDocument/2006/relationships/slide" Target="slides/slide116.xml"/><Relationship Id="rId13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109" Type="http://schemas.openxmlformats.org/officeDocument/2006/relationships/slide" Target="slides/slide10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slide" Target="slides/slide91.xml"/><Relationship Id="rId104" Type="http://schemas.openxmlformats.org/officeDocument/2006/relationships/slide" Target="slides/slide98.xml"/><Relationship Id="rId120" Type="http://schemas.openxmlformats.org/officeDocument/2006/relationships/slide" Target="slides/slide114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2" Type="http://schemas.openxmlformats.org/officeDocument/2006/relationships/customXml" Target="../customXml/item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110" Type="http://schemas.openxmlformats.org/officeDocument/2006/relationships/slide" Target="slides/slide104.xml"/><Relationship Id="rId115" Type="http://schemas.openxmlformats.org/officeDocument/2006/relationships/slide" Target="slides/slide109.xml"/><Relationship Id="rId131" Type="http://schemas.openxmlformats.org/officeDocument/2006/relationships/tableStyles" Target="tableStyles.xml"/><Relationship Id="rId61" Type="http://schemas.openxmlformats.org/officeDocument/2006/relationships/slide" Target="slides/slide55.xml"/><Relationship Id="rId82" Type="http://schemas.openxmlformats.org/officeDocument/2006/relationships/slide" Target="slides/slide7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2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387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2" y="9445387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2E27F2F1-EE3E-4C0C-BB37-69E7739FF4FB}" type="slidenum">
              <a:rPr lang="fr-FR" altLang="ja-JP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776866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2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694"/>
            <a:ext cx="4994275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noProof="0"/>
              <a:t>Cliquez pour modifier les styles du texte du masque</a:t>
            </a:r>
          </a:p>
          <a:p>
            <a:pPr lvl="1"/>
            <a:r>
              <a:rPr lang="fr-FR" altLang="ja-JP" noProof="0"/>
              <a:t>Deuxième niveau</a:t>
            </a:r>
          </a:p>
          <a:p>
            <a:pPr lvl="2"/>
            <a:r>
              <a:rPr lang="fr-FR" altLang="ja-JP" noProof="0"/>
              <a:t>Troisième niveau</a:t>
            </a:r>
          </a:p>
          <a:p>
            <a:pPr lvl="3"/>
            <a:r>
              <a:rPr lang="fr-FR" altLang="ja-JP" noProof="0"/>
              <a:t>Quatrième niveau</a:t>
            </a:r>
          </a:p>
          <a:p>
            <a:pPr lvl="4"/>
            <a:r>
              <a:rPr lang="fr-FR" altLang="ja-JP" noProof="0"/>
              <a:t>Cinquième niveau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387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2" y="9445387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2990576E-30D6-460C-8577-598FF11F5C6C}" type="slidenum">
              <a:rPr lang="fr-FR" altLang="ja-JP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227019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8875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594392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10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465668912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7140684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629904477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73628183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109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13392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11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465668912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220541555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546670359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417223687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049808486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659535127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670139162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49235305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883282789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118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183375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670249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710140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896414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670249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3947666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348721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724543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19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743484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8875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5943920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88404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884044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106212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031389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884044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884044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8394017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2048999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8563428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29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68515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3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4656689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6851558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6851558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6851558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7745500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2792947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1414572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1037732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8664766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22557100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39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326863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0520123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3268636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3268636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49835274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38637002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09514559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80154045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49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358859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02580554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87556529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59762789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76314615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0615958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7511172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4903773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59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57481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6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407341587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613594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77132143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5748148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89940884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64420026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64420026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0019722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69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718995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7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343942436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040428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96047482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57333413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88772226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95892157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95892157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2913080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79553483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2913080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79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29130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8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465668912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4648764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528338228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89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52908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E0F73-5F49-43B5-B934-EB4F5A142C53}" type="slidenum">
              <a:rPr lang="fr-FR"/>
              <a:pPr/>
              <a:t>9</a:t>
            </a:fld>
            <a:endParaRPr lang="fr-FR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US" sz="1000" noProof="0" dirty="0"/>
          </a:p>
        </p:txBody>
      </p:sp>
    </p:spTree>
    <p:extLst>
      <p:ext uri="{BB962C8B-B14F-4D97-AF65-F5344CB8AC3E}">
        <p14:creationId xmlns:p14="http://schemas.microsoft.com/office/powerpoint/2010/main" val="2057342865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90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661468000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91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92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749239717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93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120531410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94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95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5276128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96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225733909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98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18260520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fr-FR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90576E-30D6-460C-8577-598FF11F5C6C}" type="slidenum">
              <a:rPr lang="fr-FR" altLang="ja-JP" smtClean="0"/>
              <a:pPr>
                <a:defRPr/>
              </a:pPr>
              <a:t>99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17486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3124200"/>
            <a:ext cx="1701312" cy="685800"/>
          </a:xfrm>
          <a:prstGeom prst="rect">
            <a:avLst/>
          </a:prstGeom>
          <a:solidFill>
            <a:srgbClr val="C7BFA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4584700"/>
            <a:ext cx="1701312" cy="152400"/>
          </a:xfrm>
          <a:prstGeom prst="rect">
            <a:avLst/>
          </a:prstGeom>
          <a:solidFill>
            <a:srgbClr val="8E858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pic>
        <p:nvPicPr>
          <p:cNvPr id="7" name="Picture 13" descr="Frise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679331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56693" y="2611440"/>
            <a:ext cx="6447692" cy="168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377" y="4629150"/>
            <a:ext cx="62484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31CCB-4B77-4A09-A5D7-E227E1A8017A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66794" y="188913"/>
            <a:ext cx="1827335" cy="5878512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81860" y="188913"/>
            <a:ext cx="5344257" cy="58785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90CB-569E-4422-B0D0-C60D7BE9E849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381859" y="1600202"/>
            <a:ext cx="3585796" cy="4467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8332" y="1600202"/>
            <a:ext cx="3585797" cy="4467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40677" y="6524627"/>
            <a:ext cx="19050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963508" y="6524627"/>
            <a:ext cx="19050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403649" y="332657"/>
            <a:ext cx="7128792" cy="646331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2688" y="188913"/>
            <a:ext cx="7680325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C82-3317-4027-9088-031D312B129E}" type="slidenum">
              <a:rPr lang="fr-FR" altLang="ja-JP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51520" y="260648"/>
            <a:ext cx="7488832" cy="432048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3200"/>
            </a:lvl1pPr>
          </a:lstStyle>
          <a:p>
            <a:r>
              <a:rPr lang="fr-FR"/>
              <a:t> 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268761"/>
            <a:ext cx="7488832" cy="482453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6492876"/>
            <a:ext cx="576064" cy="365125"/>
          </a:xfrm>
          <a:prstGeom prst="rect">
            <a:avLst/>
          </a:prstGeom>
        </p:spPr>
        <p:txBody>
          <a:bodyPr/>
          <a:lstStyle/>
          <a:p>
            <a:fld id="{F1F5C55A-AAC4-4FAB-A004-0267178C4D8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971553" y="548680"/>
            <a:ext cx="7488881" cy="432048"/>
          </a:xfrm>
        </p:spPr>
        <p:txBody>
          <a:bodyPr/>
          <a:lstStyle>
            <a:lvl1pPr>
              <a:buNone/>
              <a:defRPr b="0" baseline="0">
                <a:latin typeface="DIN Next LT Pro Medium Cond" pitchFamily="34" charset="0"/>
              </a:defRPr>
            </a:lvl1pPr>
          </a:lstStyle>
          <a:p>
            <a:pPr lvl="0"/>
            <a:r>
              <a:rPr lang="fr-FR" dirty="0"/>
              <a:t>Cliquez pour modifier les styles </a:t>
            </a:r>
            <a:r>
              <a:rPr lang="fr-FR"/>
              <a:t>du sous </a:t>
            </a:r>
            <a:r>
              <a:rPr lang="fr-FR" dirty="0"/>
              <a:t>titre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3124200"/>
            <a:ext cx="1701312" cy="685800"/>
          </a:xfrm>
          <a:prstGeom prst="rect">
            <a:avLst/>
          </a:prstGeom>
          <a:solidFill>
            <a:srgbClr val="C7BFA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4584700"/>
            <a:ext cx="1701312" cy="152400"/>
          </a:xfrm>
          <a:prstGeom prst="rect">
            <a:avLst/>
          </a:prstGeom>
          <a:solidFill>
            <a:srgbClr val="8E858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pic>
        <p:nvPicPr>
          <p:cNvPr id="7" name="Picture 13" descr="Frise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1679331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56693" y="2611440"/>
            <a:ext cx="6447692" cy="168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377" y="4629150"/>
            <a:ext cx="62484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800582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C6D89-C11E-4D9A-AA9E-3694DE9E4CF6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89820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BFCCE-A6F8-4AF8-BE2A-D0BA177C30B4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991343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81859" y="1600202"/>
            <a:ext cx="3585796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8332" y="1600202"/>
            <a:ext cx="3585797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F9007-4D24-4BFF-8415-55F66F64C16F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285719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82818450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C6D89-C11E-4D9A-AA9E-3694DE9E4CF6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C82-3317-4027-9088-031D312B129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277964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107E8-C1D7-4835-8C98-54D140A71EE6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942250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363752764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7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7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289DC-05CD-4173-87E2-9BCA9FA5AE57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451956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31CCB-4B77-4A09-A5D7-E227E1A8017A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898065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66794" y="188913"/>
            <a:ext cx="1827335" cy="5878512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81860" y="188913"/>
            <a:ext cx="5344257" cy="58785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D90CB-569E-4422-B0D0-C60D7BE9E849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4340937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381859" y="1600202"/>
            <a:ext cx="3585796" cy="4467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8332" y="1600202"/>
            <a:ext cx="3585797" cy="44672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40677" y="6524627"/>
            <a:ext cx="19050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963508" y="6524627"/>
            <a:ext cx="19050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403649" y="332657"/>
            <a:ext cx="7128792" cy="646331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22967443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2688" y="188913"/>
            <a:ext cx="7680325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C82-3317-4027-9088-031D312B129E}" type="slidenum">
              <a:rPr lang="fr-FR" altLang="ja-JP"/>
              <a:pPr>
                <a:defRPr/>
              </a:pPr>
              <a:t>‹N°›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981825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51520" y="260648"/>
            <a:ext cx="7488832" cy="432048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3200"/>
            </a:lvl1pPr>
          </a:lstStyle>
          <a:p>
            <a:r>
              <a:rPr lang="fr-FR"/>
              <a:t> 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268761"/>
            <a:ext cx="7488832" cy="482453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6492876"/>
            <a:ext cx="576064" cy="365125"/>
          </a:xfrm>
          <a:prstGeom prst="rect">
            <a:avLst/>
          </a:prstGeom>
        </p:spPr>
        <p:txBody>
          <a:bodyPr/>
          <a:lstStyle/>
          <a:p>
            <a:fld id="{F1F5C55A-AAC4-4FAB-A004-0267178C4D8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971553" y="548680"/>
            <a:ext cx="7488881" cy="432048"/>
          </a:xfrm>
        </p:spPr>
        <p:txBody>
          <a:bodyPr/>
          <a:lstStyle>
            <a:lvl1pPr>
              <a:buNone/>
              <a:defRPr b="0" baseline="0">
                <a:latin typeface="DIN Next LT Pro Medium Cond" pitchFamily="34" charset="0"/>
              </a:defRPr>
            </a:lvl1pPr>
          </a:lstStyle>
          <a:p>
            <a:pPr lvl="0"/>
            <a:r>
              <a:rPr lang="fr-FR" dirty="0"/>
              <a:t>Cliquez pour modifier les styles </a:t>
            </a:r>
            <a:r>
              <a:rPr lang="fr-FR"/>
              <a:t>du sous </a:t>
            </a:r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428474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BFCCE-A6F8-4AF8-BE2A-D0BA177C30B4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81859" y="1600202"/>
            <a:ext cx="3585796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8332" y="1600202"/>
            <a:ext cx="3585797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F9007-4D24-4BFF-8415-55F66F64C16F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C82-3317-4027-9088-031D312B129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107E8-C1D7-4835-8C98-54D140A71EE6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7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7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289DC-05CD-4173-87E2-9BCA9FA5AE57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SilverBullet:Users:therezelefevre:Documents:1%20-%20ON%20THE%20GO%20[13]:1%20-%20DOSSIERS%20:SEB%20IDENTIT&#201;%20GROUPE:11&#176;%20CHARTE:01%20-%20CALAGES:PRES%20POWER%20PONT:CALAGE:IMPORTLOGO.jp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SilverBullet:Users:therezelefevre:Documents:1%20-%20ON%20THE%20GO%20[13]:1%20-%20DOSSIERS%20:SEB%20IDENTIT&#201;%20GROUPE:11&#176;%20CHARTE:01%20-%20CALAGES:PRES%20POWER%20PONT:CALAGE:IMPORTLOGO.jpg" TargetMode="Externa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SilverBullet:Users:therezelefevre:Documents:1 - ON THE GO [13]:1 - DOSSIERS :SEB IDENTITÉ GROUPE:11° CHARTE:01 - CALAGES:PRES POWER PONT:CALAGE:IMPORTLOGO.jpg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1" y="0"/>
            <a:ext cx="110929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259633" y="332657"/>
            <a:ext cx="7362007" cy="647797"/>
          </a:xfrm>
          <a:prstGeom prst="roundRect">
            <a:avLst>
              <a:gd name="adj" fmla="val 16667"/>
            </a:avLst>
          </a:prstGeom>
          <a:solidFill>
            <a:srgbClr val="B00E0E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l">
              <a:defRPr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1860" y="1600202"/>
            <a:ext cx="7312269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677" y="6524627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u="none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3508" y="6524627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u="none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31640" y="260649"/>
            <a:ext cx="7384277" cy="86461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0" cap="none" spc="0" normalizeH="0" baseline="0" noProof="0" dirty="0">
              <a:ln>
                <a:noFill/>
              </a:ln>
              <a:solidFill>
                <a:srgbClr val="F4F4F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3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E1111"/>
        </a:buClr>
        <a:buFont typeface="Wingdings 2" pitchFamily="18" charset="2"/>
        <a:buChar char="¢"/>
        <a:defRPr sz="2400" b="1">
          <a:solidFill>
            <a:srgbClr val="8E858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8E858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 sz="1700">
          <a:solidFill>
            <a:srgbClr val="8E858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8E858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SilverBullet:Users:therezelefevre:Documents:1 - ON THE GO [13]:1 - DOSSIERS :SEB IDENTITÉ GROUPE:11° CHARTE:01 - CALAGES:PRES POWER PONT:CALAGE:IMPORTLOGO.jpg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1" y="0"/>
            <a:ext cx="110929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259633" y="332657"/>
            <a:ext cx="7362007" cy="647797"/>
          </a:xfrm>
          <a:prstGeom prst="roundRect">
            <a:avLst>
              <a:gd name="adj" fmla="val 16667"/>
            </a:avLst>
          </a:prstGeom>
          <a:solidFill>
            <a:srgbClr val="B00E0E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l">
              <a:defRPr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1860" y="1600202"/>
            <a:ext cx="7312269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677" y="6524627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u="none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3508" y="6524627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u="none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71C9A50-392C-42FC-9218-4A62CB9C7FCE}" type="slidenum">
              <a:rPr lang="fr-FR" altLang="ja-JP" smtClean="0"/>
              <a:pPr>
                <a:defRPr/>
              </a:pPr>
              <a:t>‹N°›</a:t>
            </a:fld>
            <a:endParaRPr lang="fr-FR" altLang="ja-JP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31640" y="260649"/>
            <a:ext cx="7384277" cy="86461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0" cap="none" spc="0" normalizeH="0" baseline="0" noProof="0" dirty="0">
              <a:ln>
                <a:noFill/>
              </a:ln>
              <a:solidFill>
                <a:srgbClr val="F4F4F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9649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4F4F4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E1111"/>
        </a:buClr>
        <a:buFont typeface="Wingdings 2" pitchFamily="18" charset="2"/>
        <a:buChar char="¢"/>
        <a:defRPr sz="2400" b="1">
          <a:solidFill>
            <a:srgbClr val="8E858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8E858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 sz="1700">
          <a:solidFill>
            <a:srgbClr val="8E858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8E858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8E858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8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4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4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4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4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4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8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4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4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4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4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4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4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4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ack.prod.tefal.com/cmscockpit/login.zu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8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4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4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8"/>
          <p:cNvSpPr txBox="1">
            <a:spLocks noChangeArrowheads="1"/>
          </p:cNvSpPr>
          <p:nvPr/>
        </p:nvSpPr>
        <p:spPr bwMode="auto">
          <a:xfrm>
            <a:off x="5932488" y="6392370"/>
            <a:ext cx="2743200" cy="34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tIns="82800" rIns="36000" bIns="82800" anchor="b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ja-JP" sz="1600" b="1" baseline="0">
                <a:solidFill>
                  <a:srgbClr val="E42518"/>
                </a:solidFill>
              </a:rPr>
              <a:t>2020</a:t>
            </a:r>
            <a:endParaRPr lang="fr-FR" altLang="ja-JP" sz="1800" baseline="0" dirty="0">
              <a:solidFill>
                <a:srgbClr val="E42518"/>
              </a:solidFill>
              <a:latin typeface="ATSackers Gothic Medium" pitchFamily="8" charset="0"/>
            </a:endParaRPr>
          </a:p>
        </p:txBody>
      </p:sp>
      <p:sp>
        <p:nvSpPr>
          <p:cNvPr id="2051" name="Rectangle 23"/>
          <p:cNvSpPr>
            <a:spLocks noChangeArrowheads="1"/>
          </p:cNvSpPr>
          <p:nvPr/>
        </p:nvSpPr>
        <p:spPr bwMode="auto">
          <a:xfrm>
            <a:off x="8686801" y="6446539"/>
            <a:ext cx="139700" cy="150813"/>
          </a:xfrm>
          <a:prstGeom prst="rect">
            <a:avLst/>
          </a:prstGeom>
          <a:solidFill>
            <a:srgbClr val="83062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052" name="Rectangle 38"/>
          <p:cNvSpPr>
            <a:spLocks noChangeArrowheads="1"/>
          </p:cNvSpPr>
          <p:nvPr/>
        </p:nvSpPr>
        <p:spPr bwMode="auto">
          <a:xfrm>
            <a:off x="0" y="3124200"/>
            <a:ext cx="1701800" cy="685800"/>
          </a:xfrm>
          <a:prstGeom prst="rect">
            <a:avLst/>
          </a:prstGeom>
          <a:solidFill>
            <a:srgbClr val="BCB1A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054" name="Rectangle 43"/>
          <p:cNvSpPr>
            <a:spLocks noChangeArrowheads="1"/>
          </p:cNvSpPr>
          <p:nvPr/>
        </p:nvSpPr>
        <p:spPr bwMode="auto">
          <a:xfrm>
            <a:off x="0" y="4584700"/>
            <a:ext cx="1701800" cy="152400"/>
          </a:xfrm>
          <a:prstGeom prst="rect">
            <a:avLst/>
          </a:prstGeom>
          <a:solidFill>
            <a:srgbClr val="8D7D7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1835697" y="2636912"/>
            <a:ext cx="698023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0000" bIns="90000"/>
          <a:lstStyle/>
          <a:p>
            <a:pPr lvl="0" algn="ctr" eaLnBrk="1" hangingPunct="1">
              <a:spcBef>
                <a:spcPct val="20000"/>
              </a:spcBef>
              <a:buClr>
                <a:srgbClr val="CE1111"/>
              </a:buClr>
            </a:pPr>
            <a:r>
              <a:rPr lang="fr-FR" b="1" kern="0" baseline="0" dirty="0">
                <a:solidFill>
                  <a:srgbClr val="8E8581"/>
                </a:solidFill>
                <a:latin typeface="Arial"/>
                <a:ea typeface="+mn-ea"/>
              </a:rPr>
              <a:t>Training </a:t>
            </a:r>
            <a:r>
              <a:rPr lang="fr-FR" b="1" kern="0" baseline="0" dirty="0" err="1">
                <a:solidFill>
                  <a:srgbClr val="8E8581"/>
                </a:solidFill>
                <a:latin typeface="Arial"/>
                <a:ea typeface="+mn-ea"/>
              </a:rPr>
              <a:t>website</a:t>
            </a:r>
            <a:r>
              <a:rPr lang="fr-FR" b="1" kern="0" baseline="0" dirty="0">
                <a:solidFill>
                  <a:srgbClr val="8E8581"/>
                </a:solidFill>
                <a:latin typeface="Arial"/>
                <a:ea typeface="+mn-ea"/>
              </a:rPr>
              <a:t> : Content Management</a:t>
            </a:r>
          </a:p>
        </p:txBody>
      </p:sp>
      <p:pic>
        <p:nvPicPr>
          <p:cNvPr id="2057" name="Picture 49" descr="Frise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6795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764704"/>
            <a:ext cx="74771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6"/>
          <p:cNvSpPr txBox="1">
            <a:spLocks noChangeArrowheads="1"/>
          </p:cNvSpPr>
          <p:nvPr/>
        </p:nvSpPr>
        <p:spPr bwMode="auto">
          <a:xfrm>
            <a:off x="1727200" y="2348880"/>
            <a:ext cx="709327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0" rIns="0" bIns="0" anchor="t" anchorCtr="0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altLang="ja-JP" sz="1100" baseline="0" dirty="0">
                <a:solidFill>
                  <a:srgbClr val="8D7D74"/>
                </a:solidFill>
                <a:latin typeface="Verdana" pitchFamily="34" charset="0"/>
              </a:rPr>
              <a:t>AIRBAKE ALL-CLAD / </a:t>
            </a:r>
            <a:r>
              <a:rPr lang="en-US" altLang="ja-JP" sz="1100" baseline="0" dirty="0" err="1">
                <a:solidFill>
                  <a:srgbClr val="8D7D74"/>
                </a:solidFill>
                <a:latin typeface="Verdana" pitchFamily="34" charset="0"/>
              </a:rPr>
              <a:t>Lagostina</a:t>
            </a:r>
            <a:r>
              <a:rPr lang="en-US" altLang="ja-JP" sz="1100" baseline="0" dirty="0">
                <a:solidFill>
                  <a:srgbClr val="8D7D74"/>
                </a:solidFill>
                <a:latin typeface="Verdana" pitchFamily="34" charset="0"/>
              </a:rPr>
              <a:t> ARNO ASIAVINA CALOR CLOCK IMUSA KRUPS LAGOSTINA MIRRO MOULINEX</a:t>
            </a:r>
            <a:br>
              <a:rPr lang="en-US" altLang="ja-JP" sz="1100" baseline="0" dirty="0">
                <a:solidFill>
                  <a:srgbClr val="8D7D74"/>
                </a:solidFill>
                <a:latin typeface="Verdana" pitchFamily="34" charset="0"/>
              </a:rPr>
            </a:br>
            <a:r>
              <a:rPr lang="en-US" altLang="ja-JP" sz="1100" baseline="0" dirty="0">
                <a:solidFill>
                  <a:srgbClr val="8D7D74"/>
                </a:solidFill>
                <a:latin typeface="Verdana" pitchFamily="34" charset="0"/>
              </a:rPr>
              <a:t>PANEX PENEDO REGAL ROCHEDO ROWENTA SAMURAI SEB SUPOR TEFAL T-FAL UMCO WEAREVER</a:t>
            </a:r>
            <a:br>
              <a:rPr lang="en-US" altLang="ja-JP" sz="1100" baseline="0" dirty="0">
                <a:solidFill>
                  <a:srgbClr val="8D7D74"/>
                </a:solidFill>
                <a:latin typeface="Verdana" pitchFamily="34" charset="0"/>
              </a:rPr>
            </a:br>
            <a:endParaRPr lang="en-US" altLang="ja-JP" sz="1100" baseline="0" dirty="0">
              <a:solidFill>
                <a:srgbClr val="8D7D74"/>
              </a:solidFill>
              <a:latin typeface="Verdana" pitchFamily="34" charset="0"/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673313"/>
              </p:ext>
            </p:extLst>
          </p:nvPr>
        </p:nvGraphicFramePr>
        <p:xfrm>
          <a:off x="1938535" y="3140968"/>
          <a:ext cx="6774561" cy="3233565"/>
        </p:xfrm>
        <a:graphic>
          <a:graphicData uri="http://schemas.openxmlformats.org/drawingml/2006/table">
            <a:tbl>
              <a:tblPr/>
              <a:tblGrid>
                <a:gridCol w="1488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97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85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57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605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Document Name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latin typeface="+mn-lt"/>
                          <a:ea typeface="Times New Roman"/>
                          <a:cs typeface="Times New Roman"/>
                        </a:rPr>
                        <a:t>FOR_All</a:t>
                      </a:r>
                      <a:r>
                        <a:rPr lang="fr-FR" sz="1000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fr-FR" sz="1000" dirty="0" err="1">
                          <a:latin typeface="+mn-lt"/>
                          <a:ea typeface="Times New Roman"/>
                          <a:cs typeface="Times New Roman"/>
                        </a:rPr>
                        <a:t>Brands_Website_ContentManagement_CMSPages_en</a:t>
                      </a:r>
                      <a:endParaRPr lang="fr-FR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05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Author Name: </a:t>
                      </a:r>
                      <a:r>
                        <a:rPr lang="en-US" sz="800" b="1" i="1" dirty="0">
                          <a:latin typeface="Arial"/>
                          <a:ea typeface="Times New Roman"/>
                          <a:cs typeface="Times New Roman"/>
                        </a:rPr>
                        <a:t>in charge of the redaction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Nicolas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CORDIER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05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Creation Date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Arial"/>
                        </a:rPr>
                        <a:t>09/03/2015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05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err="1">
                          <a:latin typeface="Arial"/>
                          <a:ea typeface="Times New Roman"/>
                          <a:cs typeface="Times New Roman"/>
                        </a:rPr>
                        <a:t>Process</a:t>
                      </a: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 &amp; </a:t>
                      </a:r>
                      <a:r>
                        <a:rPr lang="fr-FR" sz="1000" b="1" dirty="0" err="1">
                          <a:latin typeface="Arial"/>
                          <a:ea typeface="Times New Roman"/>
                          <a:cs typeface="Times New Roman"/>
                        </a:rPr>
                        <a:t>activities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&lt;Brand Website Content 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anagement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13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  <a:cs typeface="Times New Roman"/>
                        </a:rPr>
                        <a:t>Application </a:t>
                      </a:r>
                      <a:r>
                        <a:rPr lang="fr-FR" sz="1000" b="1" dirty="0" err="1">
                          <a:latin typeface="Arial"/>
                          <a:ea typeface="Times New Roman"/>
                          <a:cs typeface="Times New Roman"/>
                        </a:rPr>
                        <a:t>landscape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&lt;insert the application landscape </a:t>
                      </a:r>
                      <a:r>
                        <a:rPr lang="en-US" sz="800" i="1" baseline="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involved in this UTC document&gt;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13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Business requirement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&lt;insert name of the generating event – project…&gt;</a:t>
                      </a:r>
                      <a:endParaRPr lang="fr-FR" sz="800" i="1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05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605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Upper Level Reference documents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5499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rgbClr val="C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&lt;insert the list of upper level reference documents and/or possible translation : CPC</a:t>
                      </a:r>
                      <a:endParaRPr lang="fr-FR" sz="800" i="1" dirty="0">
                        <a:solidFill>
                          <a:srgbClr val="C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0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Changes  and Validations : </a:t>
                      </a:r>
                      <a:r>
                        <a:rPr lang="en-US" sz="800" b="1" i="1" dirty="0">
                          <a:latin typeface="Arial"/>
                          <a:ea typeface="Times New Roman"/>
                          <a:cs typeface="Times New Roman"/>
                        </a:rPr>
                        <a:t>Only </a:t>
                      </a:r>
                      <a:r>
                        <a:rPr lang="en-US" sz="800" b="1" i="1">
                          <a:latin typeface="Arial"/>
                          <a:ea typeface="Times New Roman"/>
                          <a:cs typeface="Times New Roman"/>
                        </a:rPr>
                        <a:t>the latest change must be drawn inside the document and be easily identifiable, previous changes are "validated", that is to say, included in the document.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Date</a:t>
                      </a:r>
                      <a:endParaRPr lang="fr-FR" sz="10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Arial"/>
                          <a:ea typeface="Times New Roman"/>
                          <a:cs typeface="Times New Roman"/>
                        </a:rPr>
                        <a:t>Author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Generating Event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Change/Validation Description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09:/03/2015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NCO/KZI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Initial</a:t>
                      </a:r>
                      <a:r>
                        <a:rPr lang="fr-FR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version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02/07/2015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NCO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 to include release 14.4, 15.2, 15.3 &amp; 15.4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05/10/2015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Update to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introduce</a:t>
                      </a:r>
                      <a:r>
                        <a:rPr lang="fr-FR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release 15.6 (ROWENTA </a:t>
                      </a:r>
                      <a:r>
                        <a:rPr lang="fr-FR" sz="800" i="1" baseline="0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website</a:t>
                      </a:r>
                      <a:r>
                        <a:rPr lang="fr-FR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17/05/2016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Update to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</a:t>
                      </a:r>
                      <a:r>
                        <a:rPr lang="fr-FR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ALL-CLAD / </a:t>
                      </a:r>
                      <a:r>
                        <a:rPr lang="fr-FR" sz="800" i="1" baseline="0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Lagostina</a:t>
                      </a:r>
                      <a:r>
                        <a:rPr lang="fr-FR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pages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25/07/2016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Update release R16.3 :: BRA-3190 &amp; BRA-4097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26/08/2016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Update to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include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release 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16.4 : BRA-4311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14/10/2016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Update to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include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release 16.5 sprint 1 : BRA-5343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4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14/12/2016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Release 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17.1 : BRA-5348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9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23/12/2106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Release 17.1 : BRA-5327 , BRA-7049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BRA-2087,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BRA-5345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266093"/>
              </p:ext>
            </p:extLst>
          </p:nvPr>
        </p:nvGraphicFramePr>
        <p:xfrm>
          <a:off x="251520" y="1412776"/>
          <a:ext cx="8496941" cy="5791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24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4115011445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3219177264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478952526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Page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MA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fr-MA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DTC</a:t>
                      </a:r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Warranty page  - ALL-CLAD / </a:t>
                      </a:r>
                      <a:r>
                        <a:rPr lang="en-US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Lagostina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386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CSS Homepage ALL-CLAD /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Lagostina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043282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Reparability</a:t>
                      </a:r>
                      <a:r>
                        <a:rPr lang="fr-FR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page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513769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How to choose page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38648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Mobile Application List Page Template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328325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Special</a:t>
                      </a:r>
                      <a:r>
                        <a:rPr lang="fr-FR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offers</a:t>
                      </a:r>
                      <a:r>
                        <a:rPr lang="fr-FR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Template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25908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Special</a:t>
                      </a:r>
                      <a:r>
                        <a:rPr lang="fr-FR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offers</a:t>
                      </a:r>
                      <a:r>
                        <a:rPr lang="fr-FR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V2 </a:t>
                      </a:r>
                      <a:r>
                        <a:rPr lang="fr-FR" sz="1000" kern="1200" baseline="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template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997366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Sitemap</a:t>
                      </a:r>
                      <a:r>
                        <a:rPr lang="en-US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SEB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58878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Eat</a:t>
                      </a:r>
                      <a:r>
                        <a:rPr lang="en-US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well SEB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06892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History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503464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History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190495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  <a:r>
                        <a:rPr lang="en-US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selector KRUPS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651799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sustainable</a:t>
                      </a:r>
                      <a:r>
                        <a:rPr lang="fr-FR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development</a:t>
                      </a:r>
                      <a:r>
                        <a:rPr lang="fr-FR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SEB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78342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home page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274837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home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2948764"/>
                  </a:ext>
                </a:extLst>
              </a:tr>
            </a:tbl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Pages list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Pages - List of pages with CMS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pic>
        <p:nvPicPr>
          <p:cNvPr id="13" name="Image 12" descr="logo tefal.png">
            <a:extLst>
              <a:ext uri="{FF2B5EF4-FFF2-40B4-BE49-F238E27FC236}">
                <a16:creationId xmlns:a16="http://schemas.microsoft.com/office/drawing/2014/main" id="{7FC8FE94-D84D-4E92-A088-23AB1511372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7386" y="1614427"/>
            <a:ext cx="457200" cy="107092"/>
          </a:xfrm>
          <a:prstGeom prst="rect">
            <a:avLst/>
          </a:prstGeom>
        </p:spPr>
      </p:pic>
      <p:pic>
        <p:nvPicPr>
          <p:cNvPr id="15" name="Image 14" descr="logo moulinex.jpg">
            <a:extLst>
              <a:ext uri="{FF2B5EF4-FFF2-40B4-BE49-F238E27FC236}">
                <a16:creationId xmlns:a16="http://schemas.microsoft.com/office/drawing/2014/main" id="{71622249-25D9-4491-97E3-7189E314C7A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7254" y="1586008"/>
            <a:ext cx="457200" cy="128318"/>
          </a:xfrm>
          <a:prstGeom prst="rect">
            <a:avLst/>
          </a:prstGeom>
        </p:spPr>
      </p:pic>
      <p:pic>
        <p:nvPicPr>
          <p:cNvPr id="23" name="Image 22" descr="logo-rowenta.jpg">
            <a:extLst>
              <a:ext uri="{FF2B5EF4-FFF2-40B4-BE49-F238E27FC236}">
                <a16:creationId xmlns:a16="http://schemas.microsoft.com/office/drawing/2014/main" id="{AE3780DA-7E29-435E-AC40-B8564CF2D85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41861" y="1647602"/>
            <a:ext cx="457200" cy="69850"/>
          </a:xfrm>
          <a:prstGeom prst="rect">
            <a:avLst/>
          </a:prstGeom>
        </p:spPr>
      </p:pic>
      <p:pic>
        <p:nvPicPr>
          <p:cNvPr id="24" name="Image 23" descr="krups-logo.png">
            <a:extLst>
              <a:ext uri="{FF2B5EF4-FFF2-40B4-BE49-F238E27FC236}">
                <a16:creationId xmlns:a16="http://schemas.microsoft.com/office/drawing/2014/main" id="{923FC38A-2B1F-4B95-96FD-9C2E030D4FF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82313" y="1613725"/>
            <a:ext cx="457200" cy="190500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DA0DA10A-A96B-442B-8091-815BAB4B8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2290" y="1523661"/>
            <a:ext cx="457200" cy="32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5973586-04E5-4C0F-97FC-DEDF5595A99E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98651" y="1600999"/>
            <a:ext cx="457200" cy="14946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9D5CA1F8-9BCE-469E-9748-D77AB2EAD55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2" y="1600999"/>
            <a:ext cx="457200" cy="15826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9EA3DF5-AC2B-4507-8B1D-78B7E5CAE7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7194" y="1613725"/>
            <a:ext cx="457200" cy="1930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A752764-868A-42C6-ADE7-F8B25C67D15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203" y="1478950"/>
            <a:ext cx="310973" cy="378045"/>
          </a:xfrm>
          <a:prstGeom prst="rect">
            <a:avLst/>
          </a:prstGeom>
        </p:spPr>
      </p:pic>
      <p:pic>
        <p:nvPicPr>
          <p:cNvPr id="17" name="Image 16" descr="logo-rowenta.jpg">
            <a:extLst>
              <a:ext uri="{FF2B5EF4-FFF2-40B4-BE49-F238E27FC236}">
                <a16:creationId xmlns:a16="http://schemas.microsoft.com/office/drawing/2014/main" id="{AE3780DA-7E29-435E-AC40-B8564CF2D85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78985" y="1516158"/>
            <a:ext cx="457200" cy="69850"/>
          </a:xfrm>
          <a:prstGeom prst="rect">
            <a:avLst/>
          </a:prstGeom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Additional content page </a:t>
            </a:r>
            <a:r>
              <a:rPr lang="en-US" sz="1600" dirty="0">
                <a:solidFill>
                  <a:srgbClr val="FFFFFF"/>
                </a:solidFill>
              </a:rPr>
              <a:t>(similar to category page)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19675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234849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Navigation Bar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6309320"/>
            <a:ext cx="3600000" cy="43204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5589240"/>
            <a:ext cx="36000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Made in ROWENTA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grpSp>
        <p:nvGrpSpPr>
          <p:cNvPr id="2" name="Groupe 48"/>
          <p:cNvGrpSpPr/>
          <p:nvPr/>
        </p:nvGrpSpPr>
        <p:grpSpPr>
          <a:xfrm>
            <a:off x="5400000" y="2123668"/>
            <a:ext cx="3330744" cy="441236"/>
            <a:chOff x="5400000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Motion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37</a:t>
              </a:r>
            </a:p>
          </p:txBody>
        </p:sp>
      </p:grpSp>
      <p:sp>
        <p:nvSpPr>
          <p:cNvPr id="3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1660210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5400000" y="161961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A</a:t>
            </a:r>
          </a:p>
        </p:txBody>
      </p:sp>
      <p:sp>
        <p:nvSpPr>
          <p:cNvPr id="39" name="Ellipse 38"/>
          <p:cNvSpPr/>
          <p:nvPr/>
        </p:nvSpPr>
        <p:spPr>
          <a:xfrm>
            <a:off x="8289508" y="1619612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5" name="Image 44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1260032" y="2708920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Youtube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video slot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259632" y="3212976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Banners title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259632" y="3645024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Banners Slider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259632" y="4149080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Enjoy ROWENTA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 + (E)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1259632" y="4653136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Push Title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25" name="Groupe 48"/>
          <p:cNvGrpSpPr/>
          <p:nvPr/>
        </p:nvGrpSpPr>
        <p:grpSpPr>
          <a:xfrm>
            <a:off x="5417720" y="2627724"/>
            <a:ext cx="3330744" cy="441236"/>
            <a:chOff x="5400000" y="1440852"/>
            <a:chExt cx="3330744" cy="441236"/>
          </a:xfrm>
        </p:grpSpPr>
        <p:sp>
          <p:nvSpPr>
            <p:cNvPr id="2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29" name="Ellipse 28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30" name="Groupe 48"/>
          <p:cNvGrpSpPr/>
          <p:nvPr/>
        </p:nvGrpSpPr>
        <p:grpSpPr>
          <a:xfrm>
            <a:off x="5417720" y="3131780"/>
            <a:ext cx="3330744" cy="441236"/>
            <a:chOff x="5400000" y="1440852"/>
            <a:chExt cx="3330744" cy="441236"/>
          </a:xfrm>
        </p:grpSpPr>
        <p:sp>
          <p:nvSpPr>
            <p:cNvPr id="3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33" name="Ellipse 32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40" name="Groupe 48"/>
          <p:cNvGrpSpPr/>
          <p:nvPr/>
        </p:nvGrpSpPr>
        <p:grpSpPr>
          <a:xfrm>
            <a:off x="5436096" y="3635836"/>
            <a:ext cx="3330744" cy="441236"/>
            <a:chOff x="5400000" y="1440852"/>
            <a:chExt cx="3330744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1259632" y="5157192"/>
            <a:ext cx="3600000" cy="47407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Details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48" name="Groupe 48"/>
          <p:cNvGrpSpPr/>
          <p:nvPr/>
        </p:nvGrpSpPr>
        <p:grpSpPr>
          <a:xfrm>
            <a:off x="5436096" y="4139892"/>
            <a:ext cx="3330744" cy="441236"/>
            <a:chOff x="5400000" y="1440852"/>
            <a:chExt cx="3330744" cy="441236"/>
          </a:xfrm>
        </p:grpSpPr>
        <p:sp>
          <p:nvSpPr>
            <p:cNvPr id="4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Detail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51" name="Ellipse 50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14</a:t>
              </a:r>
            </a:p>
          </p:txBody>
        </p:sp>
      </p:grpSp>
      <p:grpSp>
        <p:nvGrpSpPr>
          <p:cNvPr id="52" name="Groupe 48"/>
          <p:cNvGrpSpPr/>
          <p:nvPr/>
        </p:nvGrpSpPr>
        <p:grpSpPr>
          <a:xfrm>
            <a:off x="5436096" y="4643948"/>
            <a:ext cx="3330744" cy="441236"/>
            <a:chOff x="5400000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Simple Banner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1259632" y="1886847"/>
            <a:ext cx="3600400" cy="31801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413792"/>
            <a:ext cx="7104261" cy="566936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CSS Homepage (ALL-CLAD / </a:t>
            </a:r>
            <a:r>
              <a:rPr lang="en-US" sz="2400" dirty="0" err="1">
                <a:solidFill>
                  <a:srgbClr val="FFFFFF"/>
                </a:solidFill>
              </a:rPr>
              <a:t>Lagostina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508104" y="1988840"/>
            <a:ext cx="3141148" cy="441236"/>
            <a:chOff x="5570924" y="1440852"/>
            <a:chExt cx="3141148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components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4293096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3020155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Home Banner List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602111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Home Title Header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" name="Groupe 32"/>
          <p:cNvGrpSpPr/>
          <p:nvPr/>
        </p:nvGrpSpPr>
        <p:grpSpPr>
          <a:xfrm>
            <a:off x="5472008" y="1494228"/>
            <a:ext cx="3141148" cy="441236"/>
            <a:chOff x="5400000" y="1979652"/>
            <a:chExt cx="3141148" cy="441236"/>
          </a:xfrm>
        </p:grpSpPr>
        <p:sp>
          <p:nvSpPr>
            <p:cNvPr id="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202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400000" y="19796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</p:grpSp>
      <p:sp>
        <p:nvSpPr>
          <p:cNvPr id="32" name="Ellipse 31"/>
          <p:cNvSpPr/>
          <p:nvPr/>
        </p:nvSpPr>
        <p:spPr>
          <a:xfrm>
            <a:off x="8352512" y="196076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8" name="Ellipse 37"/>
          <p:cNvSpPr/>
          <p:nvPr/>
        </p:nvSpPr>
        <p:spPr>
          <a:xfrm>
            <a:off x="8316416" y="148478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259632" y="1916832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Contact Us (TEFAL)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492896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Menu Links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958468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2924943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Contact us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pic>
        <p:nvPicPr>
          <p:cNvPr id="19" name="Image 1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667064"/>
            <a:ext cx="216000" cy="216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1259632" y="4179208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Contact us Mobile CMS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259632" y="5403345"/>
            <a:ext cx="3600000" cy="57606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Home H1 tag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1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2020250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Paragraph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5400000" y="197965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B</a:t>
            </a:r>
          </a:p>
        </p:txBody>
      </p:sp>
      <p:sp>
        <p:nvSpPr>
          <p:cNvPr id="29" name="Ellipse 28"/>
          <p:cNvSpPr/>
          <p:nvPr/>
        </p:nvSpPr>
        <p:spPr>
          <a:xfrm>
            <a:off x="8289508" y="1979652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1259632" y="1988840"/>
            <a:ext cx="3600400" cy="38152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71582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Contact Us(MOULINEX, SEB &amp; KRUPS)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6021288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2969087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Contact Us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551043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Contact us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259632" y="4188551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Services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259632" y="5408015"/>
            <a:ext cx="3600000" cy="57606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Contact Us Page H1 Tag SEO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33" name="Groupe 32"/>
          <p:cNvGrpSpPr/>
          <p:nvPr/>
        </p:nvGrpSpPr>
        <p:grpSpPr>
          <a:xfrm>
            <a:off x="5400000" y="1998284"/>
            <a:ext cx="3330744" cy="441236"/>
            <a:chOff x="5400000" y="1979652"/>
            <a:chExt cx="3330744" cy="441236"/>
          </a:xfrm>
        </p:grpSpPr>
        <p:sp>
          <p:nvSpPr>
            <p:cNvPr id="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202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400000" y="19796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29" name="Ellipse 28"/>
            <p:cNvSpPr/>
            <p:nvPr/>
          </p:nvSpPr>
          <p:spPr>
            <a:xfrm>
              <a:off x="8289508" y="19796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23" name="Groupe 18"/>
          <p:cNvGrpSpPr/>
          <p:nvPr/>
        </p:nvGrpSpPr>
        <p:grpSpPr>
          <a:xfrm>
            <a:off x="5400000" y="2555716"/>
            <a:ext cx="3330744" cy="441236"/>
            <a:chOff x="5570924" y="1440852"/>
            <a:chExt cx="3330744" cy="441236"/>
          </a:xfrm>
        </p:grpSpPr>
        <p:sp>
          <p:nvSpPr>
            <p:cNvPr id="3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32" name="Ellipse 3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6" name="Image 35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 bwMode="auto">
          <a:xfrm>
            <a:off x="1259632" y="189539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Contact Us </a:t>
            </a:r>
            <a:r>
              <a:rPr lang="en-US" sz="3200">
                <a:solidFill>
                  <a:srgbClr val="FFFFFF"/>
                </a:solidFill>
              </a:rPr>
              <a:t>(ROWENTA,CALOR)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141148" cy="441236"/>
            <a:chOff x="5570924" y="1440852"/>
            <a:chExt cx="3141148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517232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3020155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Contact Us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602111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Contact us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259632" y="4239619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Services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" name="Groupe 32"/>
          <p:cNvGrpSpPr/>
          <p:nvPr/>
        </p:nvGrpSpPr>
        <p:grpSpPr>
          <a:xfrm>
            <a:off x="5400000" y="1998284"/>
            <a:ext cx="3141148" cy="441236"/>
            <a:chOff x="5400000" y="1979652"/>
            <a:chExt cx="3141148" cy="441236"/>
          </a:xfrm>
        </p:grpSpPr>
        <p:sp>
          <p:nvSpPr>
            <p:cNvPr id="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202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400000" y="19796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</p:grpSp>
      <p:grpSp>
        <p:nvGrpSpPr>
          <p:cNvPr id="4" name="Groupe 18"/>
          <p:cNvGrpSpPr/>
          <p:nvPr/>
        </p:nvGrpSpPr>
        <p:grpSpPr>
          <a:xfrm>
            <a:off x="5400000" y="2555716"/>
            <a:ext cx="3141148" cy="441236"/>
            <a:chOff x="5570924" y="1440852"/>
            <a:chExt cx="3141148" cy="441236"/>
          </a:xfrm>
        </p:grpSpPr>
        <p:sp>
          <p:nvSpPr>
            <p:cNvPr id="3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6" name="Image 35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2" name="Ellipse 31"/>
          <p:cNvSpPr/>
          <p:nvPr/>
        </p:nvSpPr>
        <p:spPr>
          <a:xfrm>
            <a:off x="8244408" y="1412776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8" name="Ellipse 37"/>
          <p:cNvSpPr/>
          <p:nvPr/>
        </p:nvSpPr>
        <p:spPr>
          <a:xfrm>
            <a:off x="8244408" y="198884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43" name="Ellipse 42"/>
          <p:cNvSpPr/>
          <p:nvPr/>
        </p:nvSpPr>
        <p:spPr>
          <a:xfrm>
            <a:off x="8244408" y="256490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1916832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Contact Us (ALL-CLAD / </a:t>
            </a:r>
            <a:r>
              <a:rPr lang="en-US" sz="2800" dirty="0" err="1">
                <a:solidFill>
                  <a:srgbClr val="FFFFFF"/>
                </a:solidFill>
              </a:rPr>
              <a:t>Lagostina</a:t>
            </a:r>
            <a:r>
              <a:rPr lang="en-US" sz="280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141148" cy="441236"/>
            <a:chOff x="5570924" y="1440852"/>
            <a:chExt cx="3141148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4327897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3054956"/>
            <a:ext cx="3600000" cy="11822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Contact US List Chapters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636912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Contact US Image Banner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" name="Groupe 32"/>
          <p:cNvGrpSpPr/>
          <p:nvPr/>
        </p:nvGrpSpPr>
        <p:grpSpPr>
          <a:xfrm>
            <a:off x="5400000" y="1998284"/>
            <a:ext cx="3141148" cy="441236"/>
            <a:chOff x="5400000" y="1979652"/>
            <a:chExt cx="3141148" cy="441236"/>
          </a:xfrm>
        </p:grpSpPr>
        <p:sp>
          <p:nvSpPr>
            <p:cNvPr id="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202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components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400000" y="19796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</p:grpSp>
      <p:sp>
        <p:nvSpPr>
          <p:cNvPr id="32" name="Ellipse 31"/>
          <p:cNvSpPr/>
          <p:nvPr/>
        </p:nvSpPr>
        <p:spPr>
          <a:xfrm>
            <a:off x="8244408" y="1412776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8" name="Ellipse 37"/>
          <p:cNvSpPr/>
          <p:nvPr/>
        </p:nvSpPr>
        <p:spPr>
          <a:xfrm>
            <a:off x="8244408" y="198884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259632" y="1916832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Reparability page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336009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636912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JavaScript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Reaparability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5306164" y="2072449"/>
            <a:ext cx="3294352" cy="481834"/>
            <a:chOff x="5306164" y="2072449"/>
            <a:chExt cx="3294352" cy="481834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2" name="Ellipse 31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5306164" y="1507149"/>
            <a:ext cx="3294352" cy="461975"/>
            <a:chOff x="5306164" y="1507149"/>
            <a:chExt cx="3294352" cy="461975"/>
          </a:xfrm>
        </p:grpSpPr>
        <p:grpSp>
          <p:nvGrpSpPr>
            <p:cNvPr id="3" name="Groupe 32"/>
            <p:cNvGrpSpPr/>
            <p:nvPr/>
          </p:nvGrpSpPr>
          <p:grpSpPr>
            <a:xfrm>
              <a:off x="5306164" y="1507149"/>
              <a:ext cx="3141148" cy="441236"/>
              <a:chOff x="5400000" y="1979652"/>
              <a:chExt cx="3141148" cy="441236"/>
            </a:xfrm>
          </p:grpSpPr>
          <p:sp>
            <p:nvSpPr>
              <p:cNvPr id="21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553204" y="2020250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baseline="0" dirty="0">
                    <a:solidFill>
                      <a:srgbClr val="FFFFFF"/>
                    </a:solidFill>
                  </a:rPr>
                  <a:t>CMS Image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5400000" y="1979652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A</a:t>
                </a:r>
              </a:p>
            </p:txBody>
          </p:sp>
        </p:grpSp>
        <p:sp>
          <p:nvSpPr>
            <p:cNvPr id="38" name="Ellipse 37"/>
            <p:cNvSpPr/>
            <p:nvPr/>
          </p:nvSpPr>
          <p:spPr>
            <a:xfrm>
              <a:off x="8159280" y="152788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1259632" y="3092199"/>
            <a:ext cx="3600000" cy="380962"/>
            <a:chOff x="1259632" y="2337318"/>
            <a:chExt cx="3600000" cy="380962"/>
          </a:xfrm>
        </p:grpSpPr>
        <p:sp>
          <p:nvSpPr>
            <p:cNvPr id="17" name="Rectangle 16"/>
            <p:cNvSpPr/>
            <p:nvPr/>
          </p:nvSpPr>
          <p:spPr bwMode="auto">
            <a:xfrm>
              <a:off x="1259632" y="2337318"/>
              <a:ext cx="3600000" cy="38096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 err="1">
                  <a:solidFill>
                    <a:srgbClr val="FFFFFF"/>
                  </a:solidFill>
                  <a:ea typeface="ＭＳ Ｐゴシック" pitchFamily="34" charset="-128"/>
                </a:rPr>
                <a:t>TopReparability</a:t>
              </a:r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 Slot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  <p:pic>
          <p:nvPicPr>
            <p:cNvPr id="19" name="Image 18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20653" y="2367609"/>
              <a:ext cx="203175" cy="203175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 bwMode="auto">
          <a:xfrm>
            <a:off x="1259632" y="4892455"/>
            <a:ext cx="3600000" cy="3809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ModalProd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RefSlot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3547612"/>
            <a:ext cx="3600000" cy="128225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MainReparability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  <a:p>
            <a:pPr algn="ctr"/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5306164" y="2689877"/>
            <a:ext cx="3294352" cy="481834"/>
            <a:chOff x="5306164" y="2072449"/>
            <a:chExt cx="3294352" cy="481834"/>
          </a:xfrm>
        </p:grpSpPr>
        <p:sp>
          <p:nvSpPr>
            <p:cNvPr id="3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33" name="Ellipse 32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5318716" y="3347903"/>
            <a:ext cx="3294352" cy="481834"/>
            <a:chOff x="5306164" y="2072449"/>
            <a:chExt cx="3294352" cy="481834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2" name="Ellipse 41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4" name="Rectangle 33"/>
          <p:cNvSpPr/>
          <p:nvPr/>
        </p:nvSpPr>
        <p:spPr bwMode="auto">
          <a:xfrm>
            <a:off x="1259632" y="1916832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  <p:extLst>
      <p:ext uri="{BB962C8B-B14F-4D97-AF65-F5344CB8AC3E}">
        <p14:creationId xmlns:p14="http://schemas.microsoft.com/office/powerpoint/2010/main" val="414270343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How to choose page TEFAL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3960" y="6366634"/>
            <a:ext cx="3600000" cy="44674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726462"/>
            <a:ext cx="1728192" cy="45528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Background Image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5306164" y="2085754"/>
            <a:ext cx="3294352" cy="481834"/>
            <a:chOff x="5306164" y="2072449"/>
            <a:chExt cx="3294352" cy="481834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Simple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Image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2" name="Ellipse 31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5306164" y="1543581"/>
            <a:ext cx="3294352" cy="461975"/>
            <a:chOff x="5306164" y="1507149"/>
            <a:chExt cx="3294352" cy="461975"/>
          </a:xfrm>
        </p:grpSpPr>
        <p:grpSp>
          <p:nvGrpSpPr>
            <p:cNvPr id="3" name="Groupe 32"/>
            <p:cNvGrpSpPr/>
            <p:nvPr/>
          </p:nvGrpSpPr>
          <p:grpSpPr>
            <a:xfrm>
              <a:off x="5306164" y="1507149"/>
              <a:ext cx="3141148" cy="441236"/>
              <a:chOff x="5400000" y="1979652"/>
              <a:chExt cx="3141148" cy="441236"/>
            </a:xfrm>
          </p:grpSpPr>
          <p:sp>
            <p:nvSpPr>
              <p:cNvPr id="21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553204" y="2020250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baseline="0" dirty="0">
                    <a:solidFill>
                      <a:srgbClr val="FFFFFF"/>
                    </a:solidFill>
                  </a:rPr>
                  <a:t>CMS Image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5400000" y="1979652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A</a:t>
                </a:r>
              </a:p>
            </p:txBody>
          </p:sp>
        </p:grpSp>
        <p:sp>
          <p:nvSpPr>
            <p:cNvPr id="38" name="Ellipse 37"/>
            <p:cNvSpPr/>
            <p:nvPr/>
          </p:nvSpPr>
          <p:spPr>
            <a:xfrm>
              <a:off x="8159280" y="152788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5306164" y="2627556"/>
            <a:ext cx="3294352" cy="481834"/>
            <a:chOff x="5306164" y="2072449"/>
            <a:chExt cx="3294352" cy="481834"/>
          </a:xfrm>
        </p:grpSpPr>
        <p:sp>
          <p:nvSpPr>
            <p:cNvPr id="3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33" name="Ellipse 32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5313092" y="3118435"/>
            <a:ext cx="3294352" cy="481834"/>
            <a:chOff x="5306164" y="2072449"/>
            <a:chExt cx="3294352" cy="481834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2" name="Ellipse 41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4" name="Rectangle 33"/>
          <p:cNvSpPr/>
          <p:nvPr/>
        </p:nvSpPr>
        <p:spPr bwMode="auto">
          <a:xfrm>
            <a:off x="3131440" y="2708920"/>
            <a:ext cx="1728192" cy="45528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Category Image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3270487"/>
            <a:ext cx="1728192" cy="55933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Presentation Image 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3131440" y="3280448"/>
            <a:ext cx="1728192" cy="55933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Presentation Paragraph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253960" y="3901829"/>
            <a:ext cx="3605672" cy="5378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Grand Push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253960" y="4516109"/>
            <a:ext cx="3605672" cy="5378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Push Paragraph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1253960" y="5125965"/>
            <a:ext cx="3605672" cy="5378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Push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1253960" y="5702029"/>
            <a:ext cx="3605672" cy="5378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How To Use Paragraph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(H)</a:t>
            </a:r>
          </a:p>
        </p:txBody>
      </p:sp>
      <p:grpSp>
        <p:nvGrpSpPr>
          <p:cNvPr id="46" name="Groupe 45"/>
          <p:cNvGrpSpPr/>
          <p:nvPr/>
        </p:nvGrpSpPr>
        <p:grpSpPr>
          <a:xfrm>
            <a:off x="5306164" y="3663084"/>
            <a:ext cx="3294352" cy="481834"/>
            <a:chOff x="5306164" y="2072449"/>
            <a:chExt cx="3294352" cy="481834"/>
          </a:xfrm>
        </p:grpSpPr>
        <p:sp>
          <p:nvSpPr>
            <p:cNvPr id="4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9" name="Ellipse 48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5306164" y="4248331"/>
            <a:ext cx="3294352" cy="481834"/>
            <a:chOff x="5306164" y="2072449"/>
            <a:chExt cx="3294352" cy="481834"/>
          </a:xfrm>
        </p:grpSpPr>
        <p:sp>
          <p:nvSpPr>
            <p:cNvPr id="5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How To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Choose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3" name="Ellipse 52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47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306164" y="4830944"/>
            <a:ext cx="3294352" cy="481834"/>
            <a:chOff x="5306164" y="2072449"/>
            <a:chExt cx="3294352" cy="481834"/>
          </a:xfrm>
        </p:grpSpPr>
        <p:sp>
          <p:nvSpPr>
            <p:cNvPr id="5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6" name="Ellipse 55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57" name="Ellipse 56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8" name="Groupe 57"/>
          <p:cNvGrpSpPr/>
          <p:nvPr/>
        </p:nvGrpSpPr>
        <p:grpSpPr>
          <a:xfrm>
            <a:off x="5306164" y="5413557"/>
            <a:ext cx="3294352" cy="481834"/>
            <a:chOff x="5306164" y="2072449"/>
            <a:chExt cx="3294352" cy="481834"/>
          </a:xfrm>
        </p:grpSpPr>
        <p:sp>
          <p:nvSpPr>
            <p:cNvPr id="5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How To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Choose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0" name="Ellipse 59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61" name="Ellipse 60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47</a:t>
              </a:r>
            </a:p>
          </p:txBody>
        </p:sp>
      </p:grpSp>
      <p:sp>
        <p:nvSpPr>
          <p:cNvPr id="62" name="ZoneTexte 61"/>
          <p:cNvSpPr txBox="1"/>
          <p:nvPr/>
        </p:nvSpPr>
        <p:spPr>
          <a:xfrm>
            <a:off x="6501856" y="3050132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grpSp>
        <p:nvGrpSpPr>
          <p:cNvPr id="63" name="Groupe 62"/>
          <p:cNvGrpSpPr/>
          <p:nvPr/>
        </p:nvGrpSpPr>
        <p:grpSpPr>
          <a:xfrm>
            <a:off x="5313092" y="5925399"/>
            <a:ext cx="3294352" cy="481834"/>
            <a:chOff x="5306164" y="2072449"/>
            <a:chExt cx="3294352" cy="481834"/>
          </a:xfrm>
        </p:grpSpPr>
        <p:sp>
          <p:nvSpPr>
            <p:cNvPr id="6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469008" y="215364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Push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5" name="Ellipse 64"/>
            <p:cNvSpPr/>
            <p:nvPr/>
          </p:nvSpPr>
          <p:spPr>
            <a:xfrm>
              <a:off x="5306164" y="2113047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66" name="Ellipse 65"/>
            <p:cNvSpPr/>
            <p:nvPr/>
          </p:nvSpPr>
          <p:spPr>
            <a:xfrm>
              <a:off x="8159280" y="207244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26</a:t>
              </a:r>
            </a:p>
          </p:txBody>
        </p:sp>
      </p:grpSp>
      <p:sp>
        <p:nvSpPr>
          <p:cNvPr id="67" name="Rectangle 66"/>
          <p:cNvSpPr/>
          <p:nvPr/>
        </p:nvSpPr>
        <p:spPr bwMode="auto">
          <a:xfrm>
            <a:off x="1259632" y="1988840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  <p:extLst>
      <p:ext uri="{BB962C8B-B14F-4D97-AF65-F5344CB8AC3E}">
        <p14:creationId xmlns:p14="http://schemas.microsoft.com/office/powerpoint/2010/main" val="276689517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Mobile Application List Page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1233488" y="1556792"/>
            <a:ext cx="3626544" cy="4431018"/>
            <a:chOff x="1259632" y="836760"/>
            <a:chExt cx="3626544" cy="443101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259632" y="836760"/>
              <a:ext cx="3600000" cy="432000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Header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269692" y="4475690"/>
              <a:ext cx="3600000" cy="792088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Footer</a:t>
              </a: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280504" y="2060896"/>
              <a:ext cx="3605672" cy="537848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Mobile Application List Page Description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1280504" y="2672008"/>
              <a:ext cx="3605672" cy="537848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Mobile Application List Page Carrousel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272544" y="3282098"/>
              <a:ext cx="3605672" cy="537848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Mobile Application List Page List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1266856" y="3856646"/>
              <a:ext cx="3605672" cy="537848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Mobile Application List Page Footer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5377690" y="2380172"/>
            <a:ext cx="3294352" cy="2107611"/>
            <a:chOff x="5306164" y="1543581"/>
            <a:chExt cx="3294352" cy="2107611"/>
          </a:xfrm>
        </p:grpSpPr>
        <p:grpSp>
          <p:nvGrpSpPr>
            <p:cNvPr id="7" name="Groupe 6"/>
            <p:cNvGrpSpPr/>
            <p:nvPr/>
          </p:nvGrpSpPr>
          <p:grpSpPr>
            <a:xfrm>
              <a:off x="5306164" y="2085754"/>
              <a:ext cx="3294352" cy="481834"/>
              <a:chOff x="5306164" y="2072449"/>
              <a:chExt cx="3294352" cy="481834"/>
            </a:xfrm>
          </p:grpSpPr>
          <p:sp>
            <p:nvSpPr>
              <p:cNvPr id="24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469008" y="2153645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b="1" baseline="0" dirty="0">
                    <a:solidFill>
                      <a:srgbClr val="FFFFFF"/>
                    </a:solidFill>
                  </a:rPr>
                  <a:t>Mobile Application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Ellipse 24"/>
              <p:cNvSpPr/>
              <p:nvPr/>
            </p:nvSpPr>
            <p:spPr>
              <a:xfrm>
                <a:off x="5306164" y="2113047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Ellipse 31"/>
              <p:cNvSpPr/>
              <p:nvPr/>
            </p:nvSpPr>
            <p:spPr>
              <a:xfrm>
                <a:off x="8159280" y="2072449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48</a:t>
                </a:r>
              </a:p>
            </p:txBody>
          </p:sp>
        </p:grpSp>
        <p:grpSp>
          <p:nvGrpSpPr>
            <p:cNvPr id="6" name="Groupe 5"/>
            <p:cNvGrpSpPr/>
            <p:nvPr/>
          </p:nvGrpSpPr>
          <p:grpSpPr>
            <a:xfrm>
              <a:off x="5306164" y="1543581"/>
              <a:ext cx="3294352" cy="461975"/>
              <a:chOff x="5306164" y="1507149"/>
              <a:chExt cx="3294352" cy="461975"/>
            </a:xfrm>
          </p:grpSpPr>
          <p:grpSp>
            <p:nvGrpSpPr>
              <p:cNvPr id="3" name="Groupe 32"/>
              <p:cNvGrpSpPr/>
              <p:nvPr/>
            </p:nvGrpSpPr>
            <p:grpSpPr>
              <a:xfrm>
                <a:off x="5306164" y="1507149"/>
                <a:ext cx="3141148" cy="441236"/>
                <a:chOff x="5400000" y="1979652"/>
                <a:chExt cx="3141148" cy="441236"/>
              </a:xfrm>
            </p:grpSpPr>
            <p:sp>
              <p:nvSpPr>
                <p:cNvPr id="21" name="Rectangle 7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3204" y="2020250"/>
                  <a:ext cx="2987944" cy="36004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0">
                  <a:scrgbClr r="0" g="0" b="0"/>
                </a:lnRef>
                <a:fillRef idx="2">
                  <a:scrgbClr r="0" g="0" b="0"/>
                </a:fillRef>
                <a:effectRef idx="1">
                  <a:scrgbClr r="0" g="0" b="0"/>
                </a:effectRef>
                <a:fontRef idx="minor">
                  <a:schemeClr val="dk1"/>
                </a:fontRef>
              </p:style>
              <p:txBody>
                <a:bodyPr spcFirstLastPara="0" vert="horz" wrap="square" lIns="61200" tIns="60960" rIns="61200" bIns="60960" numCol="1" spcCol="1270" anchor="ctr" anchorCtr="0">
                  <a:noAutofit/>
                </a:bodyPr>
                <a:lstStyle/>
                <a:p>
                  <a:pPr algn="ctr" defTabSz="106680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b="1" baseline="0" dirty="0">
                      <a:solidFill>
                        <a:srgbClr val="FFFFFF"/>
                      </a:solidFill>
                    </a:rPr>
                    <a:t>CMS Paragraph Component</a:t>
                  </a:r>
                  <a:endParaRPr lang="en-US" sz="1200" b="1" baseline="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8" name="Ellipse 27"/>
                <p:cNvSpPr/>
                <p:nvPr/>
              </p:nvSpPr>
              <p:spPr>
                <a:xfrm>
                  <a:off x="5400000" y="1979652"/>
                  <a:ext cx="441236" cy="441236"/>
                </a:xfrm>
                <a:prstGeom prst="ellipse">
                  <a:avLst/>
                </a:prstGeom>
              </p:spPr>
              <p:style>
                <a:lnRef idx="1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2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tIns="90000" bIns="90000"/>
                <a:lstStyle/>
                <a:p>
                  <a:r>
                    <a:rPr lang="fr-FR" b="1" dirty="0">
                      <a:solidFill>
                        <a:schemeClr val="accent4">
                          <a:lumMod val="65000"/>
                          <a:lumOff val="35000"/>
                        </a:schemeClr>
                      </a:solidFill>
                    </a:rPr>
                    <a:t>A</a:t>
                  </a:r>
                </a:p>
              </p:txBody>
            </p:sp>
          </p:grpSp>
          <p:sp>
            <p:nvSpPr>
              <p:cNvPr id="38" name="Ellipse 37"/>
              <p:cNvSpPr/>
              <p:nvPr/>
            </p:nvSpPr>
            <p:spPr>
              <a:xfrm>
                <a:off x="8159280" y="1527888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9</a:t>
                </a:r>
              </a:p>
            </p:txBody>
          </p:sp>
        </p:grpSp>
        <p:grpSp>
          <p:nvGrpSpPr>
            <p:cNvPr id="29" name="Groupe 28"/>
            <p:cNvGrpSpPr/>
            <p:nvPr/>
          </p:nvGrpSpPr>
          <p:grpSpPr>
            <a:xfrm>
              <a:off x="5306164" y="2627556"/>
              <a:ext cx="3294352" cy="481834"/>
              <a:chOff x="5306164" y="2072449"/>
              <a:chExt cx="3294352" cy="481834"/>
            </a:xfrm>
          </p:grpSpPr>
          <p:sp>
            <p:nvSpPr>
              <p:cNvPr id="30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469008" y="2153645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b="1" baseline="0" dirty="0">
                    <a:solidFill>
                      <a:srgbClr val="FFFFFF"/>
                    </a:solidFill>
                  </a:rPr>
                  <a:t>Simple Banner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5306164" y="2113047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8159280" y="2072449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20</a:t>
                </a:r>
              </a:p>
            </p:txBody>
          </p:sp>
        </p:grpSp>
        <p:grpSp>
          <p:nvGrpSpPr>
            <p:cNvPr id="46" name="Groupe 45"/>
            <p:cNvGrpSpPr/>
            <p:nvPr/>
          </p:nvGrpSpPr>
          <p:grpSpPr>
            <a:xfrm>
              <a:off x="5306164" y="3169358"/>
              <a:ext cx="3294352" cy="481834"/>
              <a:chOff x="5306164" y="1578723"/>
              <a:chExt cx="3294352" cy="481834"/>
            </a:xfrm>
          </p:grpSpPr>
          <p:sp>
            <p:nvSpPr>
              <p:cNvPr id="47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469008" y="1659919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b="1" baseline="0" dirty="0">
                    <a:solidFill>
                      <a:srgbClr val="FFFFFF"/>
                    </a:solidFill>
                  </a:rPr>
                  <a:t>Simple Banner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Ellipse 47"/>
              <p:cNvSpPr/>
              <p:nvPr/>
            </p:nvSpPr>
            <p:spPr>
              <a:xfrm>
                <a:off x="5306164" y="1619321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8159280" y="1578723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>
                    <a:solidFill>
                      <a:schemeClr val="bg1"/>
                    </a:solidFill>
                  </a:rPr>
                  <a:t>20</a:t>
                </a:r>
                <a:endParaRPr lang="fr-FR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" name="ZoneTexte 4"/>
          <p:cNvSpPr txBox="1"/>
          <p:nvPr/>
        </p:nvSpPr>
        <p:spPr>
          <a:xfrm>
            <a:off x="5530894" y="6242016"/>
            <a:ext cx="112889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FFFFFF"/>
              </a:solidFill>
            </a:endParaRPr>
          </a:p>
          <a:p>
            <a:r>
              <a:rPr lang="fr-FR" dirty="0">
                <a:solidFill>
                  <a:srgbClr val="FFFFFF"/>
                </a:solidFill>
              </a:rPr>
              <a:t>BRA-5348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2111370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  <p:extLst>
      <p:ext uri="{BB962C8B-B14F-4D97-AF65-F5344CB8AC3E}">
        <p14:creationId xmlns:p14="http://schemas.microsoft.com/office/powerpoint/2010/main" val="249140230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History 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4142" y="5450757"/>
            <a:ext cx="3600000" cy="62126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553388" y="2210394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Introduction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556852" y="2565589"/>
            <a:ext cx="3600000" cy="280908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History episodes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41255" y="1851078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0" name="Groupe 37"/>
          <p:cNvGrpSpPr/>
          <p:nvPr/>
        </p:nvGrpSpPr>
        <p:grpSpPr>
          <a:xfrm>
            <a:off x="5459451" y="2422781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Rich CMS Paragraph Container</a:t>
              </a:r>
            </a:p>
          </p:txBody>
        </p:sp>
        <p:sp>
          <p:nvSpPr>
            <p:cNvPr id="66" name="Ellipse 6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7" name="Ellipse 6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56</a:t>
              </a:r>
            </a:p>
          </p:txBody>
        </p:sp>
      </p:grpSp>
      <p:grpSp>
        <p:nvGrpSpPr>
          <p:cNvPr id="80" name="Groupe 25"/>
          <p:cNvGrpSpPr/>
          <p:nvPr/>
        </p:nvGrpSpPr>
        <p:grpSpPr>
          <a:xfrm>
            <a:off x="107504" y="4483599"/>
            <a:ext cx="1296144" cy="1532413"/>
            <a:chOff x="4517864" y="3890215"/>
            <a:chExt cx="3672408" cy="500327"/>
          </a:xfrm>
        </p:grpSpPr>
        <p:sp>
          <p:nvSpPr>
            <p:cNvPr id="81" name="Rectangle 8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4661880" y="3890215"/>
              <a:ext cx="3384377" cy="452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Each section of the list contains a list of paragraphs (</a:t>
              </a:r>
              <a:r>
                <a:rPr lang="en-US" sz="1200" b="1" baseline="0" dirty="0">
                  <a:solidFill>
                    <a:srgbClr val="FF0000"/>
                  </a:solidFill>
                </a:rPr>
                <a:t>Component D</a:t>
              </a:r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) displayed in a </a:t>
              </a:r>
              <a:r>
                <a:rPr lang="en-US" sz="1200" baseline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caroussel</a:t>
              </a:r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88" name="Connecteur en angle 87"/>
          <p:cNvCxnSpPr/>
          <p:nvPr/>
        </p:nvCxnSpPr>
        <p:spPr bwMode="auto">
          <a:xfrm flipV="1">
            <a:off x="1403648" y="3970130"/>
            <a:ext cx="153204" cy="1130888"/>
          </a:xfrm>
          <a:prstGeom prst="bentConnector3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5" name="Groupe 37"/>
          <p:cNvGrpSpPr/>
          <p:nvPr/>
        </p:nvGrpSpPr>
        <p:grpSpPr>
          <a:xfrm>
            <a:off x="5459451" y="2970559"/>
            <a:ext cx="3330744" cy="441236"/>
            <a:chOff x="5570924" y="1440852"/>
            <a:chExt cx="3330744" cy="441236"/>
          </a:xfrm>
        </p:grpSpPr>
        <p:sp>
          <p:nvSpPr>
            <p:cNvPr id="9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7" name="Ellipse 9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98" name="Ellipse 9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894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71337"/>
              </p:ext>
            </p:extLst>
          </p:nvPr>
        </p:nvGraphicFramePr>
        <p:xfrm>
          <a:off x="251520" y="1412776"/>
          <a:ext cx="8640963" cy="4114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70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427004930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919121212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84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Page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MA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fr-MA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DTC</a:t>
                      </a:r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home page</a:t>
                      </a:r>
                      <a:r>
                        <a:rPr lang="en-US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KRUPS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169983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list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625067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list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299348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detail page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97278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detail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05657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Accessories store detail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4984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“Soirée foot”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353829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Inspiration Landing Page WMF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New Generation Template Pages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Buying</a:t>
                      </a:r>
                      <a:r>
                        <a:rPr lang="en-US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guide </a:t>
                      </a:r>
                      <a:r>
                        <a:rPr lang="en-US" sz="1000" kern="1200" baseline="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Rowenta</a:t>
                      </a:r>
                      <a:r>
                        <a:rPr lang="en-US" sz="100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DTC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Pages list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Pages - List of pages with CMS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4</a:t>
            </a:r>
          </a:p>
        </p:txBody>
      </p:sp>
      <p:pic>
        <p:nvPicPr>
          <p:cNvPr id="13" name="Image 12" descr="logo tefal.png">
            <a:extLst>
              <a:ext uri="{FF2B5EF4-FFF2-40B4-BE49-F238E27FC236}">
                <a16:creationId xmlns:a16="http://schemas.microsoft.com/office/drawing/2014/main" id="{D6481836-57C0-4766-BD32-31D0633429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1182" y="1679888"/>
            <a:ext cx="457200" cy="107092"/>
          </a:xfrm>
          <a:prstGeom prst="rect">
            <a:avLst/>
          </a:prstGeom>
        </p:spPr>
      </p:pic>
      <p:pic>
        <p:nvPicPr>
          <p:cNvPr id="15" name="Image 14" descr="logo moulinex.jpg">
            <a:extLst>
              <a:ext uri="{FF2B5EF4-FFF2-40B4-BE49-F238E27FC236}">
                <a16:creationId xmlns:a16="http://schemas.microsoft.com/office/drawing/2014/main" id="{BF6B5306-70AC-41C0-A95E-5C39B6102AA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0706" y="1650207"/>
            <a:ext cx="457200" cy="128318"/>
          </a:xfrm>
          <a:prstGeom prst="rect">
            <a:avLst/>
          </a:prstGeom>
        </p:spPr>
      </p:pic>
      <p:pic>
        <p:nvPicPr>
          <p:cNvPr id="23" name="Image 22" descr="logo-rowenta.jpg">
            <a:extLst>
              <a:ext uri="{FF2B5EF4-FFF2-40B4-BE49-F238E27FC236}">
                <a16:creationId xmlns:a16="http://schemas.microsoft.com/office/drawing/2014/main" id="{F606636B-6288-42F9-BCF6-324AD3DD7EE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32355" y="1716894"/>
            <a:ext cx="457200" cy="69850"/>
          </a:xfrm>
          <a:prstGeom prst="rect">
            <a:avLst/>
          </a:prstGeom>
        </p:spPr>
      </p:pic>
      <p:pic>
        <p:nvPicPr>
          <p:cNvPr id="24" name="Image 23" descr="krups-logo.png">
            <a:extLst>
              <a:ext uri="{FF2B5EF4-FFF2-40B4-BE49-F238E27FC236}">
                <a16:creationId xmlns:a16="http://schemas.microsoft.com/office/drawing/2014/main" id="{8482661C-653E-480C-A822-CC359095F3A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93570" y="1656569"/>
            <a:ext cx="457200" cy="190500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82146C17-E9A6-4A15-A272-321CD51AA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97571" y="1563941"/>
            <a:ext cx="457200" cy="32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482FB27-B986-4112-98A7-1FA34523367C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85158" y="1633708"/>
            <a:ext cx="457200" cy="14946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2B3C192-F4AF-413B-9EA8-68AC276C929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745" y="1637763"/>
            <a:ext cx="457200" cy="15826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F962CDD-47A1-4F38-B9E5-6063AD9717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6720" y="1633708"/>
            <a:ext cx="457200" cy="19304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03" y="1490865"/>
            <a:ext cx="310973" cy="378045"/>
          </a:xfrm>
          <a:prstGeom prst="rect">
            <a:avLst/>
          </a:prstGeom>
        </p:spPr>
      </p:pic>
      <p:pic>
        <p:nvPicPr>
          <p:cNvPr id="17" name="Image 16" descr="logo-rowenta.jpg">
            <a:extLst>
              <a:ext uri="{FF2B5EF4-FFF2-40B4-BE49-F238E27FC236}">
                <a16:creationId xmlns:a16="http://schemas.microsoft.com/office/drawing/2014/main" id="{F606636B-6288-42F9-BCF6-324AD3DD7EE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21877" y="1529016"/>
            <a:ext cx="457200" cy="69850"/>
          </a:xfrm>
          <a:prstGeom prst="rect">
            <a:avLst/>
          </a:prstGeom>
        </p:spPr>
      </p:pic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History Page KRUPS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4142" y="5450757"/>
            <a:ext cx="3600000" cy="62126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553388" y="2210394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Introduction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556852" y="2565589"/>
            <a:ext cx="3600000" cy="280908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History episodes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41255" y="1851078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0" name="Groupe 25"/>
          <p:cNvGrpSpPr/>
          <p:nvPr/>
        </p:nvGrpSpPr>
        <p:grpSpPr>
          <a:xfrm>
            <a:off x="107504" y="4483599"/>
            <a:ext cx="1296144" cy="1532413"/>
            <a:chOff x="4517864" y="3890215"/>
            <a:chExt cx="3672408" cy="500327"/>
          </a:xfrm>
        </p:grpSpPr>
        <p:sp>
          <p:nvSpPr>
            <p:cNvPr id="81" name="Rectangle 8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4661880" y="3890215"/>
              <a:ext cx="3384377" cy="452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Each section of the list contains a list of paragraphs (</a:t>
              </a:r>
              <a:r>
                <a:rPr lang="en-US" sz="1200" b="1" baseline="0" dirty="0">
                  <a:solidFill>
                    <a:srgbClr val="FF0000"/>
                  </a:solidFill>
                </a:rPr>
                <a:t>Component D</a:t>
              </a:r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) displayed in a </a:t>
              </a:r>
              <a:r>
                <a:rPr lang="en-US" sz="1200" baseline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caroussel</a:t>
              </a:r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88" name="Connecteur en angle 87"/>
          <p:cNvCxnSpPr/>
          <p:nvPr/>
        </p:nvCxnSpPr>
        <p:spPr bwMode="auto">
          <a:xfrm flipV="1">
            <a:off x="1403648" y="3970130"/>
            <a:ext cx="153204" cy="1130888"/>
          </a:xfrm>
          <a:prstGeom prst="bentConnector3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8" name="Groupe 32"/>
          <p:cNvGrpSpPr/>
          <p:nvPr/>
        </p:nvGrpSpPr>
        <p:grpSpPr>
          <a:xfrm>
            <a:off x="5441255" y="2432252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35736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Eat Well 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53388" y="6411221"/>
            <a:ext cx="3600000" cy="42840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41255" y="6236377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J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50" name="Rectangle 49"/>
          <p:cNvSpPr/>
          <p:nvPr/>
        </p:nvSpPr>
        <p:spPr bwMode="auto">
          <a:xfrm>
            <a:off x="1564142" y="4003179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1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47" name="Groupe 37"/>
          <p:cNvGrpSpPr/>
          <p:nvPr/>
        </p:nvGrpSpPr>
        <p:grpSpPr>
          <a:xfrm>
            <a:off x="5450263" y="4625693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68459" y="351339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/>
          <p:cNvSpPr/>
          <p:nvPr/>
        </p:nvSpPr>
        <p:spPr bwMode="auto">
          <a:xfrm>
            <a:off x="1556852" y="4379913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1-1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83" name="Groupe 37"/>
          <p:cNvGrpSpPr/>
          <p:nvPr/>
        </p:nvGrpSpPr>
        <p:grpSpPr>
          <a:xfrm>
            <a:off x="5453681" y="5137725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H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0" name="Groupe 37"/>
          <p:cNvGrpSpPr/>
          <p:nvPr/>
        </p:nvGrpSpPr>
        <p:grpSpPr>
          <a:xfrm>
            <a:off x="5443597" y="2395241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Interactive Mosaic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7" name="Ellipse 6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53</a:t>
              </a:r>
            </a:p>
          </p:txBody>
        </p:sp>
      </p:grpSp>
      <p:sp>
        <p:nvSpPr>
          <p:cNvPr id="79" name="Rectangle 78"/>
          <p:cNvSpPr/>
          <p:nvPr/>
        </p:nvSpPr>
        <p:spPr bwMode="auto">
          <a:xfrm>
            <a:off x="1564142" y="4855514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1-2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1553388" y="2210394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Introduction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81" name="Groupe 37"/>
          <p:cNvGrpSpPr/>
          <p:nvPr/>
        </p:nvGrpSpPr>
        <p:grpSpPr>
          <a:xfrm>
            <a:off x="5441255" y="1851078"/>
            <a:ext cx="3330744" cy="441236"/>
            <a:chOff x="5570924" y="1440852"/>
            <a:chExt cx="3330744" cy="441236"/>
          </a:xfrm>
        </p:grpSpPr>
        <p:sp>
          <p:nvSpPr>
            <p:cNvPr id="8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95" name="Ellipse 9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96" name="Rectangle 95"/>
          <p:cNvSpPr/>
          <p:nvPr/>
        </p:nvSpPr>
        <p:spPr bwMode="auto">
          <a:xfrm>
            <a:off x="1556852" y="2565589"/>
            <a:ext cx="3600000" cy="134844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Interactive Mosaic zone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97" name="Groupe 37"/>
          <p:cNvGrpSpPr/>
          <p:nvPr/>
        </p:nvGrpSpPr>
        <p:grpSpPr>
          <a:xfrm>
            <a:off x="5438101" y="2938534"/>
            <a:ext cx="3330744" cy="441236"/>
            <a:chOff x="5570924" y="1440852"/>
            <a:chExt cx="3330744" cy="441236"/>
          </a:xfrm>
        </p:grpSpPr>
        <p:sp>
          <p:nvSpPr>
            <p:cNvPr id="9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Interactive Mosaic Item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9" name="Ellipse 9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100" name="Ellipse 9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54</a:t>
              </a:r>
            </a:p>
          </p:txBody>
        </p:sp>
      </p:grpSp>
      <p:grpSp>
        <p:nvGrpSpPr>
          <p:cNvPr id="105" name="Groupe 37"/>
          <p:cNvGrpSpPr/>
          <p:nvPr/>
        </p:nvGrpSpPr>
        <p:grpSpPr>
          <a:xfrm>
            <a:off x="5450263" y="4082642"/>
            <a:ext cx="3330744" cy="441236"/>
            <a:chOff x="5570924" y="1440852"/>
            <a:chExt cx="3330744" cy="441236"/>
          </a:xfrm>
        </p:grpSpPr>
        <p:sp>
          <p:nvSpPr>
            <p:cNvPr id="10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109" name="Rectangle 108"/>
          <p:cNvSpPr/>
          <p:nvPr/>
        </p:nvSpPr>
        <p:spPr bwMode="auto">
          <a:xfrm>
            <a:off x="1548064" y="5237996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2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(H)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1548064" y="5628090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(I)</a:t>
            </a:r>
          </a:p>
        </p:txBody>
      </p:sp>
      <p:grpSp>
        <p:nvGrpSpPr>
          <p:cNvPr id="111" name="Groupe 37"/>
          <p:cNvGrpSpPr/>
          <p:nvPr/>
        </p:nvGrpSpPr>
        <p:grpSpPr>
          <a:xfrm>
            <a:off x="5432067" y="5666752"/>
            <a:ext cx="3330744" cy="441236"/>
            <a:chOff x="5570924" y="1440852"/>
            <a:chExt cx="3330744" cy="441236"/>
          </a:xfrm>
        </p:grpSpPr>
        <p:sp>
          <p:nvSpPr>
            <p:cNvPr id="11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34</a:t>
              </a:r>
            </a:p>
          </p:txBody>
        </p:sp>
      </p:grpSp>
      <p:sp>
        <p:nvSpPr>
          <p:cNvPr id="115" name="Rectangle 114"/>
          <p:cNvSpPr/>
          <p:nvPr/>
        </p:nvSpPr>
        <p:spPr bwMode="auto">
          <a:xfrm>
            <a:off x="1544143" y="6010572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Bottom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(J)</a:t>
            </a:r>
          </a:p>
        </p:txBody>
      </p:sp>
      <p:grpSp>
        <p:nvGrpSpPr>
          <p:cNvPr id="116" name="Groupe 25"/>
          <p:cNvGrpSpPr/>
          <p:nvPr/>
        </p:nvGrpSpPr>
        <p:grpSpPr>
          <a:xfrm>
            <a:off x="91086" y="4003179"/>
            <a:ext cx="1296144" cy="1370037"/>
            <a:chOff x="4517864" y="3890215"/>
            <a:chExt cx="3672408" cy="500327"/>
          </a:xfrm>
        </p:grpSpPr>
        <p:sp>
          <p:nvSpPr>
            <p:cNvPr id="117" name="Rectangle 116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18" name="ZoneTexte 117"/>
            <p:cNvSpPr txBox="1"/>
            <p:nvPr/>
          </p:nvSpPr>
          <p:spPr>
            <a:xfrm>
              <a:off x="4661879" y="3890215"/>
              <a:ext cx="3384377" cy="43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section contains a list of mosaic items (</a:t>
              </a:r>
              <a:r>
                <a:rPr lang="en-US" sz="1200" b="1" baseline="0" dirty="0">
                  <a:solidFill>
                    <a:srgbClr val="FF0000"/>
                  </a:solidFill>
                </a:rPr>
                <a:t>Component D</a:t>
              </a:r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)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19" name="Connecteur en angle 118"/>
          <p:cNvCxnSpPr/>
          <p:nvPr/>
        </p:nvCxnSpPr>
        <p:spPr bwMode="auto">
          <a:xfrm flipV="1">
            <a:off x="1387230" y="3489710"/>
            <a:ext cx="153204" cy="1130888"/>
          </a:xfrm>
          <a:prstGeom prst="bentConnector3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319421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334632" cy="566936"/>
          </a:xfrm>
        </p:spPr>
        <p:txBody>
          <a:bodyPr/>
          <a:lstStyle/>
          <a:p>
            <a:pPr lvl="1"/>
            <a:r>
              <a:rPr lang="fr-FR" sz="3200" dirty="0" err="1">
                <a:solidFill>
                  <a:srgbClr val="FFFFFF"/>
                </a:solidFill>
              </a:rPr>
              <a:t>Sustainable</a:t>
            </a:r>
            <a:r>
              <a:rPr lang="fr-FR" sz="3200" dirty="0">
                <a:solidFill>
                  <a:srgbClr val="FFFFFF"/>
                </a:solidFill>
              </a:rPr>
              <a:t> </a:t>
            </a:r>
            <a:r>
              <a:rPr lang="fr-FR" sz="3200" dirty="0" err="1">
                <a:solidFill>
                  <a:srgbClr val="FFFFFF"/>
                </a:solidFill>
              </a:rPr>
              <a:t>development</a:t>
            </a:r>
            <a:r>
              <a:rPr lang="fr-FR" sz="3200" b="1" dirty="0"/>
              <a:t> </a:t>
            </a:r>
            <a:r>
              <a:rPr lang="en-US" sz="3200" dirty="0">
                <a:solidFill>
                  <a:srgbClr val="FFFFFF"/>
                </a:solidFill>
              </a:rPr>
              <a:t>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53388" y="6411221"/>
            <a:ext cx="3600000" cy="42840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41255" y="6236377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J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50" name="Rectangle 49"/>
          <p:cNvSpPr/>
          <p:nvPr/>
        </p:nvSpPr>
        <p:spPr bwMode="auto">
          <a:xfrm>
            <a:off x="1564142" y="4003179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1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47" name="Groupe 37"/>
          <p:cNvGrpSpPr/>
          <p:nvPr/>
        </p:nvGrpSpPr>
        <p:grpSpPr>
          <a:xfrm>
            <a:off x="5450263" y="4625693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68459" y="351339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/>
          <p:cNvSpPr/>
          <p:nvPr/>
        </p:nvSpPr>
        <p:spPr bwMode="auto">
          <a:xfrm>
            <a:off x="1556852" y="4379913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1-1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83" name="Groupe 37"/>
          <p:cNvGrpSpPr/>
          <p:nvPr/>
        </p:nvGrpSpPr>
        <p:grpSpPr>
          <a:xfrm>
            <a:off x="5453681" y="5137725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H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0" name="Groupe 37"/>
          <p:cNvGrpSpPr/>
          <p:nvPr/>
        </p:nvGrpSpPr>
        <p:grpSpPr>
          <a:xfrm>
            <a:off x="5443597" y="2395241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Interactive Mosaic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7" name="Ellipse 6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53</a:t>
              </a:r>
            </a:p>
          </p:txBody>
        </p:sp>
      </p:grpSp>
      <p:sp>
        <p:nvSpPr>
          <p:cNvPr id="79" name="Rectangle 78"/>
          <p:cNvSpPr/>
          <p:nvPr/>
        </p:nvSpPr>
        <p:spPr bwMode="auto">
          <a:xfrm>
            <a:off x="1564142" y="4855514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1-2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1553388" y="2210394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Introduction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81" name="Groupe 37"/>
          <p:cNvGrpSpPr/>
          <p:nvPr/>
        </p:nvGrpSpPr>
        <p:grpSpPr>
          <a:xfrm>
            <a:off x="5441255" y="1851078"/>
            <a:ext cx="3330744" cy="441236"/>
            <a:chOff x="5570924" y="1440852"/>
            <a:chExt cx="3330744" cy="441236"/>
          </a:xfrm>
        </p:grpSpPr>
        <p:sp>
          <p:nvSpPr>
            <p:cNvPr id="8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95" name="Ellipse 9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96" name="Rectangle 95"/>
          <p:cNvSpPr/>
          <p:nvPr/>
        </p:nvSpPr>
        <p:spPr bwMode="auto">
          <a:xfrm>
            <a:off x="1556852" y="2565589"/>
            <a:ext cx="3600000" cy="134844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Interactive Mosaic zone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97" name="Groupe 37"/>
          <p:cNvGrpSpPr/>
          <p:nvPr/>
        </p:nvGrpSpPr>
        <p:grpSpPr>
          <a:xfrm>
            <a:off x="5438101" y="2938534"/>
            <a:ext cx="3330744" cy="441236"/>
            <a:chOff x="5570924" y="1440852"/>
            <a:chExt cx="3330744" cy="441236"/>
          </a:xfrm>
        </p:grpSpPr>
        <p:sp>
          <p:nvSpPr>
            <p:cNvPr id="9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Interactive Mosaic Item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9" name="Ellipse 9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100" name="Ellipse 9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54</a:t>
              </a:r>
            </a:p>
          </p:txBody>
        </p:sp>
      </p:grpSp>
      <p:grpSp>
        <p:nvGrpSpPr>
          <p:cNvPr id="105" name="Groupe 37"/>
          <p:cNvGrpSpPr/>
          <p:nvPr/>
        </p:nvGrpSpPr>
        <p:grpSpPr>
          <a:xfrm>
            <a:off x="5450263" y="4082642"/>
            <a:ext cx="3330744" cy="441236"/>
            <a:chOff x="5570924" y="1440852"/>
            <a:chExt cx="3330744" cy="441236"/>
          </a:xfrm>
        </p:grpSpPr>
        <p:sp>
          <p:nvSpPr>
            <p:cNvPr id="10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109" name="Rectangle 108"/>
          <p:cNvSpPr/>
          <p:nvPr/>
        </p:nvSpPr>
        <p:spPr bwMode="auto">
          <a:xfrm>
            <a:off x="1548064" y="5237996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2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(H)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1548064" y="5628090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Topics zone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(I)</a:t>
            </a:r>
          </a:p>
        </p:txBody>
      </p:sp>
      <p:sp>
        <p:nvSpPr>
          <p:cNvPr id="115" name="Rectangle 114"/>
          <p:cNvSpPr/>
          <p:nvPr/>
        </p:nvSpPr>
        <p:spPr bwMode="auto">
          <a:xfrm>
            <a:off x="1544143" y="6010572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Reparability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(J)</a:t>
            </a:r>
          </a:p>
        </p:txBody>
      </p:sp>
      <p:grpSp>
        <p:nvGrpSpPr>
          <p:cNvPr id="63" name="Groupe 37"/>
          <p:cNvGrpSpPr/>
          <p:nvPr/>
        </p:nvGrpSpPr>
        <p:grpSpPr>
          <a:xfrm>
            <a:off x="5450263" y="5694269"/>
            <a:ext cx="3330744" cy="441236"/>
            <a:chOff x="5570924" y="1440852"/>
            <a:chExt cx="3330744" cy="441236"/>
          </a:xfrm>
        </p:grpSpPr>
        <p:sp>
          <p:nvSpPr>
            <p:cNvPr id="6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5" name="Ellipse 6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68" name="Ellipse 6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70" name="Groupe 25"/>
          <p:cNvGrpSpPr/>
          <p:nvPr/>
        </p:nvGrpSpPr>
        <p:grpSpPr>
          <a:xfrm>
            <a:off x="91086" y="4003179"/>
            <a:ext cx="1296144" cy="1370037"/>
            <a:chOff x="4517864" y="3890215"/>
            <a:chExt cx="3672408" cy="500327"/>
          </a:xfrm>
        </p:grpSpPr>
        <p:sp>
          <p:nvSpPr>
            <p:cNvPr id="71" name="Rectangle 7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4661879" y="3890215"/>
              <a:ext cx="3384377" cy="43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This section contains a list of mosaic items (</a:t>
              </a:r>
              <a:r>
                <a:rPr lang="en-US" sz="1200" b="1" baseline="0" dirty="0">
                  <a:solidFill>
                    <a:srgbClr val="FF0000"/>
                  </a:solidFill>
                </a:rPr>
                <a:t>Component D</a:t>
              </a:r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)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76" name="Connecteur en angle 75"/>
          <p:cNvCxnSpPr/>
          <p:nvPr/>
        </p:nvCxnSpPr>
        <p:spPr bwMode="auto">
          <a:xfrm flipV="1">
            <a:off x="1387230" y="3489710"/>
            <a:ext cx="153204" cy="1130888"/>
          </a:xfrm>
          <a:prstGeom prst="bentConnector3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2597197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334632" cy="566936"/>
          </a:xfrm>
        </p:spPr>
        <p:txBody>
          <a:bodyPr/>
          <a:lstStyle/>
          <a:p>
            <a:pPr lvl="1"/>
            <a:r>
              <a:rPr lang="fr-FR" sz="3200" dirty="0" err="1">
                <a:solidFill>
                  <a:srgbClr val="FFFFFF"/>
                </a:solidFill>
              </a:rPr>
              <a:t>Sitemap</a:t>
            </a:r>
            <a:r>
              <a:rPr lang="fr-FR" sz="3200" b="1" dirty="0"/>
              <a:t> </a:t>
            </a:r>
            <a:r>
              <a:rPr lang="en-US" sz="3200" dirty="0">
                <a:solidFill>
                  <a:srgbClr val="FFFFFF"/>
                </a:solidFill>
              </a:rPr>
              <a:t>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1227" y="5242649"/>
            <a:ext cx="3600000" cy="70663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54806" y="1365182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6" name="Rectangle 95"/>
          <p:cNvSpPr/>
          <p:nvPr/>
        </p:nvSpPr>
        <p:spPr bwMode="auto">
          <a:xfrm>
            <a:off x="1556851" y="2210394"/>
            <a:ext cx="2060758" cy="2967929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Navigation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3668438" y="2210394"/>
            <a:ext cx="1484949" cy="2967929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Links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78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26206" y="2534201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87" name="Ellipse 86"/>
          <p:cNvSpPr/>
          <p:nvPr/>
        </p:nvSpPr>
        <p:spPr>
          <a:xfrm>
            <a:off x="5454806" y="2493603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C</a:t>
            </a:r>
          </a:p>
        </p:txBody>
      </p:sp>
      <p:sp>
        <p:nvSpPr>
          <p:cNvPr id="89" name="Ellipse 88"/>
          <p:cNvSpPr/>
          <p:nvPr/>
        </p:nvSpPr>
        <p:spPr>
          <a:xfrm>
            <a:off x="8362510" y="2493603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3</a:t>
            </a:r>
          </a:p>
        </p:txBody>
      </p:sp>
      <p:grpSp>
        <p:nvGrpSpPr>
          <p:cNvPr id="90" name="Groupe 89"/>
          <p:cNvGrpSpPr/>
          <p:nvPr/>
        </p:nvGrpSpPr>
        <p:grpSpPr>
          <a:xfrm>
            <a:off x="5473002" y="1921521"/>
            <a:ext cx="3330744" cy="441236"/>
            <a:chOff x="5400000" y="1440852"/>
            <a:chExt cx="3330744" cy="441236"/>
          </a:xfrm>
        </p:grpSpPr>
        <p:sp>
          <p:nvSpPr>
            <p:cNvPr id="10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02" name="Ellipse 101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85045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334632" cy="566936"/>
          </a:xfrm>
        </p:spPr>
        <p:txBody>
          <a:bodyPr/>
          <a:lstStyle/>
          <a:p>
            <a:pPr lvl="1"/>
            <a:r>
              <a:rPr lang="fr-FR" sz="3200" dirty="0">
                <a:solidFill>
                  <a:srgbClr val="FFFFFF"/>
                </a:solidFill>
              </a:rPr>
              <a:t>« Soirée foot »</a:t>
            </a:r>
            <a:r>
              <a:rPr lang="fr-FR" sz="3200" b="1" dirty="0"/>
              <a:t> </a:t>
            </a:r>
            <a:r>
              <a:rPr lang="en-US" sz="3200" dirty="0">
                <a:solidFill>
                  <a:srgbClr val="FFFFFF"/>
                </a:solidFill>
              </a:rPr>
              <a:t>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22055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content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6373716"/>
            <a:ext cx="3600000" cy="42840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3" name="Groupe 37"/>
          <p:cNvGrpSpPr/>
          <p:nvPr/>
        </p:nvGrpSpPr>
        <p:grpSpPr>
          <a:xfrm>
            <a:off x="5432067" y="1813110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3" name="Groupe 37"/>
          <p:cNvGrpSpPr/>
          <p:nvPr/>
        </p:nvGrpSpPr>
        <p:grpSpPr>
          <a:xfrm>
            <a:off x="5473002" y="3150138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0" name="Rectangle 79"/>
          <p:cNvSpPr/>
          <p:nvPr/>
        </p:nvSpPr>
        <p:spPr bwMode="auto">
          <a:xfrm>
            <a:off x="1564142" y="4081737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Redirection button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26206" y="2534201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78" name="Ellipse 77"/>
          <p:cNvSpPr/>
          <p:nvPr/>
        </p:nvSpPr>
        <p:spPr>
          <a:xfrm>
            <a:off x="5436610" y="2482695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B</a:t>
            </a:r>
          </a:p>
        </p:txBody>
      </p:sp>
      <p:sp>
        <p:nvSpPr>
          <p:cNvPr id="87" name="Ellipse 86"/>
          <p:cNvSpPr/>
          <p:nvPr/>
        </p:nvSpPr>
        <p:spPr>
          <a:xfrm>
            <a:off x="8362510" y="2493603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1554674" y="4458560"/>
            <a:ext cx="3600000" cy="185076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content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210516058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Inspiration Landing Page WMF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78072" y="299903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076056" y="1556792"/>
            <a:ext cx="4067944" cy="441236"/>
            <a:chOff x="5570925" y="1440852"/>
            <a:chExt cx="3330742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 err="1">
                  <a:solidFill>
                    <a:srgbClr val="FFFFFF"/>
                  </a:solidFill>
                </a:rPr>
                <a:t>CenteredText</a:t>
              </a:r>
              <a:r>
                <a:rPr lang="en-US" sz="1200" b="1" baseline="0" dirty="0">
                  <a:solidFill>
                    <a:srgbClr val="FFFFFF"/>
                  </a:solidFill>
                </a:rPr>
                <a:t> Product Detail Component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268108" y="1904624"/>
            <a:ext cx="3609964" cy="104256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Inspiration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43" name="Groupe 32">
            <a:extLst>
              <a:ext uri="{FF2B5EF4-FFF2-40B4-BE49-F238E27FC236}">
                <a16:creationId xmlns:a16="http://schemas.microsoft.com/office/drawing/2014/main" id="{57F143FF-D09B-4477-BEC9-77826F837A55}"/>
              </a:ext>
            </a:extLst>
          </p:cNvPr>
          <p:cNvGrpSpPr/>
          <p:nvPr/>
        </p:nvGrpSpPr>
        <p:grpSpPr>
          <a:xfrm>
            <a:off x="5076056" y="2079960"/>
            <a:ext cx="4067943" cy="441236"/>
            <a:chOff x="5570924" y="1440852"/>
            <a:chExt cx="3330743" cy="441236"/>
          </a:xfrm>
        </p:grpSpPr>
        <p:sp>
          <p:nvSpPr>
            <p:cNvPr id="4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9B31AF1-518F-4AF8-92FE-7658BA956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StoriesTeaser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D731DCB-605E-4F1F-8658-922D074BD61F}"/>
                </a:ext>
              </a:extLst>
            </p:cNvPr>
            <p:cNvSpPr/>
            <p:nvPr/>
          </p:nvSpPr>
          <p:spPr>
            <a:xfrm>
              <a:off x="5570924" y="1440852"/>
              <a:ext cx="361275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90B3BDE0-A06E-460A-8514-972B07DAF412}"/>
                </a:ext>
              </a:extLst>
            </p:cNvPr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729C9FA8-842C-4FBA-B62E-41DFAD4B7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3983" y="2589583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Stories Teaser Banner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49" name="Connecteur : en angle 48">
            <a:extLst>
              <a:ext uri="{FF2B5EF4-FFF2-40B4-BE49-F238E27FC236}">
                <a16:creationId xmlns:a16="http://schemas.microsoft.com/office/drawing/2014/main" id="{2B8B6FA4-9561-4360-9CE2-F1596D257155}"/>
              </a:ext>
            </a:extLst>
          </p:cNvPr>
          <p:cNvCxnSpPr>
            <a:cxnSpLocks/>
            <a:stCxn id="45" idx="4"/>
            <a:endCxn id="47" idx="1"/>
          </p:cNvCxnSpPr>
          <p:nvPr/>
        </p:nvCxnSpPr>
        <p:spPr bwMode="auto">
          <a:xfrm rot="16200000" flipH="1">
            <a:off x="5441126" y="2376745"/>
            <a:ext cx="248407" cy="537308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Ellipse 55">
            <a:extLst>
              <a:ext uri="{FF2B5EF4-FFF2-40B4-BE49-F238E27FC236}">
                <a16:creationId xmlns:a16="http://schemas.microsoft.com/office/drawing/2014/main" id="{8F640BA0-74B6-4A71-80E1-D8FB7FB8DA2D}"/>
              </a:ext>
            </a:extLst>
          </p:cNvPr>
          <p:cNvSpPr/>
          <p:nvPr/>
        </p:nvSpPr>
        <p:spPr>
          <a:xfrm>
            <a:off x="8266946" y="2551415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90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60598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1" y="401092"/>
            <a:ext cx="7200800" cy="507627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New Generation Template WMF-Part1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64255" y="3413779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4937661" y="2090181"/>
            <a:ext cx="4067944" cy="432000"/>
            <a:chOff x="5570925" y="1440852"/>
            <a:chExt cx="3330742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 err="1">
                  <a:solidFill>
                    <a:srgbClr val="FFFFFF"/>
                  </a:solidFill>
                </a:rPr>
                <a:t>CenteredText</a:t>
              </a:r>
              <a:r>
                <a:rPr lang="en-US" sz="1200" b="1" baseline="0" dirty="0">
                  <a:solidFill>
                    <a:srgbClr val="FFFFFF"/>
                  </a:solidFill>
                </a:rPr>
                <a:t> Product Detail Component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268108" y="1904624"/>
            <a:ext cx="3609964" cy="88840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DynamicBody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43" name="Groupe 32">
            <a:extLst>
              <a:ext uri="{FF2B5EF4-FFF2-40B4-BE49-F238E27FC236}">
                <a16:creationId xmlns:a16="http://schemas.microsoft.com/office/drawing/2014/main" id="{57F143FF-D09B-4477-BEC9-77826F837A55}"/>
              </a:ext>
            </a:extLst>
          </p:cNvPr>
          <p:cNvGrpSpPr/>
          <p:nvPr/>
        </p:nvGrpSpPr>
        <p:grpSpPr>
          <a:xfrm>
            <a:off x="4932040" y="1323924"/>
            <a:ext cx="4067943" cy="432000"/>
            <a:chOff x="5570924" y="1440852"/>
            <a:chExt cx="3330743" cy="441236"/>
          </a:xfrm>
        </p:grpSpPr>
        <p:sp>
          <p:nvSpPr>
            <p:cNvPr id="4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9B31AF1-518F-4AF8-92FE-7658BA956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Rotating 360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D731DCB-605E-4F1F-8658-922D074BD61F}"/>
                </a:ext>
              </a:extLst>
            </p:cNvPr>
            <p:cNvSpPr/>
            <p:nvPr/>
          </p:nvSpPr>
          <p:spPr>
            <a:xfrm>
              <a:off x="5570924" y="1440852"/>
              <a:ext cx="361275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90B3BDE0-A06E-460A-8514-972B07DAF412}"/>
                </a:ext>
              </a:extLst>
            </p:cNvPr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729C9FA8-842C-4FBA-B62E-41DFAD4B7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247" y="1748236"/>
            <a:ext cx="2637294" cy="35250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Rotating 360 Sequence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49" name="Connecteur : en angle 48">
            <a:extLst>
              <a:ext uri="{FF2B5EF4-FFF2-40B4-BE49-F238E27FC236}">
                <a16:creationId xmlns:a16="http://schemas.microsoft.com/office/drawing/2014/main" id="{2B8B6FA4-9561-4360-9CE2-F1596D257155}"/>
              </a:ext>
            </a:extLst>
          </p:cNvPr>
          <p:cNvCxnSpPr>
            <a:cxnSpLocks/>
            <a:stCxn id="45" idx="4"/>
            <a:endCxn id="47" idx="1"/>
          </p:cNvCxnSpPr>
          <p:nvPr/>
        </p:nvCxnSpPr>
        <p:spPr bwMode="auto">
          <a:xfrm rot="16200000" flipH="1">
            <a:off x="5205171" y="1703412"/>
            <a:ext cx="168564" cy="273588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Ellipse 55">
            <a:extLst>
              <a:ext uri="{FF2B5EF4-FFF2-40B4-BE49-F238E27FC236}">
                <a16:creationId xmlns:a16="http://schemas.microsoft.com/office/drawing/2014/main" id="{8F640BA0-74B6-4A71-80E1-D8FB7FB8DA2D}"/>
              </a:ext>
            </a:extLst>
          </p:cNvPr>
          <p:cNvSpPr/>
          <p:nvPr/>
        </p:nvSpPr>
        <p:spPr>
          <a:xfrm>
            <a:off x="7859210" y="1711768"/>
            <a:ext cx="441236" cy="432000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92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67C03A-6786-4CE6-B3E2-562B47E0CBF4}"/>
              </a:ext>
            </a:extLst>
          </p:cNvPr>
          <p:cNvSpPr/>
          <p:nvPr/>
        </p:nvSpPr>
        <p:spPr bwMode="auto">
          <a:xfrm>
            <a:off x="1268108" y="2840774"/>
            <a:ext cx="3609964" cy="49991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SEO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34" name="Groupe 32">
            <a:extLst>
              <a:ext uri="{FF2B5EF4-FFF2-40B4-BE49-F238E27FC236}">
                <a16:creationId xmlns:a16="http://schemas.microsoft.com/office/drawing/2014/main" id="{8D5CA7DC-065E-43CB-8E9F-C573A7065BAD}"/>
              </a:ext>
            </a:extLst>
          </p:cNvPr>
          <p:cNvGrpSpPr/>
          <p:nvPr/>
        </p:nvGrpSpPr>
        <p:grpSpPr>
          <a:xfrm>
            <a:off x="4932040" y="2527758"/>
            <a:ext cx="4007884" cy="432000"/>
            <a:chOff x="5570924" y="1440852"/>
            <a:chExt cx="3330744" cy="441236"/>
          </a:xfrm>
        </p:grpSpPr>
        <p:sp>
          <p:nvSpPr>
            <p:cNvPr id="3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120C3C7-48C0-446B-BEC5-CB76AFF6E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DesignSlider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788A4B15-6154-4AE6-8646-08A5A9832AE0}"/>
                </a:ext>
              </a:extLst>
            </p:cNvPr>
            <p:cNvSpPr/>
            <p:nvPr/>
          </p:nvSpPr>
          <p:spPr>
            <a:xfrm>
              <a:off x="5570924" y="1440852"/>
              <a:ext cx="372224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40644E20-1DCB-4F76-8BAC-D0406769B4E7}"/>
                </a:ext>
              </a:extLst>
            </p:cNvPr>
            <p:cNvSpPr/>
            <p:nvPr/>
          </p:nvSpPr>
          <p:spPr>
            <a:xfrm>
              <a:off x="8534979" y="1440852"/>
              <a:ext cx="366689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EDA5036F-1F73-4DFC-B645-9EBBCFA90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469" y="3195578"/>
            <a:ext cx="2744340" cy="35250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  <a:latin typeface="+mj-lt"/>
              </a:rPr>
              <a:t>Form1 Design Banner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950D793C-A8F1-4B0C-B6A7-4DDA67B5650C}"/>
              </a:ext>
            </a:extLst>
          </p:cNvPr>
          <p:cNvSpPr/>
          <p:nvPr/>
        </p:nvSpPr>
        <p:spPr>
          <a:xfrm>
            <a:off x="8325200" y="3149795"/>
            <a:ext cx="394105" cy="406307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88</a:t>
            </a:r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48" name="Connecteur : en angle 47">
            <a:extLst>
              <a:ext uri="{FF2B5EF4-FFF2-40B4-BE49-F238E27FC236}">
                <a16:creationId xmlns:a16="http://schemas.microsoft.com/office/drawing/2014/main" id="{CEB08B25-58E2-40A9-A14B-DCECD43BCA78}"/>
              </a:ext>
            </a:extLst>
          </p:cNvPr>
          <p:cNvCxnSpPr>
            <a:cxnSpLocks/>
            <a:stCxn id="36" idx="4"/>
            <a:endCxn id="41" idx="1"/>
          </p:cNvCxnSpPr>
          <p:nvPr/>
        </p:nvCxnSpPr>
        <p:spPr bwMode="auto">
          <a:xfrm rot="16200000" flipH="1">
            <a:off x="5174693" y="2941054"/>
            <a:ext cx="412072" cy="449480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0" name="Groupe 27">
            <a:extLst>
              <a:ext uri="{FF2B5EF4-FFF2-40B4-BE49-F238E27FC236}">
                <a16:creationId xmlns:a16="http://schemas.microsoft.com/office/drawing/2014/main" id="{6A9BEA1E-2E7B-44F6-A1E6-54F548B8D2BD}"/>
              </a:ext>
            </a:extLst>
          </p:cNvPr>
          <p:cNvGrpSpPr/>
          <p:nvPr/>
        </p:nvGrpSpPr>
        <p:grpSpPr>
          <a:xfrm>
            <a:off x="4932040" y="3744153"/>
            <a:ext cx="4067944" cy="432000"/>
            <a:chOff x="5570925" y="1440852"/>
            <a:chExt cx="3330742" cy="441236"/>
          </a:xfrm>
        </p:grpSpPr>
        <p:sp>
          <p:nvSpPr>
            <p:cNvPr id="5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77F5F23F-16BA-4E6B-B32D-B27378C81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Combination Product Banner Component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80380FE-AB3D-41AA-B7CA-6BB0E839A8A3}"/>
                </a:ext>
              </a:extLst>
            </p:cNvPr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637AE417-313D-403A-BAB4-5B1754E77E30}"/>
                </a:ext>
              </a:extLst>
            </p:cNvPr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e 27">
            <a:extLst>
              <a:ext uri="{FF2B5EF4-FFF2-40B4-BE49-F238E27FC236}">
                <a16:creationId xmlns:a16="http://schemas.microsoft.com/office/drawing/2014/main" id="{601766F6-5B52-4AEF-8F6C-A1B954CEE6C9}"/>
              </a:ext>
            </a:extLst>
          </p:cNvPr>
          <p:cNvGrpSpPr/>
          <p:nvPr/>
        </p:nvGrpSpPr>
        <p:grpSpPr>
          <a:xfrm>
            <a:off x="4947022" y="4182348"/>
            <a:ext cx="4041639" cy="432000"/>
            <a:chOff x="5570925" y="1440852"/>
            <a:chExt cx="3309204" cy="441236"/>
          </a:xfrm>
        </p:grpSpPr>
        <p:sp>
          <p:nvSpPr>
            <p:cNvPr id="5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F2CCA46E-06BF-4876-8B72-1B25E984D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Quotation Module</a:t>
              </a:r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F00CF480-2870-453C-9B58-0CAC031BA45C}"/>
                </a:ext>
              </a:extLst>
            </p:cNvPr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66D31587-3544-4245-998D-FA7F50FBFDAD}"/>
                </a:ext>
              </a:extLst>
            </p:cNvPr>
            <p:cNvSpPr/>
            <p:nvPr/>
          </p:nvSpPr>
          <p:spPr>
            <a:xfrm>
              <a:off x="8518854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e 27">
            <a:extLst>
              <a:ext uri="{FF2B5EF4-FFF2-40B4-BE49-F238E27FC236}">
                <a16:creationId xmlns:a16="http://schemas.microsoft.com/office/drawing/2014/main" id="{5F6F5A1F-1C64-4F5E-9475-B9C9DCA00F5A}"/>
              </a:ext>
            </a:extLst>
          </p:cNvPr>
          <p:cNvGrpSpPr/>
          <p:nvPr/>
        </p:nvGrpSpPr>
        <p:grpSpPr>
          <a:xfrm>
            <a:off x="4959399" y="4630011"/>
            <a:ext cx="4018253" cy="464060"/>
            <a:chOff x="5570925" y="1440852"/>
            <a:chExt cx="3279475" cy="473981"/>
          </a:xfrm>
        </p:grpSpPr>
        <p:sp>
          <p:nvSpPr>
            <p:cNvPr id="6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1322A4FB-4A32-44C3-88D6-552203A4E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Combination Banner Component</a:t>
              </a: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38DE6F76-5D6B-4872-BCB5-E2B0CDA5D679}"/>
                </a:ext>
              </a:extLst>
            </p:cNvPr>
            <p:cNvSpPr/>
            <p:nvPr/>
          </p:nvSpPr>
          <p:spPr>
            <a:xfrm>
              <a:off x="5570925" y="1440852"/>
              <a:ext cx="353849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D122C2E3-B407-40F1-807B-8F8AD0EF9C79}"/>
                </a:ext>
              </a:extLst>
            </p:cNvPr>
            <p:cNvSpPr/>
            <p:nvPr/>
          </p:nvSpPr>
          <p:spPr>
            <a:xfrm>
              <a:off x="8490287" y="1473597"/>
              <a:ext cx="360113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e 32">
            <a:extLst>
              <a:ext uri="{FF2B5EF4-FFF2-40B4-BE49-F238E27FC236}">
                <a16:creationId xmlns:a16="http://schemas.microsoft.com/office/drawing/2014/main" id="{9B071CC3-9564-481F-8601-B0E83491FFA2}"/>
              </a:ext>
            </a:extLst>
          </p:cNvPr>
          <p:cNvGrpSpPr/>
          <p:nvPr/>
        </p:nvGrpSpPr>
        <p:grpSpPr>
          <a:xfrm>
            <a:off x="4942411" y="5060358"/>
            <a:ext cx="3982600" cy="439688"/>
            <a:chOff x="5570924" y="1440852"/>
            <a:chExt cx="3301744" cy="449088"/>
          </a:xfrm>
        </p:grpSpPr>
        <p:sp>
          <p:nvSpPr>
            <p:cNvPr id="6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994921FB-AC90-4B17-AA62-D4735ED42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Multimedia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8F2D6F70-784D-450E-8977-CF92A1F6C0A0}"/>
                </a:ext>
              </a:extLst>
            </p:cNvPr>
            <p:cNvSpPr/>
            <p:nvPr/>
          </p:nvSpPr>
          <p:spPr>
            <a:xfrm>
              <a:off x="5570924" y="1440852"/>
              <a:ext cx="377504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58A4913A-E319-451D-B6FE-5FBD15E1B42E}"/>
                </a:ext>
              </a:extLst>
            </p:cNvPr>
            <p:cNvSpPr/>
            <p:nvPr/>
          </p:nvSpPr>
          <p:spPr>
            <a:xfrm>
              <a:off x="8506864" y="1448704"/>
              <a:ext cx="365804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1C5E11FC-C640-4401-9F9D-031F50F74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247" y="5484670"/>
            <a:ext cx="2637294" cy="35250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Multimedia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68" name="Connecteur : en angle 67">
            <a:extLst>
              <a:ext uri="{FF2B5EF4-FFF2-40B4-BE49-F238E27FC236}">
                <a16:creationId xmlns:a16="http://schemas.microsoft.com/office/drawing/2014/main" id="{D1EE7B3D-FA85-4E18-9CB1-E2B995026A88}"/>
              </a:ext>
            </a:extLst>
          </p:cNvPr>
          <p:cNvCxnSpPr>
            <a:cxnSpLocks/>
            <a:stCxn id="65" idx="4"/>
            <a:endCxn id="67" idx="1"/>
          </p:cNvCxnSpPr>
          <p:nvPr/>
        </p:nvCxnSpPr>
        <p:spPr bwMode="auto">
          <a:xfrm rot="16200000" flipH="1">
            <a:off x="5213884" y="5448559"/>
            <a:ext cx="168564" cy="256161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0" name="Ellipse 69">
            <a:extLst>
              <a:ext uri="{FF2B5EF4-FFF2-40B4-BE49-F238E27FC236}">
                <a16:creationId xmlns:a16="http://schemas.microsoft.com/office/drawing/2014/main" id="{4B68DBD5-4018-4CC6-A573-70AA75677B87}"/>
              </a:ext>
            </a:extLst>
          </p:cNvPr>
          <p:cNvSpPr/>
          <p:nvPr/>
        </p:nvSpPr>
        <p:spPr>
          <a:xfrm>
            <a:off x="7859210" y="5448202"/>
            <a:ext cx="441236" cy="432000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81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71" name="Groupe 27">
            <a:extLst>
              <a:ext uri="{FF2B5EF4-FFF2-40B4-BE49-F238E27FC236}">
                <a16:creationId xmlns:a16="http://schemas.microsoft.com/office/drawing/2014/main" id="{4413ED91-6111-4F26-903C-22AC843B86BB}"/>
              </a:ext>
            </a:extLst>
          </p:cNvPr>
          <p:cNvGrpSpPr/>
          <p:nvPr/>
        </p:nvGrpSpPr>
        <p:grpSpPr>
          <a:xfrm>
            <a:off x="4942411" y="5824871"/>
            <a:ext cx="4067944" cy="441236"/>
            <a:chOff x="5570925" y="1440852"/>
            <a:chExt cx="3330742" cy="441236"/>
          </a:xfrm>
        </p:grpSpPr>
        <p:sp>
          <p:nvSpPr>
            <p:cNvPr id="7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91E4B7BD-1C89-4C67-92E2-E801E2FB0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497" y="149848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Combination Link Banner Component</a:t>
              </a:r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A80DA341-B367-47C6-8A32-12FB5C555828}"/>
                </a:ext>
              </a:extLst>
            </p:cNvPr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06D827D3-F5CD-4383-AD53-5279818C3807}"/>
                </a:ext>
              </a:extLst>
            </p:cNvPr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95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Groupe 27">
            <a:extLst>
              <a:ext uri="{FF2B5EF4-FFF2-40B4-BE49-F238E27FC236}">
                <a16:creationId xmlns:a16="http://schemas.microsoft.com/office/drawing/2014/main" id="{C04A640D-1900-4729-8346-E6AC20D486BF}"/>
              </a:ext>
            </a:extLst>
          </p:cNvPr>
          <p:cNvGrpSpPr/>
          <p:nvPr/>
        </p:nvGrpSpPr>
        <p:grpSpPr>
          <a:xfrm>
            <a:off x="4955726" y="6301553"/>
            <a:ext cx="4067944" cy="441236"/>
            <a:chOff x="5570925" y="1440852"/>
            <a:chExt cx="3330742" cy="441236"/>
          </a:xfrm>
        </p:grpSpPr>
        <p:sp>
          <p:nvSpPr>
            <p:cNvPr id="8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0F2A8B3C-4AD7-4D65-A392-5F5E9DD08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Suitable Banner Component</a:t>
              </a:r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5A38D819-E3C0-4B54-AC39-E4150ADBD201}"/>
                </a:ext>
              </a:extLst>
            </p:cNvPr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04C76484-8C1D-4616-B21A-C0556BACFA98}"/>
                </a:ext>
              </a:extLst>
            </p:cNvPr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7912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320103" y="375491"/>
            <a:ext cx="7200800" cy="507627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New Generation Template WMF-Part2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78072" y="3379451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268108" y="1904624"/>
            <a:ext cx="3609964" cy="88840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DynamicBody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67C03A-6786-4CE6-B3E2-562B47E0CBF4}"/>
              </a:ext>
            </a:extLst>
          </p:cNvPr>
          <p:cNvSpPr/>
          <p:nvPr/>
        </p:nvSpPr>
        <p:spPr bwMode="auto">
          <a:xfrm>
            <a:off x="1268108" y="2840774"/>
            <a:ext cx="3609964" cy="49991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SEO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54" name="Groupe 27">
            <a:extLst>
              <a:ext uri="{FF2B5EF4-FFF2-40B4-BE49-F238E27FC236}">
                <a16:creationId xmlns:a16="http://schemas.microsoft.com/office/drawing/2014/main" id="{601766F6-5B52-4AEF-8F6C-A1B954CEE6C9}"/>
              </a:ext>
            </a:extLst>
          </p:cNvPr>
          <p:cNvGrpSpPr/>
          <p:nvPr/>
        </p:nvGrpSpPr>
        <p:grpSpPr>
          <a:xfrm>
            <a:off x="4985230" y="1057565"/>
            <a:ext cx="4067944" cy="441236"/>
            <a:chOff x="5570925" y="1440852"/>
            <a:chExt cx="3330742" cy="441236"/>
          </a:xfrm>
        </p:grpSpPr>
        <p:sp>
          <p:nvSpPr>
            <p:cNvPr id="5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F2CCA46E-06BF-4876-8B72-1B25E984D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Split Brand Sales Banner Component</a:t>
              </a:r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F00CF480-2870-453C-9B58-0CAC031BA45C}"/>
                </a:ext>
              </a:extLst>
            </p:cNvPr>
            <p:cNvSpPr/>
            <p:nvPr/>
          </p:nvSpPr>
          <p:spPr>
            <a:xfrm>
              <a:off x="5570925" y="1440852"/>
              <a:ext cx="354991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66D31587-3544-4245-998D-FA7F50FBFDAD}"/>
                </a:ext>
              </a:extLst>
            </p:cNvPr>
            <p:cNvSpPr/>
            <p:nvPr/>
          </p:nvSpPr>
          <p:spPr>
            <a:xfrm>
              <a:off x="8540392" y="1440852"/>
              <a:ext cx="361275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e 27">
            <a:extLst>
              <a:ext uri="{FF2B5EF4-FFF2-40B4-BE49-F238E27FC236}">
                <a16:creationId xmlns:a16="http://schemas.microsoft.com/office/drawing/2014/main" id="{5F6F5A1F-1C64-4F5E-9475-B9C9DCA00F5A}"/>
              </a:ext>
            </a:extLst>
          </p:cNvPr>
          <p:cNvGrpSpPr/>
          <p:nvPr/>
        </p:nvGrpSpPr>
        <p:grpSpPr>
          <a:xfrm>
            <a:off x="4932834" y="4076442"/>
            <a:ext cx="4059566" cy="441236"/>
            <a:chOff x="5557405" y="1468937"/>
            <a:chExt cx="3344262" cy="413151"/>
          </a:xfrm>
        </p:grpSpPr>
        <p:sp>
          <p:nvSpPr>
            <p:cNvPr id="6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1322A4FB-4A32-44C3-88D6-552203A4E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Combination Banner Component</a:t>
              </a: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38DE6F76-5D6B-4872-BCB5-E2B0CDA5D679}"/>
                </a:ext>
              </a:extLst>
            </p:cNvPr>
            <p:cNvSpPr/>
            <p:nvPr/>
          </p:nvSpPr>
          <p:spPr>
            <a:xfrm>
              <a:off x="5557405" y="1478865"/>
              <a:ext cx="396186" cy="400639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D122C2E3-B407-40F1-807B-8F8AD0EF9C79}"/>
                </a:ext>
              </a:extLst>
            </p:cNvPr>
            <p:cNvSpPr/>
            <p:nvPr/>
          </p:nvSpPr>
          <p:spPr>
            <a:xfrm>
              <a:off x="8543797" y="1468937"/>
              <a:ext cx="357870" cy="413151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e 32">
            <a:extLst>
              <a:ext uri="{FF2B5EF4-FFF2-40B4-BE49-F238E27FC236}">
                <a16:creationId xmlns:a16="http://schemas.microsoft.com/office/drawing/2014/main" id="{B763290D-5A6F-4974-A9F7-4FAAA53FBBDB}"/>
              </a:ext>
            </a:extLst>
          </p:cNvPr>
          <p:cNvGrpSpPr/>
          <p:nvPr/>
        </p:nvGrpSpPr>
        <p:grpSpPr>
          <a:xfrm>
            <a:off x="4985230" y="1507608"/>
            <a:ext cx="4082425" cy="441236"/>
            <a:chOff x="5570924" y="1440852"/>
            <a:chExt cx="3330743" cy="441236"/>
          </a:xfrm>
        </p:grpSpPr>
        <p:sp>
          <p:nvSpPr>
            <p:cNvPr id="6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91A8702D-0975-4E00-88A0-FA36AB205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BrandTheme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2B7DB863-FE59-4AF4-99BB-7826B49ADBB0}"/>
                </a:ext>
              </a:extLst>
            </p:cNvPr>
            <p:cNvSpPr/>
            <p:nvPr/>
          </p:nvSpPr>
          <p:spPr>
            <a:xfrm>
              <a:off x="5570924" y="1440852"/>
              <a:ext cx="392375" cy="414002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D91DF313-2755-4243-81AB-65CFE71D5BA3}"/>
                </a:ext>
              </a:extLst>
            </p:cNvPr>
            <p:cNvSpPr/>
            <p:nvPr/>
          </p:nvSpPr>
          <p:spPr>
            <a:xfrm>
              <a:off x="8547239" y="1440852"/>
              <a:ext cx="35442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4F400A6F-2449-41E2-9634-B5C5E5104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4667" y="1959778"/>
            <a:ext cx="3232478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 err="1">
                <a:solidFill>
                  <a:srgbClr val="FFFFFF"/>
                </a:solidFill>
              </a:rPr>
              <a:t>BrandTheme</a:t>
            </a:r>
            <a:r>
              <a:rPr lang="en-US" sz="1100" b="1" baseline="0" dirty="0">
                <a:solidFill>
                  <a:srgbClr val="FFFFFF"/>
                </a:solidFill>
              </a:rPr>
              <a:t>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68" name="Connecteur : en angle 67">
            <a:extLst>
              <a:ext uri="{FF2B5EF4-FFF2-40B4-BE49-F238E27FC236}">
                <a16:creationId xmlns:a16="http://schemas.microsoft.com/office/drawing/2014/main" id="{F926104C-8DA8-4F7D-81FC-F69DBF572834}"/>
              </a:ext>
            </a:extLst>
          </p:cNvPr>
          <p:cNvCxnSpPr>
            <a:cxnSpLocks/>
            <a:stCxn id="65" idx="4"/>
            <a:endCxn id="67" idx="1"/>
          </p:cNvCxnSpPr>
          <p:nvPr/>
        </p:nvCxnSpPr>
        <p:spPr bwMode="auto">
          <a:xfrm rot="16200000" flipH="1">
            <a:off x="5206086" y="1941217"/>
            <a:ext cx="218188" cy="178974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0" name="Ellipse 69">
            <a:extLst>
              <a:ext uri="{FF2B5EF4-FFF2-40B4-BE49-F238E27FC236}">
                <a16:creationId xmlns:a16="http://schemas.microsoft.com/office/drawing/2014/main" id="{7711494B-52D5-4E0C-9C08-CCD9B758B0AD}"/>
              </a:ext>
            </a:extLst>
          </p:cNvPr>
          <p:cNvSpPr/>
          <p:nvPr/>
        </p:nvSpPr>
        <p:spPr>
          <a:xfrm>
            <a:off x="8384563" y="1936241"/>
            <a:ext cx="434415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74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71" name="Groupe 32">
            <a:extLst>
              <a:ext uri="{FF2B5EF4-FFF2-40B4-BE49-F238E27FC236}">
                <a16:creationId xmlns:a16="http://schemas.microsoft.com/office/drawing/2014/main" id="{F288E897-DE91-444E-BEFD-DAB4909D8C18}"/>
              </a:ext>
            </a:extLst>
          </p:cNvPr>
          <p:cNvGrpSpPr/>
          <p:nvPr/>
        </p:nvGrpSpPr>
        <p:grpSpPr>
          <a:xfrm>
            <a:off x="5001706" y="2354615"/>
            <a:ext cx="4002624" cy="441236"/>
            <a:chOff x="5570924" y="1440852"/>
            <a:chExt cx="3330744" cy="441236"/>
          </a:xfrm>
        </p:grpSpPr>
        <p:sp>
          <p:nvSpPr>
            <p:cNvPr id="7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9311ABD-8383-46D1-90D6-1C3E51798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CulinaryMoments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6320B2A4-98F4-4F1F-A671-D6C5342F92C8}"/>
                </a:ext>
              </a:extLst>
            </p:cNvPr>
            <p:cNvSpPr/>
            <p:nvPr/>
          </p:nvSpPr>
          <p:spPr>
            <a:xfrm>
              <a:off x="5570924" y="1440852"/>
              <a:ext cx="361494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7174E3D3-8BA2-46CF-B1C8-473C5C85C637}"/>
                </a:ext>
              </a:extLst>
            </p:cNvPr>
            <p:cNvSpPr/>
            <p:nvPr/>
          </p:nvSpPr>
          <p:spPr>
            <a:xfrm>
              <a:off x="8531099" y="1440852"/>
              <a:ext cx="370569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5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2E855DFE-01B9-4E06-8B8E-DA72806F0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535" y="2799110"/>
            <a:ext cx="3169291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 err="1">
                <a:solidFill>
                  <a:srgbClr val="FFFFFF"/>
                </a:solidFill>
              </a:rPr>
              <a:t>CulinaryMoment</a:t>
            </a:r>
            <a:r>
              <a:rPr lang="en-US" sz="1100" b="1" baseline="0" dirty="0">
                <a:solidFill>
                  <a:srgbClr val="FFFFFF"/>
                </a:solidFill>
              </a:rPr>
              <a:t>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76" name="Connecteur : en angle 75">
            <a:extLst>
              <a:ext uri="{FF2B5EF4-FFF2-40B4-BE49-F238E27FC236}">
                <a16:creationId xmlns:a16="http://schemas.microsoft.com/office/drawing/2014/main" id="{37E2629B-993E-446D-B9FA-1B42ECC41091}"/>
              </a:ext>
            </a:extLst>
          </p:cNvPr>
          <p:cNvCxnSpPr>
            <a:cxnSpLocks/>
            <a:stCxn id="73" idx="4"/>
            <a:endCxn id="75" idx="1"/>
          </p:cNvCxnSpPr>
          <p:nvPr/>
        </p:nvCxnSpPr>
        <p:spPr bwMode="auto">
          <a:xfrm rot="16200000" flipH="1">
            <a:off x="5254085" y="2760679"/>
            <a:ext cx="183279" cy="253621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Ellipse 76">
            <a:extLst>
              <a:ext uri="{FF2B5EF4-FFF2-40B4-BE49-F238E27FC236}">
                <a16:creationId xmlns:a16="http://schemas.microsoft.com/office/drawing/2014/main" id="{3F0A35F1-5AC4-4053-A1D0-9459474AD92E}"/>
              </a:ext>
            </a:extLst>
          </p:cNvPr>
          <p:cNvSpPr/>
          <p:nvPr/>
        </p:nvSpPr>
        <p:spPr>
          <a:xfrm>
            <a:off x="8316048" y="2767859"/>
            <a:ext cx="434415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70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78" name="Groupe 32">
            <a:extLst>
              <a:ext uri="{FF2B5EF4-FFF2-40B4-BE49-F238E27FC236}">
                <a16:creationId xmlns:a16="http://schemas.microsoft.com/office/drawing/2014/main" id="{35CCF522-0D09-4E3D-86A3-BFAE3BC33AC3}"/>
              </a:ext>
            </a:extLst>
          </p:cNvPr>
          <p:cNvGrpSpPr/>
          <p:nvPr/>
        </p:nvGrpSpPr>
        <p:grpSpPr>
          <a:xfrm>
            <a:off x="4985229" y="3190401"/>
            <a:ext cx="3823075" cy="441236"/>
            <a:chOff x="5570924" y="1440852"/>
            <a:chExt cx="3294351" cy="441236"/>
          </a:xfrm>
        </p:grpSpPr>
        <p:sp>
          <p:nvSpPr>
            <p:cNvPr id="79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A8970111-B717-4A81-AF59-6C3CAB600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Core Technology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76D2A355-A98A-429E-8756-663DB8C4EC00}"/>
                </a:ext>
              </a:extLst>
            </p:cNvPr>
            <p:cNvSpPr/>
            <p:nvPr/>
          </p:nvSpPr>
          <p:spPr>
            <a:xfrm>
              <a:off x="5570924" y="1440852"/>
              <a:ext cx="399613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6B7F1899-E987-4689-9B83-25B67D057B74}"/>
                </a:ext>
              </a:extLst>
            </p:cNvPr>
            <p:cNvSpPr/>
            <p:nvPr/>
          </p:nvSpPr>
          <p:spPr>
            <a:xfrm>
              <a:off x="8527331" y="1472152"/>
              <a:ext cx="337944" cy="4099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78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2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F6FF6760-5DF7-4D79-82E2-608033B9D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414" y="3640935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Core Technology Banner 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83" name="Connecteur : en angle 82">
            <a:extLst>
              <a:ext uri="{FF2B5EF4-FFF2-40B4-BE49-F238E27FC236}">
                <a16:creationId xmlns:a16="http://schemas.microsoft.com/office/drawing/2014/main" id="{5B9F7264-017A-4997-8AE0-153EBCBF1B6A}"/>
              </a:ext>
            </a:extLst>
          </p:cNvPr>
          <p:cNvCxnSpPr>
            <a:cxnSpLocks/>
            <a:stCxn id="80" idx="4"/>
            <a:endCxn id="82" idx="1"/>
          </p:cNvCxnSpPr>
          <p:nvPr/>
        </p:nvCxnSpPr>
        <p:spPr bwMode="auto">
          <a:xfrm rot="16200000" flipH="1">
            <a:off x="5262100" y="3586641"/>
            <a:ext cx="189318" cy="279310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Ellipse 83">
            <a:extLst>
              <a:ext uri="{FF2B5EF4-FFF2-40B4-BE49-F238E27FC236}">
                <a16:creationId xmlns:a16="http://schemas.microsoft.com/office/drawing/2014/main" id="{F6C4AC59-4308-4E96-BBA8-F443A8FA409F}"/>
              </a:ext>
            </a:extLst>
          </p:cNvPr>
          <p:cNvSpPr/>
          <p:nvPr/>
        </p:nvSpPr>
        <p:spPr>
          <a:xfrm>
            <a:off x="7929377" y="3602767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79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85" name="Groupe 37">
            <a:extLst>
              <a:ext uri="{FF2B5EF4-FFF2-40B4-BE49-F238E27FC236}">
                <a16:creationId xmlns:a16="http://schemas.microsoft.com/office/drawing/2014/main" id="{D3B435AB-E7E4-455F-ACD5-66DA099311AE}"/>
              </a:ext>
            </a:extLst>
          </p:cNvPr>
          <p:cNvGrpSpPr/>
          <p:nvPr/>
        </p:nvGrpSpPr>
        <p:grpSpPr>
          <a:xfrm>
            <a:off x="4897276" y="4528455"/>
            <a:ext cx="4095123" cy="441236"/>
            <a:chOff x="5570924" y="1440852"/>
            <a:chExt cx="3330744" cy="441236"/>
          </a:xfrm>
        </p:grpSpPr>
        <p:sp>
          <p:nvSpPr>
            <p:cNvPr id="8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F25DAC6D-B790-4E22-BC04-751E8F5D3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Innovation Module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38A44FB4-6E0C-4C30-82B9-C02195DB00E9}"/>
                </a:ext>
              </a:extLst>
            </p:cNvPr>
            <p:cNvSpPr/>
            <p:nvPr/>
          </p:nvSpPr>
          <p:spPr>
            <a:xfrm>
              <a:off x="5570924" y="1440852"/>
              <a:ext cx="381580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1E6EDC71-8A9B-45EA-B700-4984908DF68D}"/>
                </a:ext>
              </a:extLst>
            </p:cNvPr>
            <p:cNvSpPr/>
            <p:nvPr/>
          </p:nvSpPr>
          <p:spPr>
            <a:xfrm>
              <a:off x="8520088" y="1440852"/>
              <a:ext cx="381580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68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oupe 32">
            <a:extLst>
              <a:ext uri="{FF2B5EF4-FFF2-40B4-BE49-F238E27FC236}">
                <a16:creationId xmlns:a16="http://schemas.microsoft.com/office/drawing/2014/main" id="{9F8310A7-4FAB-4F19-BEEF-207F662B6684}"/>
              </a:ext>
            </a:extLst>
          </p:cNvPr>
          <p:cNvGrpSpPr/>
          <p:nvPr/>
        </p:nvGrpSpPr>
        <p:grpSpPr>
          <a:xfrm>
            <a:off x="4897278" y="4995198"/>
            <a:ext cx="4107053" cy="441236"/>
            <a:chOff x="5570925" y="1440852"/>
            <a:chExt cx="3330743" cy="441236"/>
          </a:xfrm>
        </p:grpSpPr>
        <p:sp>
          <p:nvSpPr>
            <p:cNvPr id="9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02277F1A-0959-4E2F-99BB-91AA1893F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SalesTeaser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391A3270-6F55-45F4-97DE-4AD33DD8BC92}"/>
                </a:ext>
              </a:extLst>
            </p:cNvPr>
            <p:cNvSpPr/>
            <p:nvPr/>
          </p:nvSpPr>
          <p:spPr>
            <a:xfrm>
              <a:off x="5570925" y="1440852"/>
              <a:ext cx="380472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7298EB76-143C-48FA-A016-187500EBD26F}"/>
                </a:ext>
              </a:extLst>
            </p:cNvPr>
            <p:cNvSpPr/>
            <p:nvPr/>
          </p:nvSpPr>
          <p:spPr>
            <a:xfrm>
              <a:off x="8521196" y="1440852"/>
              <a:ext cx="380472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5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0C4F9180-5E42-4735-ABB4-277E657E4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325" y="5480117"/>
            <a:ext cx="3251979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 err="1">
                <a:solidFill>
                  <a:srgbClr val="FFFFFF"/>
                </a:solidFill>
              </a:rPr>
              <a:t>SalesTeaser</a:t>
            </a:r>
            <a:r>
              <a:rPr lang="en-US" sz="1100" b="1" baseline="0" dirty="0">
                <a:solidFill>
                  <a:srgbClr val="FFFFFF"/>
                </a:solidFill>
              </a:rPr>
              <a:t>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365E6433-711E-43F9-AB49-0291C9D9E83F}"/>
              </a:ext>
            </a:extLst>
          </p:cNvPr>
          <p:cNvSpPr/>
          <p:nvPr/>
        </p:nvSpPr>
        <p:spPr>
          <a:xfrm>
            <a:off x="8482283" y="5436433"/>
            <a:ext cx="432407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72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102" name="Groupe 27">
            <a:extLst>
              <a:ext uri="{FF2B5EF4-FFF2-40B4-BE49-F238E27FC236}">
                <a16:creationId xmlns:a16="http://schemas.microsoft.com/office/drawing/2014/main" id="{B51B5B78-FD0A-49EF-A51F-F2E7A6EE9EFE}"/>
              </a:ext>
            </a:extLst>
          </p:cNvPr>
          <p:cNvGrpSpPr/>
          <p:nvPr/>
        </p:nvGrpSpPr>
        <p:grpSpPr>
          <a:xfrm>
            <a:off x="4882140" y="5868704"/>
            <a:ext cx="4069872" cy="441236"/>
            <a:chOff x="5570924" y="1440852"/>
            <a:chExt cx="3249962" cy="441236"/>
          </a:xfrm>
        </p:grpSpPr>
        <p:sp>
          <p:nvSpPr>
            <p:cNvPr id="103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13CFA7F-8961-4BBD-B514-157798B07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Category Hero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A2062E5A-87B7-4208-A37E-96E7DA702839}"/>
                </a:ext>
              </a:extLst>
            </p:cNvPr>
            <p:cNvSpPr/>
            <p:nvPr/>
          </p:nvSpPr>
          <p:spPr>
            <a:xfrm>
              <a:off x="5570924" y="1440852"/>
              <a:ext cx="386723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BF5274CC-3E75-4F3E-BBA8-7DC22CFACCE3}"/>
                </a:ext>
              </a:extLst>
            </p:cNvPr>
            <p:cNvSpPr/>
            <p:nvPr/>
          </p:nvSpPr>
          <p:spPr>
            <a:xfrm>
              <a:off x="8446249" y="1440852"/>
              <a:ext cx="374637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6" name="Groupe 32">
            <a:extLst>
              <a:ext uri="{FF2B5EF4-FFF2-40B4-BE49-F238E27FC236}">
                <a16:creationId xmlns:a16="http://schemas.microsoft.com/office/drawing/2014/main" id="{0BD8E3D4-8691-4082-AF5F-80A78A80391D}"/>
              </a:ext>
            </a:extLst>
          </p:cNvPr>
          <p:cNvGrpSpPr/>
          <p:nvPr/>
        </p:nvGrpSpPr>
        <p:grpSpPr>
          <a:xfrm>
            <a:off x="4890350" y="6346760"/>
            <a:ext cx="4061662" cy="441236"/>
            <a:chOff x="5570924" y="1440852"/>
            <a:chExt cx="3330744" cy="441236"/>
          </a:xfrm>
        </p:grpSpPr>
        <p:sp>
          <p:nvSpPr>
            <p:cNvPr id="10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8796FCE8-C4AC-4FB8-8CBC-8DB340AA7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FE4E17AA-59F1-4F6A-A314-2356D9F07E87}"/>
                </a:ext>
              </a:extLst>
            </p:cNvPr>
            <p:cNvSpPr/>
            <p:nvPr/>
          </p:nvSpPr>
          <p:spPr>
            <a:xfrm>
              <a:off x="5570924" y="1440852"/>
              <a:ext cx="397137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33B5F5A-7A6E-4BDD-80D3-77E58D0AE87C}"/>
                </a:ext>
              </a:extLst>
            </p:cNvPr>
            <p:cNvSpPr/>
            <p:nvPr/>
          </p:nvSpPr>
          <p:spPr>
            <a:xfrm>
              <a:off x="8516469" y="1440852"/>
              <a:ext cx="385199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031091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413792"/>
            <a:ext cx="7104261" cy="566936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Buying Guide </a:t>
            </a:r>
            <a:r>
              <a:rPr lang="en-US" sz="2400" dirty="0" err="1">
                <a:solidFill>
                  <a:srgbClr val="FFFFFF"/>
                </a:solidFill>
              </a:rPr>
              <a:t>Rowenta</a:t>
            </a:r>
            <a:r>
              <a:rPr lang="en-US" sz="24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3555757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1960764"/>
            <a:ext cx="3600000" cy="146823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Buying Guide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" name="Groupe 32"/>
          <p:cNvGrpSpPr/>
          <p:nvPr/>
        </p:nvGrpSpPr>
        <p:grpSpPr>
          <a:xfrm>
            <a:off x="5472008" y="1494228"/>
            <a:ext cx="3141148" cy="441236"/>
            <a:chOff x="5400000" y="1979652"/>
            <a:chExt cx="3141148" cy="441236"/>
          </a:xfrm>
        </p:grpSpPr>
        <p:sp>
          <p:nvSpPr>
            <p:cNvPr id="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202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400000" y="19796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</p:grpSp>
      <p:sp>
        <p:nvSpPr>
          <p:cNvPr id="38" name="Ellipse 37"/>
          <p:cNvSpPr/>
          <p:nvPr/>
        </p:nvSpPr>
        <p:spPr>
          <a:xfrm>
            <a:off x="8316416" y="148478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24708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Header MOULINEX 	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124744"/>
            <a:ext cx="864096" cy="25739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9" name="Connecteur en angle 8"/>
          <p:cNvCxnSpPr>
            <a:stCxn id="75" idx="3"/>
            <a:endCxn id="7" idx="1"/>
          </p:cNvCxnSpPr>
          <p:nvPr/>
        </p:nvCxnSpPr>
        <p:spPr bwMode="auto">
          <a:xfrm flipV="1">
            <a:off x="4860032" y="1253439"/>
            <a:ext cx="360040" cy="1066747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</p:cxn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00000" y="1440852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400000" y="2017750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Site Logo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3" name="Groupe 52"/>
          <p:cNvGrpSpPr/>
          <p:nvPr/>
        </p:nvGrpSpPr>
        <p:grpSpPr>
          <a:xfrm>
            <a:off x="5400000" y="2594648"/>
            <a:ext cx="3330744" cy="441236"/>
            <a:chOff x="5400000" y="2564904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5502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r>
                <a:rPr lang="en-US" sz="1200" b="1" baseline="0" dirty="0">
                  <a:solidFill>
                    <a:srgbClr val="FFFFFF"/>
                  </a:solidFill>
                  <a:latin typeface="+mj-lt"/>
                </a:rPr>
                <a:t> 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5400000" y="2564904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289508" y="2564904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1259632" y="1888138"/>
            <a:ext cx="864000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Menu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2171765" y="1888138"/>
            <a:ext cx="1728000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Site 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3947898" y="1888138"/>
            <a:ext cx="696110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Country Selector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4716016" y="1888138"/>
            <a:ext cx="144016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900" b="1" u="sng" kern="700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1900987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1888138"/>
            <a:ext cx="203175" cy="203175"/>
          </a:xfrm>
          <a:prstGeom prst="rect">
            <a:avLst/>
          </a:prstGeom>
        </p:spPr>
      </p:pic>
      <p:pic>
        <p:nvPicPr>
          <p:cNvPr id="28" name="Image 27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40833" y="1888138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1259632" y="1614453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Cookies content (E)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259632" y="1340768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Browser disclaimer (D)</a:t>
            </a:r>
          </a:p>
        </p:txBody>
      </p: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56857" y="1340768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56857" y="1641649"/>
            <a:ext cx="203175" cy="203175"/>
          </a:xfrm>
          <a:prstGeom prst="rect">
            <a:avLst/>
          </a:prstGeom>
        </p:spPr>
      </p:pic>
      <p:grpSp>
        <p:nvGrpSpPr>
          <p:cNvPr id="52" name="Groupe 51"/>
          <p:cNvGrpSpPr/>
          <p:nvPr/>
        </p:nvGrpSpPr>
        <p:grpSpPr>
          <a:xfrm>
            <a:off x="5400000" y="3171545"/>
            <a:ext cx="3330744" cy="441236"/>
            <a:chOff x="5426908" y="3172378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2129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Browser Disclaimer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426908" y="31723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316416" y="31723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35</a:t>
              </a:r>
            </a:p>
          </p:txBody>
        </p:sp>
      </p:grpSp>
      <p:grpSp>
        <p:nvGrpSpPr>
          <p:cNvPr id="51" name="Groupe 50"/>
          <p:cNvGrpSpPr/>
          <p:nvPr/>
        </p:nvGrpSpPr>
        <p:grpSpPr>
          <a:xfrm>
            <a:off x="5400000" y="3748442"/>
            <a:ext cx="3330744" cy="441236"/>
            <a:chOff x="5426908" y="3748442"/>
            <a:chExt cx="3330744" cy="441236"/>
          </a:xfrm>
        </p:grpSpPr>
        <p:sp>
          <p:nvSpPr>
            <p:cNvPr id="4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Cookie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9" name="Ellipse 48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36</a:t>
              </a:r>
            </a:p>
          </p:txBody>
        </p:sp>
      </p:grpSp>
      <p:pic>
        <p:nvPicPr>
          <p:cNvPr id="56" name="Image 5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9632" y="4116594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Rectangle 56"/>
          <p:cNvSpPr/>
          <p:nvPr/>
        </p:nvSpPr>
        <p:spPr bwMode="auto">
          <a:xfrm>
            <a:off x="1237951" y="4527109"/>
            <a:ext cx="3672408" cy="864096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300" baseline="0" dirty="0"/>
              <a:t>Create an 8787 ticket in the case of adding/deleting a category link in the burger menu or in principal categories navigation.</a:t>
            </a:r>
            <a:endParaRPr lang="en-US" sz="1300" dirty="0"/>
          </a:p>
        </p:txBody>
      </p:sp>
      <p:sp>
        <p:nvSpPr>
          <p:cNvPr id="64" name="Rectangle 63"/>
          <p:cNvSpPr/>
          <p:nvPr/>
        </p:nvSpPr>
        <p:spPr bwMode="auto">
          <a:xfrm>
            <a:off x="1259632" y="2780928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Home top menu slot (F)</a:t>
            </a:r>
          </a:p>
        </p:txBody>
      </p:sp>
      <p:grpSp>
        <p:nvGrpSpPr>
          <p:cNvPr id="65" name="Groupe 64"/>
          <p:cNvGrpSpPr/>
          <p:nvPr/>
        </p:nvGrpSpPr>
        <p:grpSpPr>
          <a:xfrm>
            <a:off x="5436096" y="4293096"/>
            <a:ext cx="3330744" cy="441236"/>
            <a:chOff x="5426908" y="374844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Navigation Bar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cxnSp>
        <p:nvCxnSpPr>
          <p:cNvPr id="73" name="Connecteur en angle 72"/>
          <p:cNvCxnSpPr>
            <a:cxnSpLocks/>
            <a:stCxn id="57" idx="0"/>
            <a:endCxn id="64" idx="3"/>
          </p:cNvCxnSpPr>
          <p:nvPr/>
        </p:nvCxnSpPr>
        <p:spPr bwMode="auto">
          <a:xfrm rot="5400000" flipH="1" flipV="1">
            <a:off x="3147797" y="2815275"/>
            <a:ext cx="1638193" cy="1785477"/>
          </a:xfrm>
          <a:prstGeom prst="bentConnector4">
            <a:avLst>
              <a:gd name="adj1" fmla="val 46704"/>
              <a:gd name="adj2" fmla="val 112803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76" name="Connecteur en angle 75"/>
          <p:cNvCxnSpPr>
            <a:cxnSpLocks/>
            <a:stCxn id="57" idx="0"/>
            <a:endCxn id="71" idx="1"/>
          </p:cNvCxnSpPr>
          <p:nvPr/>
        </p:nvCxnSpPr>
        <p:spPr bwMode="auto">
          <a:xfrm rot="16200000" flipV="1">
            <a:off x="1063409" y="2516362"/>
            <a:ext cx="2206971" cy="1814523"/>
          </a:xfrm>
          <a:prstGeom prst="bentConnector4">
            <a:avLst>
              <a:gd name="adj1" fmla="val 40213"/>
              <a:gd name="adj2" fmla="val 113793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58" name="Groupe 27">
            <a:extLst>
              <a:ext uri="{FF2B5EF4-FFF2-40B4-BE49-F238E27FC236}">
                <a16:creationId xmlns:a16="http://schemas.microsoft.com/office/drawing/2014/main" id="{89764D46-A113-4E8B-AEF8-D777C97A80DF}"/>
              </a:ext>
            </a:extLst>
          </p:cNvPr>
          <p:cNvGrpSpPr/>
          <p:nvPr/>
        </p:nvGrpSpPr>
        <p:grpSpPr>
          <a:xfrm>
            <a:off x="5436096" y="4898928"/>
            <a:ext cx="3330744" cy="441236"/>
            <a:chOff x="5570924" y="1440852"/>
            <a:chExt cx="3330744" cy="441236"/>
          </a:xfrm>
        </p:grpSpPr>
        <p:sp>
          <p:nvSpPr>
            <p:cNvPr id="59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8BDD36BE-E131-4B17-A3D8-B79567063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A700FF26-ED35-45B5-ABE5-64EB22B80359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C1AEB97C-25A2-4270-B80C-69A471B9519A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FED5E46D-F367-4989-9AD5-E1F77481A900}"/>
              </a:ext>
            </a:extLst>
          </p:cNvPr>
          <p:cNvSpPr/>
          <p:nvPr/>
        </p:nvSpPr>
        <p:spPr bwMode="auto">
          <a:xfrm>
            <a:off x="1259632" y="3068960"/>
            <a:ext cx="3600000" cy="2421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One Click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Suggest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(G)</a:t>
            </a:r>
          </a:p>
        </p:txBody>
      </p:sp>
      <p:pic>
        <p:nvPicPr>
          <p:cNvPr id="63" name="Image 62" descr="icon_locked.png">
            <a:extLst>
              <a:ext uri="{FF2B5EF4-FFF2-40B4-BE49-F238E27FC236}">
                <a16:creationId xmlns:a16="http://schemas.microsoft.com/office/drawing/2014/main" id="{D032CB49-DFA4-4CE7-967D-531663EDED5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8680" y="3098174"/>
            <a:ext cx="203175" cy="203175"/>
          </a:xfrm>
          <a:prstGeom prst="rect">
            <a:avLst/>
          </a:prstGeom>
        </p:spPr>
      </p:pic>
      <p:sp>
        <p:nvSpPr>
          <p:cNvPr id="66" name="ZoneTexte 65">
            <a:extLst>
              <a:ext uri="{FF2B5EF4-FFF2-40B4-BE49-F238E27FC236}">
                <a16:creationId xmlns:a16="http://schemas.microsoft.com/office/drawing/2014/main" id="{A3FD52A5-CD0F-4A74-BF76-3BDE45BEEED7}"/>
              </a:ext>
            </a:extLst>
          </p:cNvPr>
          <p:cNvSpPr txBox="1"/>
          <p:nvPr/>
        </p:nvSpPr>
        <p:spPr>
          <a:xfrm>
            <a:off x="3916703" y="5693584"/>
            <a:ext cx="1265155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BRA-13755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 bwMode="auto">
          <a:xfrm>
            <a:off x="413256" y="2291818"/>
            <a:ext cx="696110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Menu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413255" y="2046549"/>
            <a:ext cx="4579671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Cookies content (E)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413256" y="1772864"/>
            <a:ext cx="457967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Browser disclaimer (D)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413256" y="3213024"/>
            <a:ext cx="4579672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Home top menu slot (F)</a:t>
            </a: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Header ROWENTA/CALOR	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124744"/>
            <a:ext cx="864096" cy="25739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9" name="Connecteur en angle 8"/>
          <p:cNvCxnSpPr>
            <a:cxnSpLocks/>
            <a:endCxn id="7" idx="1"/>
          </p:cNvCxnSpPr>
          <p:nvPr/>
        </p:nvCxnSpPr>
        <p:spPr bwMode="auto">
          <a:xfrm flipV="1">
            <a:off x="4860032" y="1253439"/>
            <a:ext cx="360040" cy="149884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</p:cxn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00000" y="1440852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400000" y="2017750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Site Logo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3" name="Groupe 52"/>
          <p:cNvGrpSpPr/>
          <p:nvPr/>
        </p:nvGrpSpPr>
        <p:grpSpPr>
          <a:xfrm>
            <a:off x="5400000" y="2594648"/>
            <a:ext cx="3330744" cy="441236"/>
            <a:chOff x="5400000" y="2564904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5502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r>
                <a:rPr lang="en-US" sz="1200" b="1" baseline="0" dirty="0">
                  <a:solidFill>
                    <a:srgbClr val="FFFFFF"/>
                  </a:solidFill>
                  <a:latin typeface="+mj-lt"/>
                </a:rPr>
                <a:t> 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5400000" y="2564904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289508" y="2564904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72" name="Rectangle 71"/>
          <p:cNvSpPr/>
          <p:nvPr/>
        </p:nvSpPr>
        <p:spPr bwMode="auto">
          <a:xfrm>
            <a:off x="1187816" y="2291218"/>
            <a:ext cx="935912" cy="84974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Site 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72" y="2035839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72" y="1799399"/>
            <a:ext cx="203175" cy="203175"/>
          </a:xfrm>
          <a:prstGeom prst="rect">
            <a:avLst/>
          </a:prstGeom>
        </p:spPr>
      </p:pic>
      <p:pic>
        <p:nvPicPr>
          <p:cNvPr id="28" name="Image 27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677" y="2301178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7898" y="2327409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4942" y="2309323"/>
            <a:ext cx="203175" cy="203175"/>
          </a:xfrm>
          <a:prstGeom prst="rect">
            <a:avLst/>
          </a:prstGeom>
        </p:spPr>
      </p:pic>
      <p:grpSp>
        <p:nvGrpSpPr>
          <p:cNvPr id="52" name="Groupe 51"/>
          <p:cNvGrpSpPr/>
          <p:nvPr/>
        </p:nvGrpSpPr>
        <p:grpSpPr>
          <a:xfrm>
            <a:off x="5400000" y="3171545"/>
            <a:ext cx="3330744" cy="441236"/>
            <a:chOff x="5426908" y="3172378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2129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Browser Disclaimer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426908" y="31723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316416" y="31723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35</a:t>
              </a:r>
            </a:p>
          </p:txBody>
        </p:sp>
      </p:grpSp>
      <p:grpSp>
        <p:nvGrpSpPr>
          <p:cNvPr id="51" name="Groupe 50"/>
          <p:cNvGrpSpPr/>
          <p:nvPr/>
        </p:nvGrpSpPr>
        <p:grpSpPr>
          <a:xfrm>
            <a:off x="5400000" y="3748442"/>
            <a:ext cx="3330744" cy="441236"/>
            <a:chOff x="5426908" y="3748442"/>
            <a:chExt cx="3330744" cy="441236"/>
          </a:xfrm>
        </p:grpSpPr>
        <p:sp>
          <p:nvSpPr>
            <p:cNvPr id="4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Cookie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9" name="Ellipse 48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36</a:t>
              </a:r>
            </a:p>
          </p:txBody>
        </p:sp>
      </p:grpSp>
      <p:pic>
        <p:nvPicPr>
          <p:cNvPr id="56" name="Image 5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9632" y="4116594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Rectangle 56"/>
          <p:cNvSpPr/>
          <p:nvPr/>
        </p:nvSpPr>
        <p:spPr bwMode="auto">
          <a:xfrm>
            <a:off x="1237951" y="4527109"/>
            <a:ext cx="3672408" cy="864096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300" baseline="0" dirty="0"/>
              <a:t>Create an 8787 ticket in the case of adding/deleting a category link in the burger menu or in principal categories navigation.</a:t>
            </a:r>
            <a:endParaRPr lang="en-US" sz="1300" dirty="0"/>
          </a:p>
        </p:txBody>
      </p:sp>
      <p:grpSp>
        <p:nvGrpSpPr>
          <p:cNvPr id="65" name="Groupe 64"/>
          <p:cNvGrpSpPr/>
          <p:nvPr/>
        </p:nvGrpSpPr>
        <p:grpSpPr>
          <a:xfrm>
            <a:off x="5436096" y="4293096"/>
            <a:ext cx="3330744" cy="441236"/>
            <a:chOff x="5426908" y="374844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Navigation Bar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cxnSp>
        <p:nvCxnSpPr>
          <p:cNvPr id="73" name="Connecteur en angle 72"/>
          <p:cNvCxnSpPr>
            <a:cxnSpLocks/>
            <a:stCxn id="57" idx="0"/>
            <a:endCxn id="64" idx="3"/>
          </p:cNvCxnSpPr>
          <p:nvPr/>
        </p:nvCxnSpPr>
        <p:spPr bwMode="auto">
          <a:xfrm rot="5400000" flipH="1" flipV="1">
            <a:off x="3430493" y="2964675"/>
            <a:ext cx="1206097" cy="1918773"/>
          </a:xfrm>
          <a:prstGeom prst="bentConnector4">
            <a:avLst>
              <a:gd name="adj1" fmla="val 45523"/>
              <a:gd name="adj2" fmla="val 111914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76" name="Connecteur en angle 75"/>
          <p:cNvCxnSpPr>
            <a:cxnSpLocks/>
            <a:stCxn id="57" idx="0"/>
            <a:endCxn id="71" idx="1"/>
          </p:cNvCxnSpPr>
          <p:nvPr/>
        </p:nvCxnSpPr>
        <p:spPr bwMode="auto">
          <a:xfrm rot="16200000" flipV="1">
            <a:off x="842061" y="2295014"/>
            <a:ext cx="1803291" cy="2660899"/>
          </a:xfrm>
          <a:prstGeom prst="bentConnector4">
            <a:avLst>
              <a:gd name="adj1" fmla="val 38022"/>
              <a:gd name="adj2" fmla="val 108591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C79B1D2-1A0B-4DBC-91D6-397A33C0587C}"/>
              </a:ext>
            </a:extLst>
          </p:cNvPr>
          <p:cNvSpPr txBox="1"/>
          <p:nvPr/>
        </p:nvSpPr>
        <p:spPr>
          <a:xfrm>
            <a:off x="4113555" y="5661248"/>
            <a:ext cx="338906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R18.2 : [BRA-9524] &amp; [BRA-13755]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FC2D28F-5FDE-4AFA-BDFA-C1143B6FC737}"/>
              </a:ext>
            </a:extLst>
          </p:cNvPr>
          <p:cNvSpPr/>
          <p:nvPr/>
        </p:nvSpPr>
        <p:spPr bwMode="auto">
          <a:xfrm>
            <a:off x="2177688" y="2301178"/>
            <a:ext cx="522104" cy="83978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b="1" kern="700" baseline="0" dirty="0">
                <a:solidFill>
                  <a:schemeClr val="tx1"/>
                </a:solidFill>
                <a:ea typeface="ＭＳ Ｐゴシック" pitchFamily="34" charset="-128"/>
              </a:rPr>
              <a:t>Login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1AE258D-D041-4D92-B74A-CAE22F44F353}"/>
              </a:ext>
            </a:extLst>
          </p:cNvPr>
          <p:cNvSpPr/>
          <p:nvPr/>
        </p:nvSpPr>
        <p:spPr bwMode="auto">
          <a:xfrm>
            <a:off x="2771800" y="2309323"/>
            <a:ext cx="567356" cy="83978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b="1" kern="700" baseline="0">
                <a:solidFill>
                  <a:schemeClr val="tx1"/>
                </a:solidFill>
                <a:ea typeface="ＭＳ Ｐゴシック" pitchFamily="34" charset="-128"/>
              </a:rPr>
              <a:t>Search Area</a:t>
            </a:r>
            <a:endParaRPr lang="fr-FR" sz="900" b="1" kern="700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83F5105-5CD7-43CF-BDD8-E05130073BEA}"/>
              </a:ext>
            </a:extLst>
          </p:cNvPr>
          <p:cNvSpPr/>
          <p:nvPr/>
        </p:nvSpPr>
        <p:spPr bwMode="auto">
          <a:xfrm>
            <a:off x="3410247" y="2302021"/>
            <a:ext cx="696110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Mini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Cart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</p:txBody>
      </p:sp>
      <p:pic>
        <p:nvPicPr>
          <p:cNvPr id="61" name="Image 60" descr="icon_locked.png">
            <a:extLst>
              <a:ext uri="{FF2B5EF4-FFF2-40B4-BE49-F238E27FC236}">
                <a16:creationId xmlns:a16="http://schemas.microsoft.com/office/drawing/2014/main" id="{473AF337-6C1F-4009-95D4-86086F2FCBF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0247" y="2309196"/>
            <a:ext cx="203175" cy="203175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95C90655-2DBB-46A2-B798-09D6B4639D3F}"/>
              </a:ext>
            </a:extLst>
          </p:cNvPr>
          <p:cNvSpPr/>
          <p:nvPr/>
        </p:nvSpPr>
        <p:spPr bwMode="auto">
          <a:xfrm>
            <a:off x="4163721" y="2293371"/>
            <a:ext cx="829207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Newsletter Icon Slot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pic>
        <p:nvPicPr>
          <p:cNvPr id="63" name="Image 62" descr="icon_locked.png">
            <a:extLst>
              <a:ext uri="{FF2B5EF4-FFF2-40B4-BE49-F238E27FC236}">
                <a16:creationId xmlns:a16="http://schemas.microsoft.com/office/drawing/2014/main" id="{5B03D3EF-A631-43BF-B0F0-D2272D3728E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63722" y="2300546"/>
            <a:ext cx="203175" cy="203175"/>
          </a:xfrm>
          <a:prstGeom prst="rect">
            <a:avLst/>
          </a:prstGeom>
        </p:spPr>
      </p:pic>
      <p:grpSp>
        <p:nvGrpSpPr>
          <p:cNvPr id="66" name="Groupe 27">
            <a:extLst>
              <a:ext uri="{FF2B5EF4-FFF2-40B4-BE49-F238E27FC236}">
                <a16:creationId xmlns:a16="http://schemas.microsoft.com/office/drawing/2014/main" id="{32FB687F-4B7F-4A05-9625-45D8C509894F}"/>
              </a:ext>
            </a:extLst>
          </p:cNvPr>
          <p:cNvGrpSpPr/>
          <p:nvPr/>
        </p:nvGrpSpPr>
        <p:grpSpPr>
          <a:xfrm>
            <a:off x="5436096" y="4898928"/>
            <a:ext cx="3330744" cy="441236"/>
            <a:chOff x="5570924" y="1440852"/>
            <a:chExt cx="3330744" cy="441236"/>
          </a:xfrm>
        </p:grpSpPr>
        <p:sp>
          <p:nvSpPr>
            <p:cNvPr id="7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91F6453-6D2C-4905-B97A-9D13DFC62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02046DE7-3DCB-4AC3-822E-472FBCADEACE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040576EB-3C0A-431B-B4F9-24F8E51AC488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FE645AC6-78BA-48BD-8392-7EE09D54A94C}"/>
              </a:ext>
            </a:extLst>
          </p:cNvPr>
          <p:cNvSpPr/>
          <p:nvPr/>
        </p:nvSpPr>
        <p:spPr bwMode="auto">
          <a:xfrm>
            <a:off x="405179" y="3515403"/>
            <a:ext cx="4587747" cy="233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One Click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Suggest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(G)</a:t>
            </a:r>
          </a:p>
        </p:txBody>
      </p:sp>
      <p:pic>
        <p:nvPicPr>
          <p:cNvPr id="80" name="Image 79" descr="icon_locked.png">
            <a:extLst>
              <a:ext uri="{FF2B5EF4-FFF2-40B4-BE49-F238E27FC236}">
                <a16:creationId xmlns:a16="http://schemas.microsoft.com/office/drawing/2014/main" id="{9D37A922-229A-4C59-83AE-2F87DEE292B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5180" y="3522578"/>
            <a:ext cx="203175" cy="20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1397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07EC406F-E99D-4F4C-93A3-FE4E182FEE60}"/>
              </a:ext>
            </a:extLst>
          </p:cNvPr>
          <p:cNvSpPr/>
          <p:nvPr/>
        </p:nvSpPr>
        <p:spPr bwMode="auto">
          <a:xfrm>
            <a:off x="467544" y="3599259"/>
            <a:ext cx="4587747" cy="2330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One Click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Suggest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(I)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467545" y="2996952"/>
            <a:ext cx="4392488" cy="2160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Top navigation bar (G)</a:t>
            </a: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Header Tefal	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899593" y="1196752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" name="Groupe 54"/>
          <p:cNvGrpSpPr/>
          <p:nvPr/>
        </p:nvGrpSpPr>
        <p:grpSpPr>
          <a:xfrm>
            <a:off x="5400000" y="1440852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3" name="Groupe 53"/>
          <p:cNvGrpSpPr/>
          <p:nvPr/>
        </p:nvGrpSpPr>
        <p:grpSpPr>
          <a:xfrm>
            <a:off x="5400000" y="1916832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Site Logo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4" name="Groupe 52"/>
          <p:cNvGrpSpPr/>
          <p:nvPr/>
        </p:nvGrpSpPr>
        <p:grpSpPr>
          <a:xfrm>
            <a:off x="5400000" y="2441444"/>
            <a:ext cx="3330744" cy="441236"/>
            <a:chOff x="5400000" y="2564904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5502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r>
                <a:rPr lang="en-US" sz="1200" b="1" baseline="0" dirty="0">
                  <a:solidFill>
                    <a:srgbClr val="FFFFFF"/>
                  </a:solidFill>
                  <a:latin typeface="+mj-lt"/>
                </a:rPr>
                <a:t> 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5400000" y="2564904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289508" y="2564904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467545" y="2060848"/>
            <a:ext cx="576064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Menu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115617" y="2032154"/>
            <a:ext cx="1584176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Site 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2771801" y="2060848"/>
            <a:ext cx="792088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Country Selector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4283969" y="2060848"/>
            <a:ext cx="576064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" b="1" kern="700" baseline="0" dirty="0" err="1">
                <a:solidFill>
                  <a:schemeClr val="tx1"/>
                </a:solidFill>
                <a:ea typeface="ＭＳ Ｐゴシック" pitchFamily="34" charset="-128"/>
              </a:rPr>
              <a:t>Search</a:t>
            </a:r>
            <a:endParaRPr lang="fr-FR" sz="900" b="1" kern="700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3" y="2060848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5" y="2060848"/>
            <a:ext cx="203175" cy="203175"/>
          </a:xfrm>
          <a:prstGeom prst="rect">
            <a:avLst/>
          </a:prstGeom>
        </p:spPr>
      </p:pic>
      <p:pic>
        <p:nvPicPr>
          <p:cNvPr id="28" name="Image 27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7" y="2060848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467545" y="1772816"/>
            <a:ext cx="4392488" cy="2160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Cookies content (F)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467545" y="1484784"/>
            <a:ext cx="4392488" cy="2160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Browser disclaimer (E)</a:t>
            </a:r>
          </a:p>
        </p:txBody>
      </p: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4810" y="1484784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4810" y="1785665"/>
            <a:ext cx="203175" cy="203175"/>
          </a:xfrm>
          <a:prstGeom prst="rect">
            <a:avLst/>
          </a:prstGeom>
        </p:spPr>
      </p:pic>
      <p:grpSp>
        <p:nvGrpSpPr>
          <p:cNvPr id="53" name="Groupe 52"/>
          <p:cNvGrpSpPr/>
          <p:nvPr/>
        </p:nvGrpSpPr>
        <p:grpSpPr>
          <a:xfrm>
            <a:off x="3563889" y="2060848"/>
            <a:ext cx="696110" cy="864096"/>
            <a:chOff x="4163922" y="1412776"/>
            <a:chExt cx="696110" cy="864096"/>
          </a:xfrm>
        </p:grpSpPr>
        <p:sp>
          <p:nvSpPr>
            <p:cNvPr id="54" name="Rectangle 53"/>
            <p:cNvSpPr/>
            <p:nvPr/>
          </p:nvSpPr>
          <p:spPr bwMode="auto">
            <a:xfrm>
              <a:off x="4163922" y="1412776"/>
              <a:ext cx="696110" cy="8640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Social site links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  <p:pic>
          <p:nvPicPr>
            <p:cNvPr id="55" name="Image 54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1412776"/>
              <a:ext cx="203175" cy="203175"/>
            </a:xfrm>
            <a:prstGeom prst="rect">
              <a:avLst/>
            </a:prstGeom>
          </p:spPr>
        </p:pic>
      </p:grpSp>
      <p:grpSp>
        <p:nvGrpSpPr>
          <p:cNvPr id="56" name="Groupe 55"/>
          <p:cNvGrpSpPr/>
          <p:nvPr/>
        </p:nvGrpSpPr>
        <p:grpSpPr>
          <a:xfrm>
            <a:off x="5436096" y="2924944"/>
            <a:ext cx="3330744" cy="441236"/>
            <a:chOff x="5570924" y="1440852"/>
            <a:chExt cx="3330744" cy="441236"/>
          </a:xfrm>
        </p:grpSpPr>
        <p:sp>
          <p:nvSpPr>
            <p:cNvPr id="5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8" name="Ellipse 5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9" name="Ellipse 58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30</a:t>
              </a:r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5436096" y="3429000"/>
            <a:ext cx="3330744" cy="441236"/>
            <a:chOff x="5426908" y="3172378"/>
            <a:chExt cx="3330744" cy="441236"/>
          </a:xfrm>
        </p:grpSpPr>
        <p:sp>
          <p:nvSpPr>
            <p:cNvPr id="6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2129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Browser Disclaimer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426908" y="31723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63" name="Ellipse 62"/>
            <p:cNvSpPr/>
            <p:nvPr/>
          </p:nvSpPr>
          <p:spPr>
            <a:xfrm>
              <a:off x="8316416" y="31723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35</a:t>
              </a:r>
            </a:p>
          </p:txBody>
        </p:sp>
      </p:grpSp>
      <p:grpSp>
        <p:nvGrpSpPr>
          <p:cNvPr id="64" name="Groupe 63"/>
          <p:cNvGrpSpPr/>
          <p:nvPr/>
        </p:nvGrpSpPr>
        <p:grpSpPr>
          <a:xfrm>
            <a:off x="5436096" y="3923868"/>
            <a:ext cx="3330744" cy="441236"/>
            <a:chOff x="5426908" y="3748442"/>
            <a:chExt cx="3330744" cy="441236"/>
          </a:xfrm>
        </p:grpSpPr>
        <p:sp>
          <p:nvSpPr>
            <p:cNvPr id="6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Cookie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68" name="Ellipse 67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36</a:t>
              </a:r>
            </a:p>
          </p:txBody>
        </p:sp>
      </p:grpSp>
      <p:sp>
        <p:nvSpPr>
          <p:cNvPr id="70" name="Rectangle 69"/>
          <p:cNvSpPr/>
          <p:nvPr/>
        </p:nvSpPr>
        <p:spPr bwMode="auto">
          <a:xfrm>
            <a:off x="758119" y="5315603"/>
            <a:ext cx="4528806" cy="1541195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300" baseline="0" dirty="0"/>
              <a:t>Create an 8787 ticket in the case of adding/deleting a category link in the burger menu or in principal categories navigation.</a:t>
            </a:r>
          </a:p>
          <a:p>
            <a:pPr algn="just"/>
            <a:endParaRPr lang="fr-FR" sz="1300" baseline="0" dirty="0"/>
          </a:p>
          <a:p>
            <a:pPr algn="just"/>
            <a:r>
              <a:rPr lang="en-US" sz="1300" baseline="0" dirty="0"/>
              <a:t>The slot is implemented only for Korean </a:t>
            </a:r>
            <a:r>
              <a:rPr lang="en-US" sz="1300" baseline="0" dirty="0" err="1"/>
              <a:t>Tefal</a:t>
            </a:r>
            <a:r>
              <a:rPr lang="en-US" sz="1300" baseline="0" dirty="0"/>
              <a:t> website.</a:t>
            </a:r>
          </a:p>
          <a:p>
            <a:pPr algn="just"/>
            <a:r>
              <a:rPr lang="en-US" sz="1300" baseline="0" dirty="0"/>
              <a:t>For other </a:t>
            </a:r>
            <a:r>
              <a:rPr lang="en-US" sz="1300" baseline="0" dirty="0" err="1"/>
              <a:t>Tefal</a:t>
            </a:r>
            <a:r>
              <a:rPr lang="en-US" sz="1300" baseline="0" dirty="0"/>
              <a:t> markets, if needed, please create an 8787 ticket.</a:t>
            </a:r>
          </a:p>
        </p:txBody>
      </p:sp>
      <p:cxnSp>
        <p:nvCxnSpPr>
          <p:cNvPr id="73" name="Connecteur en angle 72"/>
          <p:cNvCxnSpPr>
            <a:cxnSpLocks/>
            <a:stCxn id="70" idx="0"/>
            <a:endCxn id="71" idx="1"/>
          </p:cNvCxnSpPr>
          <p:nvPr/>
        </p:nvCxnSpPr>
        <p:spPr bwMode="auto">
          <a:xfrm rot="16200000" flipV="1">
            <a:off x="333657" y="2626737"/>
            <a:ext cx="2822755" cy="2554977"/>
          </a:xfrm>
          <a:prstGeom prst="bentConnector4">
            <a:avLst>
              <a:gd name="adj1" fmla="val 42348"/>
              <a:gd name="adj2" fmla="val 108947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5" name="Connecteur en angle 84"/>
          <p:cNvCxnSpPr>
            <a:cxnSpLocks/>
            <a:stCxn id="70" idx="0"/>
            <a:endCxn id="83" idx="3"/>
          </p:cNvCxnSpPr>
          <p:nvPr/>
        </p:nvCxnSpPr>
        <p:spPr bwMode="auto">
          <a:xfrm rot="5400000" flipH="1" flipV="1">
            <a:off x="2835958" y="3291529"/>
            <a:ext cx="2210639" cy="1837511"/>
          </a:xfrm>
          <a:prstGeom prst="bentConnector4">
            <a:avLst>
              <a:gd name="adj1" fmla="val 47557"/>
              <a:gd name="adj2" fmla="val 112441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89" name="Groupe 88"/>
          <p:cNvGrpSpPr/>
          <p:nvPr/>
        </p:nvGrpSpPr>
        <p:grpSpPr>
          <a:xfrm>
            <a:off x="5436096" y="4427924"/>
            <a:ext cx="3330744" cy="441236"/>
            <a:chOff x="5426908" y="3748442"/>
            <a:chExt cx="3330744" cy="441236"/>
          </a:xfrm>
        </p:grpSpPr>
        <p:sp>
          <p:nvSpPr>
            <p:cNvPr id="9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Navigation Bar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92" name="Ellipse 91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B9E0B0C7-476C-4DFE-816A-F17C3031B48B}"/>
              </a:ext>
            </a:extLst>
          </p:cNvPr>
          <p:cNvSpPr/>
          <p:nvPr/>
        </p:nvSpPr>
        <p:spPr bwMode="auto">
          <a:xfrm>
            <a:off x="467544" y="3284984"/>
            <a:ext cx="4392488" cy="2160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Local product (H)</a:t>
            </a:r>
          </a:p>
        </p:txBody>
      </p: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1CBF237D-E080-40A6-8929-A1D0FE38CD87}"/>
              </a:ext>
            </a:extLst>
          </p:cNvPr>
          <p:cNvGrpSpPr/>
          <p:nvPr/>
        </p:nvGrpSpPr>
        <p:grpSpPr>
          <a:xfrm>
            <a:off x="5489728" y="4931980"/>
            <a:ext cx="3330744" cy="441236"/>
            <a:chOff x="5426908" y="3748442"/>
            <a:chExt cx="3330744" cy="441236"/>
          </a:xfrm>
        </p:grpSpPr>
        <p:sp>
          <p:nvSpPr>
            <p:cNvPr id="8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A85A3062-50F0-4497-896A-5C73189DF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769DD1E4-0A9E-44A6-8814-3FFE2B0AD5D0}"/>
                </a:ext>
              </a:extLst>
            </p:cNvPr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H</a:t>
              </a:r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6526FE90-216D-4BCE-B96B-5F1E5DBAD6D9}"/>
                </a:ext>
              </a:extLst>
            </p:cNvPr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84" name="ZoneTexte 83">
            <a:extLst>
              <a:ext uri="{FF2B5EF4-FFF2-40B4-BE49-F238E27FC236}">
                <a16:creationId xmlns:a16="http://schemas.microsoft.com/office/drawing/2014/main" id="{D71B35A9-A327-4981-A1F5-3B458AA2A991}"/>
              </a:ext>
            </a:extLst>
          </p:cNvPr>
          <p:cNvSpPr txBox="1"/>
          <p:nvPr/>
        </p:nvSpPr>
        <p:spPr>
          <a:xfrm>
            <a:off x="3651391" y="3995303"/>
            <a:ext cx="1265155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BRA-10830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88" name="Image 87">
            <a:extLst>
              <a:ext uri="{FF2B5EF4-FFF2-40B4-BE49-F238E27FC236}">
                <a16:creationId xmlns:a16="http://schemas.microsoft.com/office/drawing/2014/main" id="{5B41CC6D-54AB-40BE-AA4A-AC647C7296C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7" y="4973705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6" name="Groupe 27">
            <a:extLst>
              <a:ext uri="{FF2B5EF4-FFF2-40B4-BE49-F238E27FC236}">
                <a16:creationId xmlns:a16="http://schemas.microsoft.com/office/drawing/2014/main" id="{A1F650B7-0418-4FCB-8E29-5997B059721A}"/>
              </a:ext>
            </a:extLst>
          </p:cNvPr>
          <p:cNvGrpSpPr/>
          <p:nvPr/>
        </p:nvGrpSpPr>
        <p:grpSpPr>
          <a:xfrm>
            <a:off x="5521104" y="5513058"/>
            <a:ext cx="3330744" cy="441236"/>
            <a:chOff x="5570924" y="1440852"/>
            <a:chExt cx="3330744" cy="441236"/>
          </a:xfrm>
        </p:grpSpPr>
        <p:sp>
          <p:nvSpPr>
            <p:cNvPr id="7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B86511B-4F22-47C0-B47A-7081B5568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663140A9-2DB7-4222-A4CC-5FB095E6FDAC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1EF337AC-0CD4-4D38-991E-D83F4FDD1474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  <p:pic>
        <p:nvPicPr>
          <p:cNvPr id="93" name="Image 92" descr="icon_locked.png">
            <a:extLst>
              <a:ext uri="{FF2B5EF4-FFF2-40B4-BE49-F238E27FC236}">
                <a16:creationId xmlns:a16="http://schemas.microsoft.com/office/drawing/2014/main" id="{727592C0-BCF7-481C-9523-7B77B788442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662" y="3628245"/>
            <a:ext cx="203175" cy="203175"/>
          </a:xfrm>
          <a:prstGeom prst="rect">
            <a:avLst/>
          </a:prstGeom>
        </p:spPr>
      </p:pic>
      <p:sp>
        <p:nvSpPr>
          <p:cNvPr id="94" name="ZoneTexte 93">
            <a:extLst>
              <a:ext uri="{FF2B5EF4-FFF2-40B4-BE49-F238E27FC236}">
                <a16:creationId xmlns:a16="http://schemas.microsoft.com/office/drawing/2014/main" id="{80A1DC4B-EA3A-4C1B-AC54-3B8F6CFD84AE}"/>
              </a:ext>
            </a:extLst>
          </p:cNvPr>
          <p:cNvSpPr txBox="1"/>
          <p:nvPr/>
        </p:nvSpPr>
        <p:spPr>
          <a:xfrm>
            <a:off x="1680765" y="4087167"/>
            <a:ext cx="1265155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BRA-13755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81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Header ALL-CLAD / </a:t>
            </a:r>
            <a:r>
              <a:rPr lang="en-US" sz="3200" dirty="0" err="1">
                <a:solidFill>
                  <a:srgbClr val="FFFFFF"/>
                </a:solidFill>
              </a:rPr>
              <a:t>Lagostina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40000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" name="Groupe 54"/>
          <p:cNvGrpSpPr/>
          <p:nvPr/>
        </p:nvGrpSpPr>
        <p:grpSpPr>
          <a:xfrm>
            <a:off x="5400000" y="1479781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3" name="Groupe 53"/>
          <p:cNvGrpSpPr/>
          <p:nvPr/>
        </p:nvGrpSpPr>
        <p:grpSpPr>
          <a:xfrm>
            <a:off x="5400000" y="2026205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Site Logo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" name="Groupe 45"/>
          <p:cNvGrpSpPr/>
          <p:nvPr/>
        </p:nvGrpSpPr>
        <p:grpSpPr>
          <a:xfrm>
            <a:off x="1259632" y="2780928"/>
            <a:ext cx="3600400" cy="369654"/>
            <a:chOff x="1259632" y="2339266"/>
            <a:chExt cx="3600400" cy="369654"/>
          </a:xfrm>
        </p:grpSpPr>
        <p:sp>
          <p:nvSpPr>
            <p:cNvPr id="30" name="Rectangle 29"/>
            <p:cNvSpPr/>
            <p:nvPr/>
          </p:nvSpPr>
          <p:spPr bwMode="auto">
            <a:xfrm>
              <a:off x="1259632" y="2348944"/>
              <a:ext cx="3600000" cy="35997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Top Navigation bar</a:t>
              </a:r>
            </a:p>
            <a:p>
              <a:pPr algn="ctr"/>
              <a:r>
                <a:rPr lang="fr-FR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31" name="Image 30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2339266"/>
              <a:ext cx="203175" cy="203175"/>
            </a:xfrm>
            <a:prstGeom prst="rect">
              <a:avLst/>
            </a:prstGeom>
          </p:spPr>
        </p:pic>
      </p:grpSp>
      <p:grpSp>
        <p:nvGrpSpPr>
          <p:cNvPr id="6" name="Groupe 44"/>
          <p:cNvGrpSpPr/>
          <p:nvPr/>
        </p:nvGrpSpPr>
        <p:grpSpPr>
          <a:xfrm>
            <a:off x="1259632" y="1916832"/>
            <a:ext cx="720080" cy="864096"/>
            <a:chOff x="1259632" y="1412776"/>
            <a:chExt cx="720080" cy="864096"/>
          </a:xfrm>
        </p:grpSpPr>
        <p:sp>
          <p:nvSpPr>
            <p:cNvPr id="72" name="Rectangle 71"/>
            <p:cNvSpPr/>
            <p:nvPr/>
          </p:nvSpPr>
          <p:spPr bwMode="auto">
            <a:xfrm>
              <a:off x="1259632" y="1412776"/>
              <a:ext cx="720080" cy="8640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Default Site logo</a:t>
              </a:r>
            </a:p>
            <a:p>
              <a:pPr algn="ctr"/>
              <a:r>
                <a:rPr lang="fr-FR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  <p:pic>
          <p:nvPicPr>
            <p:cNvPr id="24" name="Image 23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76537" y="1425625"/>
              <a:ext cx="203175" cy="203175"/>
            </a:xfrm>
            <a:prstGeom prst="rect">
              <a:avLst/>
            </a:prstGeom>
          </p:spPr>
        </p:pic>
      </p:grpSp>
      <p:sp>
        <p:nvSpPr>
          <p:cNvPr id="33" name="Rectangle 32"/>
          <p:cNvSpPr/>
          <p:nvPr/>
        </p:nvSpPr>
        <p:spPr bwMode="auto">
          <a:xfrm>
            <a:off x="3347864" y="2420888"/>
            <a:ext cx="1512168" cy="36004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2051720" y="1916832"/>
            <a:ext cx="280831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Navigation Top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9" name="Groupe 47"/>
          <p:cNvGrpSpPr/>
          <p:nvPr/>
        </p:nvGrpSpPr>
        <p:grpSpPr>
          <a:xfrm>
            <a:off x="5436096" y="2564904"/>
            <a:ext cx="3330744" cy="441236"/>
            <a:chOff x="5570924" y="1440852"/>
            <a:chExt cx="3330744" cy="441236"/>
          </a:xfrm>
        </p:grpSpPr>
        <p:sp>
          <p:nvSpPr>
            <p:cNvPr id="4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Navigation Top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39</a:t>
              </a:r>
            </a:p>
          </p:txBody>
        </p:sp>
      </p:grpSp>
      <p:sp>
        <p:nvSpPr>
          <p:cNvPr id="56" name="Rectangle 5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7" name="Image 56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 bwMode="auto">
          <a:xfrm>
            <a:off x="2051720" y="2420888"/>
            <a:ext cx="1224136" cy="36004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pic>
        <p:nvPicPr>
          <p:cNvPr id="54" name="Image 5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988840"/>
            <a:ext cx="203175" cy="203175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09952" y="414938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Rectangle 40"/>
          <p:cNvSpPr/>
          <p:nvPr/>
        </p:nvSpPr>
        <p:spPr bwMode="auto">
          <a:xfrm>
            <a:off x="5292080" y="4500234"/>
            <a:ext cx="3672408" cy="729268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5436096" y="450023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aseline="0" dirty="0"/>
              <a:t>Create an 8787 ticket in the case of adding/deleting a category in top navigation bar.</a:t>
            </a:r>
            <a:endParaRPr lang="en-US" sz="1200" dirty="0"/>
          </a:p>
        </p:txBody>
      </p:sp>
      <p:cxnSp>
        <p:nvCxnSpPr>
          <p:cNvPr id="43" name="Connecteur en angle 42"/>
          <p:cNvCxnSpPr>
            <a:stCxn id="41" idx="1"/>
            <a:endCxn id="30" idx="3"/>
          </p:cNvCxnSpPr>
          <p:nvPr/>
        </p:nvCxnSpPr>
        <p:spPr bwMode="auto">
          <a:xfrm rot="10800000">
            <a:off x="4859632" y="2970594"/>
            <a:ext cx="432448" cy="1894274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C763DF0D-2E11-438A-9379-21E909CE82BD}"/>
              </a:ext>
            </a:extLst>
          </p:cNvPr>
          <p:cNvSpPr txBox="1"/>
          <p:nvPr/>
        </p:nvSpPr>
        <p:spPr>
          <a:xfrm>
            <a:off x="3916703" y="5693584"/>
            <a:ext cx="1265155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BRA-13755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A2C999-8348-4BDD-9139-A7DB2616192D}"/>
              </a:ext>
            </a:extLst>
          </p:cNvPr>
          <p:cNvSpPr/>
          <p:nvPr/>
        </p:nvSpPr>
        <p:spPr bwMode="auto">
          <a:xfrm>
            <a:off x="1259630" y="3212976"/>
            <a:ext cx="3600000" cy="2387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One Click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Suggest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(D)</a:t>
            </a:r>
          </a:p>
        </p:txBody>
      </p:sp>
      <p:pic>
        <p:nvPicPr>
          <p:cNvPr id="44" name="Image 43" descr="icon_locked.png">
            <a:extLst>
              <a:ext uri="{FF2B5EF4-FFF2-40B4-BE49-F238E27FC236}">
                <a16:creationId xmlns:a16="http://schemas.microsoft.com/office/drawing/2014/main" id="{C9A84CFD-DA90-47AD-A97C-73BA0100FB4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70157" y="3214454"/>
            <a:ext cx="203175" cy="203175"/>
          </a:xfrm>
          <a:prstGeom prst="rect">
            <a:avLst/>
          </a:prstGeom>
        </p:spPr>
      </p:pic>
      <p:grpSp>
        <p:nvGrpSpPr>
          <p:cNvPr id="45" name="Groupe 27">
            <a:extLst>
              <a:ext uri="{FF2B5EF4-FFF2-40B4-BE49-F238E27FC236}">
                <a16:creationId xmlns:a16="http://schemas.microsoft.com/office/drawing/2014/main" id="{258C3155-2117-4663-A9D6-4BA73DFD9270}"/>
              </a:ext>
            </a:extLst>
          </p:cNvPr>
          <p:cNvGrpSpPr/>
          <p:nvPr/>
        </p:nvGrpSpPr>
        <p:grpSpPr>
          <a:xfrm>
            <a:off x="5436096" y="3105868"/>
            <a:ext cx="3330744" cy="441236"/>
            <a:chOff x="5570924" y="1440852"/>
            <a:chExt cx="3330744" cy="441236"/>
          </a:xfrm>
        </p:grpSpPr>
        <p:sp>
          <p:nvSpPr>
            <p:cNvPr id="4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B3E828D2-4FB0-4D63-895D-3F7167657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470BC71F-CAE7-411F-9854-50A25AE8C12E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F9B2407D-FE21-4626-A54D-C0C89A1C212F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Header SEB	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124744"/>
            <a:ext cx="864096" cy="25739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9" name="Connecteur en angle 8"/>
          <p:cNvCxnSpPr>
            <a:stCxn id="75" idx="3"/>
            <a:endCxn id="7" idx="1"/>
          </p:cNvCxnSpPr>
          <p:nvPr/>
        </p:nvCxnSpPr>
        <p:spPr bwMode="auto">
          <a:xfrm flipV="1">
            <a:off x="4860032" y="1253439"/>
            <a:ext cx="360040" cy="1066747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</p:cxn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00000" y="1440852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400000" y="2017750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Site Logo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3" name="Groupe 52"/>
          <p:cNvGrpSpPr/>
          <p:nvPr/>
        </p:nvGrpSpPr>
        <p:grpSpPr>
          <a:xfrm>
            <a:off x="5400000" y="2594648"/>
            <a:ext cx="3330744" cy="441236"/>
            <a:chOff x="5400000" y="2564904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5502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Navigation Bar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400000" y="2564904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289508" y="2564904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1259632" y="1888138"/>
            <a:ext cx="864000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Menu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2171765" y="1888138"/>
            <a:ext cx="1728000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Site 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3947898" y="1888138"/>
            <a:ext cx="696110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Social links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4716016" y="1888138"/>
            <a:ext cx="144016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900" b="1" u="sng" kern="700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1900987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888138"/>
            <a:ext cx="203175" cy="203175"/>
          </a:xfrm>
          <a:prstGeom prst="rect">
            <a:avLst/>
          </a:prstGeom>
        </p:spPr>
      </p:pic>
      <p:pic>
        <p:nvPicPr>
          <p:cNvPr id="28" name="Image 27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0833" y="1888138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1259632" y="1614453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Cookies content (D)</a:t>
            </a:r>
          </a:p>
        </p:txBody>
      </p: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6857" y="1340768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6857" y="1641649"/>
            <a:ext cx="203175" cy="203175"/>
          </a:xfrm>
          <a:prstGeom prst="rect">
            <a:avLst/>
          </a:prstGeom>
        </p:spPr>
      </p:pic>
      <p:grpSp>
        <p:nvGrpSpPr>
          <p:cNvPr id="51" name="Groupe 50"/>
          <p:cNvGrpSpPr/>
          <p:nvPr/>
        </p:nvGrpSpPr>
        <p:grpSpPr>
          <a:xfrm>
            <a:off x="5400000" y="3171546"/>
            <a:ext cx="3330744" cy="441236"/>
            <a:chOff x="5426908" y="3748442"/>
            <a:chExt cx="3330744" cy="441236"/>
          </a:xfrm>
        </p:grpSpPr>
        <p:sp>
          <p:nvSpPr>
            <p:cNvPr id="4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Cookie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9" name="Ellipse 48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36</a:t>
              </a:r>
            </a:p>
          </p:txBody>
        </p:sp>
      </p:grpSp>
      <p:pic>
        <p:nvPicPr>
          <p:cNvPr id="56" name="Image 5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20422" y="3799351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Rectangle 56"/>
          <p:cNvSpPr/>
          <p:nvPr/>
        </p:nvSpPr>
        <p:spPr bwMode="auto">
          <a:xfrm>
            <a:off x="1301397" y="4238367"/>
            <a:ext cx="3672408" cy="864096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300" baseline="0" dirty="0"/>
              <a:t>Create an 8787 ticket in the case of adding/deleting a category link in the burger menu or in principal categories navigation.</a:t>
            </a:r>
            <a:endParaRPr lang="en-US" sz="1300" dirty="0"/>
          </a:p>
        </p:txBody>
      </p:sp>
      <p:sp>
        <p:nvSpPr>
          <p:cNvPr id="64" name="Rectangle 63"/>
          <p:cNvSpPr/>
          <p:nvPr/>
        </p:nvSpPr>
        <p:spPr bwMode="auto">
          <a:xfrm>
            <a:off x="1259632" y="2780928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Home top menu slot (E)</a:t>
            </a:r>
          </a:p>
        </p:txBody>
      </p:sp>
      <p:grpSp>
        <p:nvGrpSpPr>
          <p:cNvPr id="65" name="Groupe 64"/>
          <p:cNvGrpSpPr/>
          <p:nvPr/>
        </p:nvGrpSpPr>
        <p:grpSpPr>
          <a:xfrm>
            <a:off x="5414873" y="3748444"/>
            <a:ext cx="3330744" cy="441236"/>
            <a:chOff x="5426908" y="374844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Navigation Bar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cxnSp>
        <p:nvCxnSpPr>
          <p:cNvPr id="73" name="Connecteur en angle 72"/>
          <p:cNvCxnSpPr>
            <a:cxnSpLocks/>
            <a:stCxn id="57" idx="0"/>
            <a:endCxn id="64" idx="3"/>
          </p:cNvCxnSpPr>
          <p:nvPr/>
        </p:nvCxnSpPr>
        <p:spPr bwMode="auto">
          <a:xfrm rot="5400000" flipH="1" flipV="1">
            <a:off x="3323891" y="2702627"/>
            <a:ext cx="1349451" cy="1722031"/>
          </a:xfrm>
          <a:prstGeom prst="bentConnector4">
            <a:avLst>
              <a:gd name="adj1" fmla="val 45999"/>
              <a:gd name="adj2" fmla="val 113275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76" name="Connecteur en angle 75"/>
          <p:cNvCxnSpPr>
            <a:cxnSpLocks/>
            <a:stCxn id="57" idx="0"/>
            <a:endCxn id="71" idx="1"/>
          </p:cNvCxnSpPr>
          <p:nvPr/>
        </p:nvCxnSpPr>
        <p:spPr bwMode="auto">
          <a:xfrm rot="16200000" flipV="1">
            <a:off x="1239503" y="2340268"/>
            <a:ext cx="1918229" cy="1877969"/>
          </a:xfrm>
          <a:prstGeom prst="bentConnector4">
            <a:avLst>
              <a:gd name="adj1" fmla="val 38740"/>
              <a:gd name="adj2" fmla="val 112173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F5412B9-287F-49EF-9405-3F6BDF8708BF}"/>
              </a:ext>
            </a:extLst>
          </p:cNvPr>
          <p:cNvSpPr/>
          <p:nvPr/>
        </p:nvSpPr>
        <p:spPr bwMode="auto">
          <a:xfrm>
            <a:off x="1248326" y="3092771"/>
            <a:ext cx="3600000" cy="2387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One Click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Suggest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(F)</a:t>
            </a:r>
          </a:p>
        </p:txBody>
      </p:sp>
      <p:pic>
        <p:nvPicPr>
          <p:cNvPr id="45" name="Image 44" descr="icon_locked.png">
            <a:extLst>
              <a:ext uri="{FF2B5EF4-FFF2-40B4-BE49-F238E27FC236}">
                <a16:creationId xmlns:a16="http://schemas.microsoft.com/office/drawing/2014/main" id="{BBBACE43-7635-4630-80C1-EEF19CBC499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8853" y="3094249"/>
            <a:ext cx="203175" cy="203175"/>
          </a:xfrm>
          <a:prstGeom prst="rect">
            <a:avLst/>
          </a:prstGeom>
        </p:spPr>
      </p:pic>
      <p:grpSp>
        <p:nvGrpSpPr>
          <p:cNvPr id="46" name="Groupe 27">
            <a:extLst>
              <a:ext uri="{FF2B5EF4-FFF2-40B4-BE49-F238E27FC236}">
                <a16:creationId xmlns:a16="http://schemas.microsoft.com/office/drawing/2014/main" id="{A4ADE1CB-77AC-401F-8FBE-75B5489E439E}"/>
              </a:ext>
            </a:extLst>
          </p:cNvPr>
          <p:cNvGrpSpPr/>
          <p:nvPr/>
        </p:nvGrpSpPr>
        <p:grpSpPr>
          <a:xfrm>
            <a:off x="5381804" y="4365940"/>
            <a:ext cx="3330744" cy="441236"/>
            <a:chOff x="5570924" y="1440852"/>
            <a:chExt cx="3330744" cy="441236"/>
          </a:xfrm>
        </p:grpSpPr>
        <p:sp>
          <p:nvSpPr>
            <p:cNvPr id="5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007CF760-C1AC-4454-B48E-56FB703EF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3479478D-8AB7-4453-A5FC-584C37818FF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EB03537F-DAD6-4111-AC83-7C87771CEEBA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  <p:sp>
        <p:nvSpPr>
          <p:cNvPr id="78" name="ZoneTexte 77">
            <a:extLst>
              <a:ext uri="{FF2B5EF4-FFF2-40B4-BE49-F238E27FC236}">
                <a16:creationId xmlns:a16="http://schemas.microsoft.com/office/drawing/2014/main" id="{C2C442D5-FEDD-40F0-9D7C-6F255E0B9D4A}"/>
              </a:ext>
            </a:extLst>
          </p:cNvPr>
          <p:cNvSpPr txBox="1"/>
          <p:nvPr/>
        </p:nvSpPr>
        <p:spPr>
          <a:xfrm>
            <a:off x="3916703" y="5693584"/>
            <a:ext cx="1265155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BRA-13755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43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Header KRUPS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124744"/>
            <a:ext cx="864096" cy="25739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9" name="Connecteur en angle 8"/>
          <p:cNvCxnSpPr>
            <a:stCxn id="75" idx="3"/>
            <a:endCxn id="7" idx="1"/>
          </p:cNvCxnSpPr>
          <p:nvPr/>
        </p:nvCxnSpPr>
        <p:spPr bwMode="auto">
          <a:xfrm flipV="1">
            <a:off x="4860032" y="1253439"/>
            <a:ext cx="360040" cy="1041224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</p:cxn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00000" y="1440852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 Navigation Bar Component 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400000" y="2017750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Site Logo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2590095" y="1873622"/>
            <a:ext cx="1235577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Menu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259426" y="1872245"/>
            <a:ext cx="1274535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Site 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3881806" y="1862615"/>
            <a:ext cx="978226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fr-FR" sz="900" b="1" u="sng" kern="700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1900987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19163" y="1888138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1259632" y="1614453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Cookies content (C)</a:t>
            </a:r>
          </a:p>
        </p:txBody>
      </p: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6857" y="1340768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6857" y="1641649"/>
            <a:ext cx="203175" cy="203175"/>
          </a:xfrm>
          <a:prstGeom prst="rect">
            <a:avLst/>
          </a:prstGeom>
        </p:spPr>
      </p:pic>
      <p:grpSp>
        <p:nvGrpSpPr>
          <p:cNvPr id="51" name="Groupe 50"/>
          <p:cNvGrpSpPr/>
          <p:nvPr/>
        </p:nvGrpSpPr>
        <p:grpSpPr>
          <a:xfrm>
            <a:off x="5400000" y="2639661"/>
            <a:ext cx="3330744" cy="441236"/>
            <a:chOff x="5426908" y="3748442"/>
            <a:chExt cx="3330744" cy="441236"/>
          </a:xfrm>
        </p:grpSpPr>
        <p:sp>
          <p:nvSpPr>
            <p:cNvPr id="4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Cookie Banner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9" name="Ellipse 48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36</a:t>
              </a:r>
            </a:p>
          </p:txBody>
        </p:sp>
      </p:grpSp>
      <p:pic>
        <p:nvPicPr>
          <p:cNvPr id="56" name="Image 5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5911" y="4062875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Rectangle 56"/>
          <p:cNvSpPr/>
          <p:nvPr/>
        </p:nvSpPr>
        <p:spPr bwMode="auto">
          <a:xfrm>
            <a:off x="1293973" y="4509120"/>
            <a:ext cx="3672408" cy="864096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300" baseline="0" dirty="0"/>
              <a:t>Create an 8787 ticket in the case of adding/deleting a category link in the burger menu or in principal categories navigation.</a:t>
            </a:r>
            <a:endParaRPr lang="en-US" sz="1300" dirty="0"/>
          </a:p>
        </p:txBody>
      </p:sp>
      <p:sp>
        <p:nvSpPr>
          <p:cNvPr id="64" name="Rectangle 63"/>
          <p:cNvSpPr/>
          <p:nvPr/>
        </p:nvSpPr>
        <p:spPr bwMode="auto">
          <a:xfrm>
            <a:off x="1259632" y="2780928"/>
            <a:ext cx="360000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Home top menu slot (D)</a:t>
            </a:r>
          </a:p>
        </p:txBody>
      </p:sp>
      <p:grpSp>
        <p:nvGrpSpPr>
          <p:cNvPr id="65" name="Groupe 64"/>
          <p:cNvGrpSpPr/>
          <p:nvPr/>
        </p:nvGrpSpPr>
        <p:grpSpPr>
          <a:xfrm>
            <a:off x="5400000" y="3246213"/>
            <a:ext cx="3330744" cy="441236"/>
            <a:chOff x="5426908" y="374844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Navigation Bar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cxnSp>
        <p:nvCxnSpPr>
          <p:cNvPr id="73" name="Connecteur en angle 72"/>
          <p:cNvCxnSpPr>
            <a:cxnSpLocks/>
            <a:stCxn id="57" idx="0"/>
            <a:endCxn id="64" idx="3"/>
          </p:cNvCxnSpPr>
          <p:nvPr/>
        </p:nvCxnSpPr>
        <p:spPr bwMode="auto">
          <a:xfrm rot="5400000" flipH="1" flipV="1">
            <a:off x="3184802" y="2834291"/>
            <a:ext cx="1620204" cy="1729455"/>
          </a:xfrm>
          <a:prstGeom prst="bentConnector4">
            <a:avLst>
              <a:gd name="adj1" fmla="val 46667"/>
              <a:gd name="adj2" fmla="val 113218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76" name="Connecteur en angle 75"/>
          <p:cNvCxnSpPr>
            <a:cxnSpLocks/>
            <a:stCxn id="57" idx="0"/>
            <a:endCxn id="72" idx="1"/>
          </p:cNvCxnSpPr>
          <p:nvPr/>
        </p:nvCxnSpPr>
        <p:spPr bwMode="auto">
          <a:xfrm rot="16200000" flipV="1">
            <a:off x="1092389" y="2471331"/>
            <a:ext cx="2204827" cy="1870751"/>
          </a:xfrm>
          <a:prstGeom prst="bentConnector4">
            <a:avLst>
              <a:gd name="adj1" fmla="val 40202"/>
              <a:gd name="adj2" fmla="val 11222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9E72F2B4-6817-48A4-A352-CCFCCCB60501}"/>
              </a:ext>
            </a:extLst>
          </p:cNvPr>
          <p:cNvSpPr/>
          <p:nvPr/>
        </p:nvSpPr>
        <p:spPr bwMode="auto">
          <a:xfrm>
            <a:off x="1248326" y="3092771"/>
            <a:ext cx="3600000" cy="2387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One Click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Suggest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(E)</a:t>
            </a:r>
          </a:p>
        </p:txBody>
      </p:sp>
      <p:pic>
        <p:nvPicPr>
          <p:cNvPr id="39" name="Image 38" descr="icon_locked.png">
            <a:extLst>
              <a:ext uri="{FF2B5EF4-FFF2-40B4-BE49-F238E27FC236}">
                <a16:creationId xmlns:a16="http://schemas.microsoft.com/office/drawing/2014/main" id="{9A2C7F35-B73A-4D2B-B77A-B4D13F5C980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8853" y="3094249"/>
            <a:ext cx="203175" cy="203175"/>
          </a:xfrm>
          <a:prstGeom prst="rect">
            <a:avLst/>
          </a:prstGeom>
        </p:spPr>
      </p:pic>
      <p:grpSp>
        <p:nvGrpSpPr>
          <p:cNvPr id="41" name="Groupe 27">
            <a:extLst>
              <a:ext uri="{FF2B5EF4-FFF2-40B4-BE49-F238E27FC236}">
                <a16:creationId xmlns:a16="http://schemas.microsoft.com/office/drawing/2014/main" id="{47218990-24C7-4BCB-8F1B-137C9D174010}"/>
              </a:ext>
            </a:extLst>
          </p:cNvPr>
          <p:cNvGrpSpPr/>
          <p:nvPr/>
        </p:nvGrpSpPr>
        <p:grpSpPr>
          <a:xfrm>
            <a:off x="5381804" y="3789040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568944-EF49-43BE-AF34-8AF470F81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751523F0-A88E-43E1-8A3E-D845CE58E349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F007D5EC-C28A-4058-BBBD-6DFA47CF28F9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  <p:sp>
        <p:nvSpPr>
          <p:cNvPr id="50" name="ZoneTexte 49">
            <a:extLst>
              <a:ext uri="{FF2B5EF4-FFF2-40B4-BE49-F238E27FC236}">
                <a16:creationId xmlns:a16="http://schemas.microsoft.com/office/drawing/2014/main" id="{AAE270E4-66A1-4F84-9DD8-679BFBD6F67C}"/>
              </a:ext>
            </a:extLst>
          </p:cNvPr>
          <p:cNvSpPr txBox="1"/>
          <p:nvPr/>
        </p:nvSpPr>
        <p:spPr>
          <a:xfrm>
            <a:off x="3916703" y="5693584"/>
            <a:ext cx="1265155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BRA-13755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58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Header WMF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42315" y="170010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cxnSp>
        <p:nvCxnSpPr>
          <p:cNvPr id="9" name="Connecteur en angle 8"/>
          <p:cNvCxnSpPr>
            <a:cxnSpLocks/>
            <a:stCxn id="52" idx="0"/>
          </p:cNvCxnSpPr>
          <p:nvPr/>
        </p:nvCxnSpPr>
        <p:spPr bwMode="auto">
          <a:xfrm rot="5400000" flipH="1" flipV="1">
            <a:off x="4193286" y="2098191"/>
            <a:ext cx="609562" cy="272555"/>
          </a:xfrm>
          <a:prstGeom prst="bentConnector2">
            <a:avLst/>
          </a:prstGeom>
          <a:ln>
            <a:solidFill>
              <a:schemeClr val="accent2"/>
            </a:solidFill>
          </a:ln>
        </p:spPr>
      </p:cxn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44377" y="2312688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Logo Container Component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444377" y="2889586"/>
            <a:ext cx="3330744" cy="441236"/>
            <a:chOff x="5400000" y="2002878"/>
            <a:chExt cx="3330744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4347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Icon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400000" y="200287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200287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2397496" y="2535468"/>
            <a:ext cx="1302129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Account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Services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075290" y="2535468"/>
            <a:ext cx="1274535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179" y="2550749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5874" y="2550749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 bwMode="auto">
          <a:xfrm>
            <a:off x="1069742" y="3472485"/>
            <a:ext cx="2629883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NavigationBar</a:t>
            </a:r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Slot (C)</a:t>
            </a:r>
          </a:p>
        </p:txBody>
      </p:sp>
      <p:grpSp>
        <p:nvGrpSpPr>
          <p:cNvPr id="65" name="Groupe 64"/>
          <p:cNvGrpSpPr/>
          <p:nvPr/>
        </p:nvGrpSpPr>
        <p:grpSpPr>
          <a:xfrm>
            <a:off x="5444377" y="3531771"/>
            <a:ext cx="3330744" cy="441236"/>
            <a:chOff x="5426908" y="374844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Category Navigation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9" name="Image 38" descr="icon_locked.png">
            <a:extLst>
              <a:ext uri="{FF2B5EF4-FFF2-40B4-BE49-F238E27FC236}">
                <a16:creationId xmlns:a16="http://schemas.microsoft.com/office/drawing/2014/main" id="{9A2C7F35-B73A-4D2B-B77A-B4D13F5C980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858" y="3462742"/>
            <a:ext cx="203175" cy="203175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7486FF67-4841-4C6E-B3C3-E760EA4FC247}"/>
              </a:ext>
            </a:extLst>
          </p:cNvPr>
          <p:cNvSpPr/>
          <p:nvPr/>
        </p:nvSpPr>
        <p:spPr bwMode="auto">
          <a:xfrm>
            <a:off x="3744001" y="2539249"/>
            <a:ext cx="1235577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Mini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Cart</a:t>
            </a:r>
            <a:endParaRPr lang="fr-FR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53" name="Image 52" descr="icon_locked.png">
            <a:extLst>
              <a:ext uri="{FF2B5EF4-FFF2-40B4-BE49-F238E27FC236}">
                <a16:creationId xmlns:a16="http://schemas.microsoft.com/office/drawing/2014/main" id="{86331B13-D2B6-479F-8A2C-86D219E4C51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2718" y="2558348"/>
            <a:ext cx="203175" cy="203175"/>
          </a:xfrm>
          <a:prstGeom prst="rect">
            <a:avLst/>
          </a:prstGeom>
        </p:spPr>
      </p:pic>
      <p:cxnSp>
        <p:nvCxnSpPr>
          <p:cNvPr id="58" name="Connecteur en angle 8">
            <a:extLst>
              <a:ext uri="{FF2B5EF4-FFF2-40B4-BE49-F238E27FC236}">
                <a16:creationId xmlns:a16="http://schemas.microsoft.com/office/drawing/2014/main" id="{4DB1A802-C11D-47E5-9F41-9820F97C61D1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2831378" y="2295973"/>
            <a:ext cx="503751" cy="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18A2330B-0D8A-41C0-AC57-FFA11B601CF7}"/>
              </a:ext>
            </a:extLst>
          </p:cNvPr>
          <p:cNvSpPr/>
          <p:nvPr/>
        </p:nvSpPr>
        <p:spPr bwMode="auto">
          <a:xfrm>
            <a:off x="3741305" y="3472485"/>
            <a:ext cx="1265154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Search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Area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7FC554D-F3A2-4AE1-B8B3-3CC71936F3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994" y="1728246"/>
            <a:ext cx="373820" cy="33855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DC91E85-BD3C-43EB-84EF-20CC70AD85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115" y="1779307"/>
            <a:ext cx="792273" cy="27359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CAC5F01-8AA0-40D0-B854-1F70D3F01548}"/>
              </a:ext>
            </a:extLst>
          </p:cNvPr>
          <p:cNvSpPr/>
          <p:nvPr/>
        </p:nvSpPr>
        <p:spPr bwMode="auto">
          <a:xfrm>
            <a:off x="4632639" y="1737191"/>
            <a:ext cx="373820" cy="338554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MA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BBFA42F-B12F-4596-99E3-0F627892CBD2}"/>
              </a:ext>
            </a:extLst>
          </p:cNvPr>
          <p:cNvSpPr/>
          <p:nvPr/>
        </p:nvSpPr>
        <p:spPr bwMode="auto">
          <a:xfrm>
            <a:off x="2650752" y="1746825"/>
            <a:ext cx="846558" cy="31997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MA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4680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Header </a:t>
            </a:r>
            <a:r>
              <a:rPr lang="en-US" sz="3200" dirty="0" err="1">
                <a:solidFill>
                  <a:srgbClr val="FFFFFF"/>
                </a:solidFill>
              </a:rPr>
              <a:t>Rowenta</a:t>
            </a:r>
            <a:r>
              <a:rPr lang="en-US" sz="32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4496" y="1054958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80493" y="1327323"/>
            <a:ext cx="3330744" cy="441236"/>
            <a:chOff x="5400000" y="1440852"/>
            <a:chExt cx="3330744" cy="441236"/>
          </a:xfrm>
        </p:grpSpPr>
        <p:sp>
          <p:nvSpPr>
            <p:cNvPr id="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Site Logo Component</a:t>
              </a:r>
            </a:p>
          </p:txBody>
        </p:sp>
        <p:sp>
          <p:nvSpPr>
            <p:cNvPr id="13" name="Ellipse 1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2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2012061" y="2542934"/>
            <a:ext cx="831747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MA" sz="1000" b="1" baseline="0" dirty="0">
                <a:solidFill>
                  <a:srgbClr val="FFFFFF"/>
                </a:solidFill>
                <a:ea typeface="ＭＳ Ｐゴシック" pitchFamily="34" charset="-128"/>
              </a:rPr>
              <a:t>Help layer links</a:t>
            </a:r>
          </a:p>
          <a:p>
            <a:pPr algn="ctr"/>
            <a:r>
              <a:rPr lang="fr-MA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  <a:endParaRPr lang="fr-FR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1075291" y="2535468"/>
            <a:ext cx="880988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Site Logo</a:t>
            </a:r>
          </a:p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pic>
        <p:nvPicPr>
          <p:cNvPr id="24" name="Image 2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0633" y="2548823"/>
            <a:ext cx="203175" cy="203175"/>
          </a:xfrm>
          <a:prstGeom prst="rect">
            <a:avLst/>
          </a:prstGeom>
        </p:spPr>
      </p:pic>
      <p:pic>
        <p:nvPicPr>
          <p:cNvPr id="27" name="Image 26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3104" y="2559871"/>
            <a:ext cx="203175" cy="203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1" name="Image 30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 bwMode="auto">
          <a:xfrm>
            <a:off x="1069742" y="3472485"/>
            <a:ext cx="2629883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Menu Slot (C)</a:t>
            </a:r>
          </a:p>
        </p:txBody>
      </p:sp>
      <p:grpSp>
        <p:nvGrpSpPr>
          <p:cNvPr id="65" name="Groupe 64"/>
          <p:cNvGrpSpPr/>
          <p:nvPr/>
        </p:nvGrpSpPr>
        <p:grpSpPr>
          <a:xfrm>
            <a:off x="5512456" y="2717212"/>
            <a:ext cx="3330744" cy="441236"/>
            <a:chOff x="5426908" y="374844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Category Navigation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9" name="Image 38" descr="icon_locked.png">
            <a:extLst>
              <a:ext uri="{FF2B5EF4-FFF2-40B4-BE49-F238E27FC236}">
                <a16:creationId xmlns:a16="http://schemas.microsoft.com/office/drawing/2014/main" id="{9A2C7F35-B73A-4D2B-B77A-B4D13F5C980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858" y="3462742"/>
            <a:ext cx="203175" cy="203175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7486FF67-4841-4C6E-B3C3-E760EA4FC247}"/>
              </a:ext>
            </a:extLst>
          </p:cNvPr>
          <p:cNvSpPr/>
          <p:nvPr/>
        </p:nvSpPr>
        <p:spPr bwMode="auto">
          <a:xfrm>
            <a:off x="4139952" y="2539249"/>
            <a:ext cx="839626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Mini </a:t>
            </a:r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Cart</a:t>
            </a:r>
            <a:endParaRPr lang="fr-FR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endParaRPr lang="fr-FR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53" name="Image 52" descr="icon_locked.png">
            <a:extLst>
              <a:ext uri="{FF2B5EF4-FFF2-40B4-BE49-F238E27FC236}">
                <a16:creationId xmlns:a16="http://schemas.microsoft.com/office/drawing/2014/main" id="{86331B13-D2B6-479F-8A2C-86D219E4C51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2718" y="2558348"/>
            <a:ext cx="203175" cy="203175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18A2330B-0D8A-41C0-AC57-FFA11B601CF7}"/>
              </a:ext>
            </a:extLst>
          </p:cNvPr>
          <p:cNvSpPr/>
          <p:nvPr/>
        </p:nvSpPr>
        <p:spPr bwMode="auto">
          <a:xfrm>
            <a:off x="3741305" y="3472485"/>
            <a:ext cx="1265154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Search</a:t>
            </a:r>
            <a:r>
              <a:rPr lang="fr-FR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Area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089858" y="2012495"/>
            <a:ext cx="2598496" cy="4575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Benefits (D)</a:t>
            </a:r>
          </a:p>
        </p:txBody>
      </p:sp>
      <p:grpSp>
        <p:nvGrpSpPr>
          <p:cNvPr id="38" name="Groupe 37"/>
          <p:cNvGrpSpPr/>
          <p:nvPr/>
        </p:nvGrpSpPr>
        <p:grpSpPr>
          <a:xfrm>
            <a:off x="5525329" y="3204113"/>
            <a:ext cx="3330744" cy="441236"/>
            <a:chOff x="5426908" y="3748442"/>
            <a:chExt cx="3330744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Rectangle 43"/>
          <p:cNvSpPr/>
          <p:nvPr/>
        </p:nvSpPr>
        <p:spPr bwMode="auto">
          <a:xfrm>
            <a:off x="1116739" y="1733341"/>
            <a:ext cx="3889720" cy="2159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Promo Content (E)</a:t>
            </a:r>
          </a:p>
        </p:txBody>
      </p:sp>
      <p:grpSp>
        <p:nvGrpSpPr>
          <p:cNvPr id="45" name="Groupe 44"/>
          <p:cNvGrpSpPr/>
          <p:nvPr/>
        </p:nvGrpSpPr>
        <p:grpSpPr>
          <a:xfrm>
            <a:off x="5498689" y="3710989"/>
            <a:ext cx="3330744" cy="441236"/>
            <a:chOff x="5426908" y="3748442"/>
            <a:chExt cx="3330744" cy="441236"/>
          </a:xfrm>
        </p:grpSpPr>
        <p:sp>
          <p:nvSpPr>
            <p:cNvPr id="4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3741305" y="2013762"/>
            <a:ext cx="1238273" cy="4679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Contact us Phone Number (F)</a:t>
            </a:r>
          </a:p>
        </p:txBody>
      </p:sp>
      <p:grpSp>
        <p:nvGrpSpPr>
          <p:cNvPr id="50" name="Groupe 49"/>
          <p:cNvGrpSpPr/>
          <p:nvPr/>
        </p:nvGrpSpPr>
        <p:grpSpPr>
          <a:xfrm>
            <a:off x="5508174" y="4218189"/>
            <a:ext cx="3330744" cy="441236"/>
            <a:chOff x="5426908" y="3748442"/>
            <a:chExt cx="3330744" cy="441236"/>
          </a:xfrm>
        </p:grpSpPr>
        <p:sp>
          <p:nvSpPr>
            <p:cNvPr id="5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6" name="Ellipse 55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5498689" y="1793601"/>
            <a:ext cx="3330744" cy="441236"/>
            <a:chOff x="5426908" y="3748442"/>
            <a:chExt cx="3330744" cy="441236"/>
          </a:xfrm>
        </p:grpSpPr>
        <p:sp>
          <p:nvSpPr>
            <p:cNvPr id="6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7" name="Rectangle 76"/>
          <p:cNvSpPr/>
          <p:nvPr/>
        </p:nvSpPr>
        <p:spPr bwMode="auto">
          <a:xfrm>
            <a:off x="2909558" y="2538146"/>
            <a:ext cx="1183471" cy="86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MA" sz="1000" b="1" baseline="0" dirty="0" err="1">
                <a:solidFill>
                  <a:srgbClr val="FFFFFF"/>
                </a:solidFill>
                <a:ea typeface="ＭＳ Ｐゴシック" pitchFamily="34" charset="-128"/>
              </a:rPr>
              <a:t>Account</a:t>
            </a:r>
            <a:r>
              <a:rPr lang="fr-MA" sz="1000" b="1" baseline="0" dirty="0">
                <a:solidFill>
                  <a:srgbClr val="FFFFFF"/>
                </a:solidFill>
                <a:ea typeface="ＭＳ Ｐゴシック" pitchFamily="34" charset="-128"/>
              </a:rPr>
              <a:t> layer links</a:t>
            </a:r>
          </a:p>
          <a:p>
            <a:pPr algn="ctr"/>
            <a:r>
              <a:rPr lang="fr-MA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  <a:endParaRPr lang="fr-FR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78" name="Image 77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6401" y="2550545"/>
            <a:ext cx="203175" cy="203175"/>
          </a:xfrm>
          <a:prstGeom prst="rect">
            <a:avLst/>
          </a:prstGeom>
        </p:spPr>
      </p:pic>
      <p:grpSp>
        <p:nvGrpSpPr>
          <p:cNvPr id="79" name="Groupe 78"/>
          <p:cNvGrpSpPr/>
          <p:nvPr/>
        </p:nvGrpSpPr>
        <p:grpSpPr>
          <a:xfrm>
            <a:off x="5508174" y="4710157"/>
            <a:ext cx="3330744" cy="441236"/>
            <a:chOff x="5426908" y="3748442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5508174" y="2270909"/>
            <a:ext cx="3330744" cy="441236"/>
            <a:chOff x="5426908" y="374844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80112" y="378904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Product finder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426908" y="374844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6" name="Ellipse 85"/>
            <p:cNvSpPr/>
            <p:nvPr/>
          </p:nvSpPr>
          <p:spPr>
            <a:xfrm>
              <a:off x="8316416" y="374844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5461247" y="2143161"/>
            <a:ext cx="781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MA" b="1" dirty="0">
                <a:solidFill>
                  <a:srgbClr val="FF0000"/>
                </a:solidFill>
              </a:rPr>
              <a:t>AND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23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8"/>
          <p:cNvSpPr txBox="1">
            <a:spLocks noChangeArrowheads="1"/>
          </p:cNvSpPr>
          <p:nvPr/>
        </p:nvSpPr>
        <p:spPr bwMode="auto">
          <a:xfrm>
            <a:off x="5932488" y="6398205"/>
            <a:ext cx="2743200" cy="3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tIns="82800" rIns="36000" bIns="82800" anchor="b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ja-JP" sz="1600" b="1" baseline="0" dirty="0">
                <a:solidFill>
                  <a:srgbClr val="E42518"/>
                </a:solidFill>
              </a:rPr>
              <a:t>2015</a:t>
            </a:r>
            <a:endParaRPr lang="fr-FR" altLang="ja-JP" sz="1800" baseline="0" dirty="0">
              <a:solidFill>
                <a:srgbClr val="E42518"/>
              </a:solidFill>
              <a:latin typeface="ATSackers Gothic Medium" pitchFamily="8" charset="0"/>
            </a:endParaRPr>
          </a:p>
        </p:txBody>
      </p:sp>
      <p:sp>
        <p:nvSpPr>
          <p:cNvPr id="2051" name="Rectangle 23"/>
          <p:cNvSpPr>
            <a:spLocks noChangeArrowheads="1"/>
          </p:cNvSpPr>
          <p:nvPr/>
        </p:nvSpPr>
        <p:spPr bwMode="auto">
          <a:xfrm>
            <a:off x="8686801" y="6446539"/>
            <a:ext cx="139700" cy="150813"/>
          </a:xfrm>
          <a:prstGeom prst="rect">
            <a:avLst/>
          </a:prstGeom>
          <a:solidFill>
            <a:srgbClr val="83062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052" name="Rectangle 38"/>
          <p:cNvSpPr>
            <a:spLocks noChangeArrowheads="1"/>
          </p:cNvSpPr>
          <p:nvPr/>
        </p:nvSpPr>
        <p:spPr bwMode="auto">
          <a:xfrm>
            <a:off x="0" y="3124200"/>
            <a:ext cx="1701800" cy="685800"/>
          </a:xfrm>
          <a:prstGeom prst="rect">
            <a:avLst/>
          </a:prstGeom>
          <a:solidFill>
            <a:srgbClr val="BCB1A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054" name="Rectangle 43"/>
          <p:cNvSpPr>
            <a:spLocks noChangeArrowheads="1"/>
          </p:cNvSpPr>
          <p:nvPr/>
        </p:nvSpPr>
        <p:spPr bwMode="auto">
          <a:xfrm>
            <a:off x="0" y="4584700"/>
            <a:ext cx="1701800" cy="152400"/>
          </a:xfrm>
          <a:prstGeom prst="rect">
            <a:avLst/>
          </a:prstGeom>
          <a:solidFill>
            <a:srgbClr val="8D7D7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pic>
        <p:nvPicPr>
          <p:cNvPr id="2057" name="Picture 49" descr="Frise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6795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288497"/>
              </p:ext>
            </p:extLst>
          </p:nvPr>
        </p:nvGraphicFramePr>
        <p:xfrm>
          <a:off x="1835696" y="404664"/>
          <a:ext cx="6768749" cy="2216336"/>
        </p:xfrm>
        <a:graphic>
          <a:graphicData uri="http://schemas.openxmlformats.org/drawingml/2006/table">
            <a:tbl>
              <a:tblPr/>
              <a:tblGrid>
                <a:gridCol w="1470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2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94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Date</a:t>
                      </a:r>
                      <a:endParaRPr lang="fr-FR" sz="10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latin typeface="Arial"/>
                          <a:ea typeface="Times New Roman"/>
                          <a:cs typeface="Times New Roman"/>
                        </a:rPr>
                        <a:t>Author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Generating Event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Change/Validation Description</a:t>
                      </a:r>
                      <a:endParaRPr lang="fr-FR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E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05/01/2017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Adding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MCO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elements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10/02/2017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Adding SEB pages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22/03/2017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Adding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KRUPS pages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3945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13/03/2017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R17.2</a:t>
                      </a:r>
                      <a:r>
                        <a:rPr lang="fr-FR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sprint 3 : 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BRA-8091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13/04/2017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Release 17.2 : BRA-9206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11/05/2017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V15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R17.3 : BRA-9900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07/08/2017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R17.4 : BRA-12043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09/08/2017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Adding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CALOR pages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13/09/2017</a:t>
                      </a:r>
                      <a:endParaRPr lang="en-US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R17.5 sprint 1 : BRA-11255, BRA-10830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22/01/2018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R18.2 sprint 1 : BRA-9524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22/02/2018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R18.2 sprint 1 : RA-15295, BRA-13755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027385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17/09/2018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IEF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Lagostina’s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website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specificities</a:t>
                      </a:r>
                      <a:r>
                        <a:rPr lang="fr-FR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8964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15/02/2018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M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MAF / IHO</a:t>
                      </a:r>
                      <a:endParaRPr lang="fr-F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MA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V22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MA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</a:t>
                      </a:r>
                      <a:r>
                        <a:rPr lang="fr-MA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WMF </a:t>
                      </a:r>
                      <a:r>
                        <a:rPr lang="fr-MA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website</a:t>
                      </a:r>
                      <a:r>
                        <a:rPr lang="fr-MA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MA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specificities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12/12/2019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M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MAF</a:t>
                      </a:r>
                      <a:endParaRPr lang="fr-F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MA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V23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MA" sz="800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</a:t>
                      </a:r>
                      <a:r>
                        <a:rPr lang="fr-MA" sz="80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Rowenta DTC</a:t>
                      </a:r>
                      <a:r>
                        <a:rPr lang="fr-MA" sz="800" i="1" baseline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pages</a:t>
                      </a:r>
                      <a:endParaRPr lang="fr-FR" sz="800" i="1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Marketing </a:t>
            </a:r>
            <a:r>
              <a:rPr lang="en-US" sz="3200" dirty="0" err="1">
                <a:solidFill>
                  <a:srgbClr val="FFFFFF"/>
                </a:solidFill>
              </a:rPr>
              <a:t>popin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59632" y="3037550"/>
            <a:ext cx="3600000" cy="118353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259632" y="1412776"/>
            <a:ext cx="3600000" cy="864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9632" y="5849976"/>
            <a:ext cx="3600400" cy="7473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 links to corporate/legal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5063681"/>
            <a:ext cx="3600400" cy="7415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 links to editorial content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17720" y="1440852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Offer marketing CMS </a:t>
              </a:r>
              <a:r>
                <a:rPr lang="en-US" sz="1100" b="1" baseline="0" dirty="0" err="1">
                  <a:solidFill>
                    <a:srgbClr val="FFFFFF"/>
                  </a:solidFill>
                </a:rPr>
                <a:t>Popin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49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157192"/>
            <a:ext cx="203175" cy="203175"/>
          </a:xfrm>
          <a:prstGeom prst="rect">
            <a:avLst/>
          </a:prstGeom>
        </p:spPr>
      </p:pic>
      <p:pic>
        <p:nvPicPr>
          <p:cNvPr id="36" name="Image 35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877272"/>
            <a:ext cx="203175" cy="203175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68" name="Image 67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 bwMode="auto">
          <a:xfrm>
            <a:off x="1259632" y="4293096"/>
            <a:ext cx="3600400" cy="7415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 social sites links 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pic>
        <p:nvPicPr>
          <p:cNvPr id="60" name="Image 5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437112"/>
            <a:ext cx="203175" cy="203175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 bwMode="auto">
          <a:xfrm>
            <a:off x="1259632" y="2309892"/>
            <a:ext cx="3600400" cy="68706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Offer marketing Pages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089248" y="5571921"/>
            <a:ext cx="1151341" cy="58477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BRA-5327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Footer MOULINEX / ROWENTA / CALOR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9632" y="5373216"/>
            <a:ext cx="360000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Bottom footer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4343601"/>
            <a:ext cx="2700000" cy="9887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3996032" y="4343601"/>
            <a:ext cx="864000" cy="468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chemeClr val="tx1"/>
                </a:solidFill>
                <a:ea typeface="ＭＳ Ｐゴシック" pitchFamily="34" charset="-128"/>
              </a:rPr>
              <a:t>Newsletter</a:t>
            </a:r>
            <a:endParaRPr lang="fr-FR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996032" y="4864325"/>
            <a:ext cx="864000" cy="46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Site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1259632" y="3654702"/>
            <a:ext cx="3600000" cy="64800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services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1"/>
          <p:cNvGrpSpPr/>
          <p:nvPr/>
        </p:nvGrpSpPr>
        <p:grpSpPr>
          <a:xfrm>
            <a:off x="5400000" y="2004495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navigation node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5" name="Groupe 59"/>
          <p:cNvGrpSpPr/>
          <p:nvPr/>
        </p:nvGrpSpPr>
        <p:grpSpPr>
          <a:xfrm>
            <a:off x="5400000" y="2568138"/>
            <a:ext cx="3330744" cy="441236"/>
            <a:chOff x="5570924" y="1440852"/>
            <a:chExt cx="3330744" cy="441236"/>
          </a:xfrm>
        </p:grpSpPr>
        <p:sp>
          <p:nvSpPr>
            <p:cNvPr id="6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3" name="Ellipse 6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20753" y="4377953"/>
            <a:ext cx="203175" cy="203175"/>
          </a:xfrm>
          <a:prstGeom prst="rect">
            <a:avLst/>
          </a:prstGeom>
        </p:spPr>
      </p:pic>
      <p:pic>
        <p:nvPicPr>
          <p:cNvPr id="31" name="Image 30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857" y="4882009"/>
            <a:ext cx="203175" cy="203175"/>
          </a:xfrm>
          <a:prstGeom prst="rect">
            <a:avLst/>
          </a:prstGeom>
        </p:spPr>
      </p:pic>
      <p:pic>
        <p:nvPicPr>
          <p:cNvPr id="33" name="Image 3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857" y="5386065"/>
            <a:ext cx="203175" cy="2031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4" name="Image 33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 bwMode="auto">
          <a:xfrm>
            <a:off x="1259632" y="5805264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2483768" y="5805264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top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707904" y="5805264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bottom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38" name="Groupe 58"/>
          <p:cNvGrpSpPr/>
          <p:nvPr/>
        </p:nvGrpSpPr>
        <p:grpSpPr>
          <a:xfrm>
            <a:off x="5400000" y="3131780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5818113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5805264"/>
            <a:ext cx="203175" cy="203175"/>
          </a:xfrm>
          <a:prstGeom prst="rect">
            <a:avLst/>
          </a:prstGeom>
        </p:spPr>
      </p:pic>
      <p:pic>
        <p:nvPicPr>
          <p:cNvPr id="44" name="Image 4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5805264"/>
            <a:ext cx="203175" cy="203175"/>
          </a:xfrm>
          <a:prstGeom prst="rect">
            <a:avLst/>
          </a:prstGeom>
        </p:spPr>
      </p:pic>
      <p:grpSp>
        <p:nvGrpSpPr>
          <p:cNvPr id="45" name="Groupe 44"/>
          <p:cNvGrpSpPr/>
          <p:nvPr/>
        </p:nvGrpSpPr>
        <p:grpSpPr>
          <a:xfrm>
            <a:off x="4877904" y="4869160"/>
            <a:ext cx="4086584" cy="1556792"/>
            <a:chOff x="4805896" y="4385083"/>
            <a:chExt cx="4086584" cy="1556792"/>
          </a:xfrm>
        </p:grpSpPr>
        <p:grpSp>
          <p:nvGrpSpPr>
            <p:cNvPr id="47" name="Groupe 25"/>
            <p:cNvGrpSpPr/>
            <p:nvPr/>
          </p:nvGrpSpPr>
          <p:grpSpPr>
            <a:xfrm>
              <a:off x="5220072" y="4385083"/>
              <a:ext cx="3672408" cy="1556792"/>
              <a:chOff x="5220072" y="4385083"/>
              <a:chExt cx="3672408" cy="1556792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5220072" y="4385083"/>
                <a:ext cx="3672408" cy="1556792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5364088" y="4385083"/>
                <a:ext cx="338437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Tag commander component slot</a:t>
                </a: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(Header / Body Top / Body Bottom)</a:t>
                </a:r>
              </a:p>
              <a:p>
                <a:pPr algn="ctr"/>
                <a:endPara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Currently (22/07/2015) the tag commander code management is done via properties file, in the near future it will be managed via the “CMS paragraph component” available in these slots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52" name="Connecteur en angle 51"/>
            <p:cNvCxnSpPr>
              <a:stCxn id="56" idx="1"/>
              <a:endCxn id="37" idx="3"/>
            </p:cNvCxnSpPr>
            <p:nvPr/>
          </p:nvCxnSpPr>
          <p:spPr bwMode="auto">
            <a:xfrm rot="10800000" flipV="1">
              <a:off x="4805896" y="5163479"/>
              <a:ext cx="414176" cy="517748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58" name="Rectangle 57"/>
          <p:cNvSpPr/>
          <p:nvPr/>
        </p:nvSpPr>
        <p:spPr bwMode="auto">
          <a:xfrm>
            <a:off x="1259632" y="2858463"/>
            <a:ext cx="3600000" cy="71921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259632" y="1484784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1259632" y="2093868"/>
            <a:ext cx="3600400" cy="68706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pic>
        <p:nvPicPr>
          <p:cNvPr id="64" name="Image 6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3789040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5" name="Rectangle 64"/>
          <p:cNvSpPr/>
          <p:nvPr/>
        </p:nvSpPr>
        <p:spPr bwMode="auto">
          <a:xfrm>
            <a:off x="5274208" y="4139892"/>
            <a:ext cx="3672408" cy="585252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418224" y="419147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aseline="0" dirty="0"/>
              <a:t>In order to change Footer services section title, please create an 8787 ticket.</a:t>
            </a:r>
            <a:endParaRPr lang="en-US" sz="1200" dirty="0"/>
          </a:p>
        </p:txBody>
      </p:sp>
      <p:cxnSp>
        <p:nvCxnSpPr>
          <p:cNvPr id="67" name="Connecteur en angle 66"/>
          <p:cNvCxnSpPr>
            <a:stCxn id="65" idx="1"/>
            <a:endCxn id="29" idx="3"/>
          </p:cNvCxnSpPr>
          <p:nvPr/>
        </p:nvCxnSpPr>
        <p:spPr bwMode="auto">
          <a:xfrm rot="10800000">
            <a:off x="4859632" y="3978706"/>
            <a:ext cx="414576" cy="453812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2" name="ZoneTexte 71"/>
          <p:cNvSpPr txBox="1"/>
          <p:nvPr/>
        </p:nvSpPr>
        <p:spPr>
          <a:xfrm>
            <a:off x="8172400" y="4509120"/>
            <a:ext cx="663964" cy="338554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SEB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9632" y="4640651"/>
            <a:ext cx="360000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Bottom footer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3624161"/>
            <a:ext cx="2700000" cy="9887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3950254" y="3635613"/>
            <a:ext cx="864000" cy="95836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chemeClr val="tx1"/>
                </a:solidFill>
                <a:ea typeface="ＭＳ Ｐゴシック" pitchFamily="34" charset="-128"/>
              </a:rPr>
              <a:t>Newsletter</a:t>
            </a:r>
            <a:endParaRPr lang="fr-FR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259632" y="2904145"/>
            <a:ext cx="3600000" cy="64800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services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1"/>
          <p:cNvGrpSpPr/>
          <p:nvPr/>
        </p:nvGrpSpPr>
        <p:grpSpPr>
          <a:xfrm>
            <a:off x="5400000" y="2004495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navigation node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5" name="Groupe 59"/>
          <p:cNvGrpSpPr/>
          <p:nvPr/>
        </p:nvGrpSpPr>
        <p:grpSpPr>
          <a:xfrm>
            <a:off x="5400000" y="2568138"/>
            <a:ext cx="3330744" cy="441236"/>
            <a:chOff x="5570924" y="1440852"/>
            <a:chExt cx="3330744" cy="441236"/>
          </a:xfrm>
        </p:grpSpPr>
        <p:sp>
          <p:nvSpPr>
            <p:cNvPr id="6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3" name="Ellipse 6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4329" y="3643252"/>
            <a:ext cx="203175" cy="203175"/>
          </a:xfrm>
          <a:prstGeom prst="rect">
            <a:avLst/>
          </a:prstGeom>
        </p:spPr>
      </p:pic>
      <p:pic>
        <p:nvPicPr>
          <p:cNvPr id="33" name="Image 3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3339" y="4653136"/>
            <a:ext cx="203175" cy="2031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4" name="Image 33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 bwMode="auto">
          <a:xfrm>
            <a:off x="1259632" y="5042937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2483767" y="5042937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top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699453" y="5044389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bottom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38" name="Groupe 58"/>
          <p:cNvGrpSpPr/>
          <p:nvPr/>
        </p:nvGrpSpPr>
        <p:grpSpPr>
          <a:xfrm>
            <a:off x="5400000" y="3131780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5926" y="5051234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52297" y="5042937"/>
            <a:ext cx="203175" cy="203175"/>
          </a:xfrm>
          <a:prstGeom prst="rect">
            <a:avLst/>
          </a:prstGeom>
        </p:spPr>
      </p:pic>
      <p:pic>
        <p:nvPicPr>
          <p:cNvPr id="44" name="Image 4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8462" y="5042937"/>
            <a:ext cx="203175" cy="203175"/>
          </a:xfrm>
          <a:prstGeom prst="rect">
            <a:avLst/>
          </a:prstGeom>
        </p:spPr>
      </p:pic>
      <p:grpSp>
        <p:nvGrpSpPr>
          <p:cNvPr id="45" name="Groupe 44"/>
          <p:cNvGrpSpPr/>
          <p:nvPr/>
        </p:nvGrpSpPr>
        <p:grpSpPr>
          <a:xfrm>
            <a:off x="4869454" y="4869160"/>
            <a:ext cx="4095034" cy="1556792"/>
            <a:chOff x="4797446" y="4385083"/>
            <a:chExt cx="4095034" cy="1556792"/>
          </a:xfrm>
        </p:grpSpPr>
        <p:grpSp>
          <p:nvGrpSpPr>
            <p:cNvPr id="47" name="Groupe 25"/>
            <p:cNvGrpSpPr/>
            <p:nvPr/>
          </p:nvGrpSpPr>
          <p:grpSpPr>
            <a:xfrm>
              <a:off x="5220072" y="4385083"/>
              <a:ext cx="3672408" cy="1556792"/>
              <a:chOff x="5220072" y="4385083"/>
              <a:chExt cx="3672408" cy="1556792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5220072" y="4385083"/>
                <a:ext cx="3672408" cy="1556792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5364088" y="4385083"/>
                <a:ext cx="338437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Tag commander component slot</a:t>
                </a: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(Header / Body Top / Body Bottom)</a:t>
                </a:r>
              </a:p>
              <a:p>
                <a:pPr algn="ctr"/>
                <a:endPara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Currently (22/07/2015) the tag commander code management is done via properties file, in the near future it will be managed via the “CMS paragraph component” available in these slots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52" name="Connecteur en angle 51"/>
            <p:cNvCxnSpPr>
              <a:stCxn id="56" idx="1"/>
              <a:endCxn id="37" idx="3"/>
            </p:cNvCxnSpPr>
            <p:nvPr/>
          </p:nvCxnSpPr>
          <p:spPr bwMode="auto">
            <a:xfrm rot="10800000">
              <a:off x="4797446" y="4920353"/>
              <a:ext cx="422627" cy="243127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58" name="Rectangle 57"/>
          <p:cNvSpPr/>
          <p:nvPr/>
        </p:nvSpPr>
        <p:spPr bwMode="auto">
          <a:xfrm>
            <a:off x="1259632" y="2120788"/>
            <a:ext cx="3600000" cy="71921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259632" y="1484784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pic>
        <p:nvPicPr>
          <p:cNvPr id="64" name="Image 6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3789040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5" name="Rectangle 64"/>
          <p:cNvSpPr/>
          <p:nvPr/>
        </p:nvSpPr>
        <p:spPr bwMode="auto">
          <a:xfrm>
            <a:off x="5274208" y="4139892"/>
            <a:ext cx="3672408" cy="585252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418224" y="419147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aseline="0" dirty="0"/>
              <a:t>In order to change Footer services section title, please create an 8787 ticket.</a:t>
            </a:r>
            <a:endParaRPr lang="en-US" sz="1200" dirty="0"/>
          </a:p>
        </p:txBody>
      </p:sp>
      <p:cxnSp>
        <p:nvCxnSpPr>
          <p:cNvPr id="67" name="Connecteur en angle 66"/>
          <p:cNvCxnSpPr>
            <a:stCxn id="65" idx="1"/>
            <a:endCxn id="29" idx="3"/>
          </p:cNvCxnSpPr>
          <p:nvPr/>
        </p:nvCxnSpPr>
        <p:spPr bwMode="auto">
          <a:xfrm rot="10800000">
            <a:off x="4859632" y="3228150"/>
            <a:ext cx="414576" cy="1204369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2" name="ZoneTexte 71"/>
          <p:cNvSpPr txBox="1"/>
          <p:nvPr/>
        </p:nvSpPr>
        <p:spPr>
          <a:xfrm>
            <a:off x="8172400" y="4509120"/>
            <a:ext cx="663964" cy="338554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11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KRUPS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0188" y="5010298"/>
            <a:ext cx="360000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Bottom footer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3624161"/>
            <a:ext cx="2700000" cy="9887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3950254" y="3635613"/>
            <a:ext cx="864000" cy="95836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chemeClr val="tx1"/>
                </a:solidFill>
                <a:ea typeface="ＭＳ Ｐゴシック" pitchFamily="34" charset="-128"/>
              </a:rPr>
              <a:t>Newsletter</a:t>
            </a:r>
            <a:endParaRPr lang="fr-FR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259632" y="2904145"/>
            <a:ext cx="3600000" cy="64800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services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00000" y="1351098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1"/>
          <p:cNvGrpSpPr/>
          <p:nvPr/>
        </p:nvGrpSpPr>
        <p:grpSpPr>
          <a:xfrm>
            <a:off x="5400000" y="1859645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navigation node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5" name="Groupe 59"/>
          <p:cNvGrpSpPr/>
          <p:nvPr/>
        </p:nvGrpSpPr>
        <p:grpSpPr>
          <a:xfrm>
            <a:off x="5412094" y="2789065"/>
            <a:ext cx="3330744" cy="441236"/>
            <a:chOff x="5570924" y="1440852"/>
            <a:chExt cx="3330744" cy="441236"/>
          </a:xfrm>
        </p:grpSpPr>
        <p:sp>
          <p:nvSpPr>
            <p:cNvPr id="6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3" name="Ellipse 6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4329" y="3643252"/>
            <a:ext cx="203175" cy="203175"/>
          </a:xfrm>
          <a:prstGeom prst="rect">
            <a:avLst/>
          </a:prstGeom>
        </p:spPr>
      </p:pic>
      <p:pic>
        <p:nvPicPr>
          <p:cNvPr id="33" name="Image 3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8245" y="5025150"/>
            <a:ext cx="203175" cy="2031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4" name="Image 33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 bwMode="auto">
          <a:xfrm>
            <a:off x="1250188" y="5459441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2486441" y="5459441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top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722694" y="5459441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bottom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38" name="Groupe 58"/>
          <p:cNvGrpSpPr/>
          <p:nvPr/>
        </p:nvGrpSpPr>
        <p:grpSpPr>
          <a:xfrm>
            <a:off x="5400000" y="3271349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42" name="Image 41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9517" y="5470302"/>
            <a:ext cx="203175" cy="203175"/>
          </a:xfrm>
          <a:prstGeom prst="rect">
            <a:avLst/>
          </a:prstGeom>
        </p:spPr>
      </p:pic>
      <p:pic>
        <p:nvPicPr>
          <p:cNvPr id="43" name="Image 4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2601" y="5460069"/>
            <a:ext cx="203175" cy="203175"/>
          </a:xfrm>
          <a:prstGeom prst="rect">
            <a:avLst/>
          </a:prstGeom>
        </p:spPr>
      </p:pic>
      <p:pic>
        <p:nvPicPr>
          <p:cNvPr id="44" name="Image 4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1258" y="5460068"/>
            <a:ext cx="203175" cy="203175"/>
          </a:xfrm>
          <a:prstGeom prst="rect">
            <a:avLst/>
          </a:prstGeom>
        </p:spPr>
      </p:pic>
      <p:grpSp>
        <p:nvGrpSpPr>
          <p:cNvPr id="45" name="Groupe 44"/>
          <p:cNvGrpSpPr/>
          <p:nvPr/>
        </p:nvGrpSpPr>
        <p:grpSpPr>
          <a:xfrm>
            <a:off x="4892694" y="4869160"/>
            <a:ext cx="4071794" cy="1556792"/>
            <a:chOff x="4820686" y="4385083"/>
            <a:chExt cx="4071794" cy="1556792"/>
          </a:xfrm>
        </p:grpSpPr>
        <p:grpSp>
          <p:nvGrpSpPr>
            <p:cNvPr id="47" name="Groupe 25"/>
            <p:cNvGrpSpPr/>
            <p:nvPr/>
          </p:nvGrpSpPr>
          <p:grpSpPr>
            <a:xfrm>
              <a:off x="5220072" y="4385083"/>
              <a:ext cx="3672408" cy="1556792"/>
              <a:chOff x="5220072" y="4385083"/>
              <a:chExt cx="3672408" cy="1556792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5220072" y="4385083"/>
                <a:ext cx="3672408" cy="1556792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5364088" y="4385083"/>
                <a:ext cx="338437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Tag commander component slot</a:t>
                </a: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(Header / Body Top / Body Bottom)</a:t>
                </a:r>
              </a:p>
              <a:p>
                <a:pPr algn="ctr"/>
                <a:endPara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Currently (22/07/2015) the tag commander code management is done via properties file, in the near future it will be managed via the “CMS paragraph component” available in these slots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52" name="Connecteur en angle 51"/>
            <p:cNvCxnSpPr>
              <a:stCxn id="56" idx="1"/>
              <a:endCxn id="37" idx="3"/>
            </p:cNvCxnSpPr>
            <p:nvPr/>
          </p:nvCxnSpPr>
          <p:spPr bwMode="auto">
            <a:xfrm rot="10800000" flipV="1">
              <a:off x="4820686" y="5163478"/>
              <a:ext cx="399386" cy="171925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58" name="Rectangle 57"/>
          <p:cNvSpPr/>
          <p:nvPr/>
        </p:nvSpPr>
        <p:spPr bwMode="auto">
          <a:xfrm>
            <a:off x="1259632" y="2120788"/>
            <a:ext cx="3600000" cy="71921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259632" y="1484784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pic>
        <p:nvPicPr>
          <p:cNvPr id="64" name="Image 6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3789040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5" name="Rectangle 64"/>
          <p:cNvSpPr/>
          <p:nvPr/>
        </p:nvSpPr>
        <p:spPr bwMode="auto">
          <a:xfrm>
            <a:off x="5274208" y="4139892"/>
            <a:ext cx="3672408" cy="585252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418224" y="419147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aseline="0" dirty="0"/>
              <a:t>In order to change Footer services section title, please create an 8787 ticket.</a:t>
            </a:r>
            <a:endParaRPr lang="en-US" sz="1200" dirty="0"/>
          </a:p>
        </p:txBody>
      </p:sp>
      <p:cxnSp>
        <p:nvCxnSpPr>
          <p:cNvPr id="67" name="Connecteur en angle 66"/>
          <p:cNvCxnSpPr>
            <a:stCxn id="65" idx="1"/>
            <a:endCxn id="29" idx="3"/>
          </p:cNvCxnSpPr>
          <p:nvPr/>
        </p:nvCxnSpPr>
        <p:spPr bwMode="auto">
          <a:xfrm rot="10800000">
            <a:off x="4859632" y="3228150"/>
            <a:ext cx="414576" cy="1204369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2" name="ZoneTexte 71"/>
          <p:cNvSpPr txBox="1"/>
          <p:nvPr/>
        </p:nvSpPr>
        <p:spPr>
          <a:xfrm>
            <a:off x="8172400" y="4509120"/>
            <a:ext cx="663964" cy="338554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1259632" y="4646130"/>
            <a:ext cx="3600000" cy="3072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social site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68" name="Groupe 51"/>
          <p:cNvGrpSpPr/>
          <p:nvPr/>
        </p:nvGrpSpPr>
        <p:grpSpPr>
          <a:xfrm>
            <a:off x="5412094" y="2326343"/>
            <a:ext cx="3330744" cy="441236"/>
            <a:chOff x="5570924" y="1440852"/>
            <a:chExt cx="3330744" cy="441236"/>
          </a:xfrm>
        </p:grpSpPr>
        <p:sp>
          <p:nvSpPr>
            <p:cNvPr id="7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navigation node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1" name="Ellipse 7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3" name="Ellipse 7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770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TEFAL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259632" y="2786455"/>
            <a:ext cx="3600000" cy="71921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259632" y="1412776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9632" y="5832648"/>
            <a:ext cx="2700000" cy="79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corporate legal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5063681"/>
            <a:ext cx="3600400" cy="7415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editorial Links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1259632" y="4374782"/>
            <a:ext cx="3600000" cy="648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services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47" name="Groupe 46"/>
          <p:cNvGrpSpPr/>
          <p:nvPr/>
        </p:nvGrpSpPr>
        <p:grpSpPr>
          <a:xfrm>
            <a:off x="5417720" y="1440852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</a:rPr>
                <a:t>Banner component</a:t>
              </a:r>
              <a:endParaRPr lang="en-US" sz="1200" b="1" baseline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2" name="Groupe 51"/>
          <p:cNvGrpSpPr/>
          <p:nvPr/>
        </p:nvGrpSpPr>
        <p:grpSpPr>
          <a:xfrm>
            <a:off x="5417720" y="2009463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>
                  <a:solidFill>
                    <a:srgbClr val="FFFFFF"/>
                  </a:solidFill>
                </a:rPr>
                <a:t>CMS navigation node</a:t>
              </a:r>
              <a:endParaRPr lang="en-US" sz="1200" b="1" baseline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5417720" y="2578074"/>
            <a:ext cx="3330744" cy="441236"/>
            <a:chOff x="5570924" y="1440852"/>
            <a:chExt cx="3330744" cy="441236"/>
          </a:xfrm>
        </p:grpSpPr>
        <p:sp>
          <p:nvSpPr>
            <p:cNvPr id="5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8" name="Ellipse 5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9" name="Ellipse 58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5417720" y="3146685"/>
            <a:ext cx="3330744" cy="441236"/>
            <a:chOff x="5570924" y="1440852"/>
            <a:chExt cx="3330744" cy="441236"/>
          </a:xfrm>
        </p:grpSpPr>
        <p:sp>
          <p:nvSpPr>
            <p:cNvPr id="6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3" name="Ellipse 6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857" y="5098033"/>
            <a:ext cx="203175" cy="2031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3995936" y="5832648"/>
            <a:ext cx="864000" cy="79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company logo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pic>
        <p:nvPicPr>
          <p:cNvPr id="34" name="Image 33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761" y="5805264"/>
            <a:ext cx="203175" cy="203175"/>
          </a:xfrm>
          <a:prstGeom prst="rect">
            <a:avLst/>
          </a:prstGeom>
        </p:spPr>
      </p:pic>
      <p:pic>
        <p:nvPicPr>
          <p:cNvPr id="36" name="Image 35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2761" y="5805264"/>
            <a:ext cx="203175" cy="203175"/>
          </a:xfrm>
          <a:prstGeom prst="rect">
            <a:avLst/>
          </a:prstGeom>
        </p:spPr>
      </p:pic>
      <p:pic>
        <p:nvPicPr>
          <p:cNvPr id="37" name="Image 36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857" y="4365104"/>
            <a:ext cx="203175" cy="203175"/>
          </a:xfrm>
          <a:prstGeom prst="rect">
            <a:avLst/>
          </a:prstGeom>
        </p:spPr>
      </p:pic>
      <p:grpSp>
        <p:nvGrpSpPr>
          <p:cNvPr id="41" name="Groupe 40"/>
          <p:cNvGrpSpPr/>
          <p:nvPr/>
        </p:nvGrpSpPr>
        <p:grpSpPr>
          <a:xfrm>
            <a:off x="5417720" y="3715296"/>
            <a:ext cx="3330744" cy="441236"/>
            <a:chOff x="5570924" y="1440852"/>
            <a:chExt cx="3330744" cy="441236"/>
          </a:xfrm>
        </p:grpSpPr>
        <p:sp>
          <p:nvSpPr>
            <p:cNvPr id="4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6588224" y="3028504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pic>
        <p:nvPicPr>
          <p:cNvPr id="65" name="Image 64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4797176"/>
            <a:ext cx="216000" cy="216000"/>
          </a:xfrm>
          <a:prstGeom prst="rect">
            <a:avLst/>
          </a:prstGeom>
        </p:spPr>
      </p:pic>
      <p:pic>
        <p:nvPicPr>
          <p:cNvPr id="66" name="Image 65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68" y="6381328"/>
            <a:ext cx="216000" cy="216000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68" name="Image 67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 bwMode="auto">
          <a:xfrm>
            <a:off x="1259632" y="3582204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2483768" y="3582204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top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3707904" y="3582204"/>
            <a:ext cx="117000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Body bottom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71" name="Groupe 58"/>
          <p:cNvGrpSpPr/>
          <p:nvPr/>
        </p:nvGrpSpPr>
        <p:grpSpPr>
          <a:xfrm>
            <a:off x="5400000" y="4283908"/>
            <a:ext cx="3330744" cy="441236"/>
            <a:chOff x="5570924" y="1440852"/>
            <a:chExt cx="3330744" cy="441236"/>
          </a:xfrm>
        </p:grpSpPr>
        <p:sp>
          <p:nvSpPr>
            <p:cNvPr id="7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3" name="Ellipse 7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74" name="Ellipse 7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75" name="Image 74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595053"/>
            <a:ext cx="203175" cy="203175"/>
          </a:xfrm>
          <a:prstGeom prst="rect">
            <a:avLst/>
          </a:prstGeom>
        </p:spPr>
      </p:pic>
      <p:pic>
        <p:nvPicPr>
          <p:cNvPr id="76" name="Image 75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582204"/>
            <a:ext cx="203175" cy="203175"/>
          </a:xfrm>
          <a:prstGeom prst="rect">
            <a:avLst/>
          </a:prstGeom>
        </p:spPr>
      </p:pic>
      <p:pic>
        <p:nvPicPr>
          <p:cNvPr id="77" name="Image 76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582204"/>
            <a:ext cx="203175" cy="203175"/>
          </a:xfrm>
          <a:prstGeom prst="rect">
            <a:avLst/>
          </a:prstGeom>
        </p:spPr>
      </p:pic>
      <p:grpSp>
        <p:nvGrpSpPr>
          <p:cNvPr id="79" name="Groupe 78"/>
          <p:cNvGrpSpPr/>
          <p:nvPr/>
        </p:nvGrpSpPr>
        <p:grpSpPr>
          <a:xfrm>
            <a:off x="4877904" y="3942244"/>
            <a:ext cx="4086584" cy="2483708"/>
            <a:chOff x="4805896" y="3458167"/>
            <a:chExt cx="4086584" cy="2483708"/>
          </a:xfrm>
        </p:grpSpPr>
        <p:grpSp>
          <p:nvGrpSpPr>
            <p:cNvPr id="80" name="Groupe 25"/>
            <p:cNvGrpSpPr/>
            <p:nvPr/>
          </p:nvGrpSpPr>
          <p:grpSpPr>
            <a:xfrm>
              <a:off x="5220072" y="4385083"/>
              <a:ext cx="3672408" cy="1556792"/>
              <a:chOff x="5220072" y="4385083"/>
              <a:chExt cx="3672408" cy="1556792"/>
            </a:xfrm>
          </p:grpSpPr>
          <p:sp>
            <p:nvSpPr>
              <p:cNvPr id="82" name="Rectangle 81"/>
              <p:cNvSpPr/>
              <p:nvPr/>
            </p:nvSpPr>
            <p:spPr bwMode="auto">
              <a:xfrm>
                <a:off x="5220072" y="4385083"/>
                <a:ext cx="3672408" cy="1556792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83" name="ZoneTexte 82"/>
              <p:cNvSpPr txBox="1"/>
              <p:nvPr/>
            </p:nvSpPr>
            <p:spPr>
              <a:xfrm>
                <a:off x="5364088" y="4385083"/>
                <a:ext cx="338437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Tag commander component slot</a:t>
                </a: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(Header / Body Top / Body Bottom)</a:t>
                </a:r>
              </a:p>
              <a:p>
                <a:pPr algn="ctr"/>
                <a:endPara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Currently (22/07/2015) the tag commander code management is done via properties file, in the near future it will be managed via the “CMS paragraph component” available in these slots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81" name="Connecteur en angle 80"/>
            <p:cNvCxnSpPr>
              <a:stCxn id="82" idx="1"/>
              <a:endCxn id="70" idx="3"/>
            </p:cNvCxnSpPr>
            <p:nvPr/>
          </p:nvCxnSpPr>
          <p:spPr bwMode="auto">
            <a:xfrm rot="10800000">
              <a:off x="4805896" y="3458167"/>
              <a:ext cx="414176" cy="1705312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78" name="Rectangle 77"/>
          <p:cNvSpPr/>
          <p:nvPr/>
        </p:nvSpPr>
        <p:spPr bwMode="auto">
          <a:xfrm>
            <a:off x="1259632" y="2021860"/>
            <a:ext cx="3600400" cy="68706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TEFAL</a:t>
            </a:r>
          </a:p>
        </p:txBody>
      </p:sp>
      <p:sp>
        <p:nvSpPr>
          <p:cNvPr id="67" name="Rectangle 66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68" name="Image 6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556792"/>
            <a:ext cx="7105650" cy="166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0" name="Groupe 59"/>
          <p:cNvGrpSpPr/>
          <p:nvPr/>
        </p:nvGrpSpPr>
        <p:grpSpPr>
          <a:xfrm>
            <a:off x="2843808" y="3223667"/>
            <a:ext cx="3672408" cy="1684402"/>
            <a:chOff x="4517864" y="3036810"/>
            <a:chExt cx="3672408" cy="1684402"/>
          </a:xfrm>
        </p:grpSpPr>
        <p:grpSp>
          <p:nvGrpSpPr>
            <p:cNvPr id="71" name="Groupe 25"/>
            <p:cNvGrpSpPr/>
            <p:nvPr/>
          </p:nvGrpSpPr>
          <p:grpSpPr>
            <a:xfrm>
              <a:off x="4517864" y="3890215"/>
              <a:ext cx="3672408" cy="830997"/>
              <a:chOff x="4517864" y="3890215"/>
              <a:chExt cx="3672408" cy="830997"/>
            </a:xfrm>
          </p:grpSpPr>
          <p:sp>
            <p:nvSpPr>
              <p:cNvPr id="80" name="Rectangle 79"/>
              <p:cNvSpPr/>
              <p:nvPr/>
            </p:nvSpPr>
            <p:spPr bwMode="auto">
              <a:xfrm>
                <a:off x="4517864" y="3890215"/>
                <a:ext cx="3672408" cy="792088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84" name="ZoneTexte 83"/>
              <p:cNvSpPr txBox="1"/>
              <p:nvPr/>
            </p:nvSpPr>
            <p:spPr>
              <a:xfrm>
                <a:off x="4661880" y="3890215"/>
                <a:ext cx="338437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On TEFAL, this part of the footer  is not manageable on back office, it is automatically monitored. In case of display problems, please create an 8787 ticket.  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79" name="Connecteur en angle 78"/>
            <p:cNvCxnSpPr>
              <a:stCxn id="84" idx="0"/>
              <a:endCxn id="90114" idx="2"/>
            </p:cNvCxnSpPr>
            <p:nvPr/>
          </p:nvCxnSpPr>
          <p:spPr bwMode="auto">
            <a:xfrm rot="16200000" flipV="1">
              <a:off x="5921581" y="3457727"/>
              <a:ext cx="853405" cy="11571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90" name="Image 8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371703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1" name="ZoneTexte 90"/>
          <p:cNvSpPr txBox="1"/>
          <p:nvPr/>
        </p:nvSpPr>
        <p:spPr>
          <a:xfrm>
            <a:off x="6300192" y="4653136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ALL-CLAD / </a:t>
            </a:r>
            <a:r>
              <a:rPr lang="en-US" sz="3200" dirty="0" err="1">
                <a:solidFill>
                  <a:srgbClr val="FFFFFF"/>
                </a:solidFill>
              </a:rPr>
              <a:t>Lagostina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259632" y="5849976"/>
            <a:ext cx="3600400" cy="7473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links to corporate/legal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5063681"/>
            <a:ext cx="3600400" cy="7415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links to editorial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17720" y="1440852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</a:rPr>
                <a:t>Banner component</a:t>
              </a:r>
              <a:endParaRPr lang="en-US" sz="1200" b="1" baseline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1"/>
          <p:cNvGrpSpPr/>
          <p:nvPr/>
        </p:nvGrpSpPr>
        <p:grpSpPr>
          <a:xfrm>
            <a:off x="5417720" y="2009463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>
                  <a:solidFill>
                    <a:srgbClr val="FFFFFF"/>
                  </a:solidFill>
                </a:rPr>
                <a:t>CMS navigation node</a:t>
              </a:r>
              <a:endParaRPr lang="en-US" sz="1200" b="1" baseline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5</a:t>
              </a: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157192"/>
            <a:ext cx="203175" cy="203175"/>
          </a:xfrm>
          <a:prstGeom prst="rect">
            <a:avLst/>
          </a:prstGeom>
        </p:spPr>
      </p:pic>
      <p:pic>
        <p:nvPicPr>
          <p:cNvPr id="36" name="Image 35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877272"/>
            <a:ext cx="203175" cy="203175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68" name="Image 67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 bwMode="auto">
          <a:xfrm>
            <a:off x="1259632" y="4293096"/>
            <a:ext cx="3600400" cy="7415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Footer social sites links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pic>
        <p:nvPicPr>
          <p:cNvPr id="60" name="Image 5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437112"/>
            <a:ext cx="203175" cy="203175"/>
          </a:xfrm>
          <a:prstGeom prst="rect">
            <a:avLst/>
          </a:prstGeom>
        </p:spPr>
      </p:pic>
      <p:grpSp>
        <p:nvGrpSpPr>
          <p:cNvPr id="71" name="Groupe 70"/>
          <p:cNvGrpSpPr/>
          <p:nvPr/>
        </p:nvGrpSpPr>
        <p:grpSpPr>
          <a:xfrm>
            <a:off x="5436096" y="2636912"/>
            <a:ext cx="3330744" cy="441236"/>
            <a:chOff x="5570924" y="1440852"/>
            <a:chExt cx="3330744" cy="441236"/>
          </a:xfrm>
        </p:grpSpPr>
        <p:sp>
          <p:nvSpPr>
            <p:cNvPr id="7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9" name="Ellipse 7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80" name="Ellipse 7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31" name="Rectangle 30"/>
          <p:cNvSpPr/>
          <p:nvPr/>
        </p:nvSpPr>
        <p:spPr bwMode="auto">
          <a:xfrm>
            <a:off x="1259632" y="2786454"/>
            <a:ext cx="3600000" cy="146192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259632" y="1412776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259632" y="2021860"/>
            <a:ext cx="3600400" cy="68706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  <p:extLst>
      <p:ext uri="{BB962C8B-B14F-4D97-AF65-F5344CB8AC3E}">
        <p14:creationId xmlns:p14="http://schemas.microsoft.com/office/powerpoint/2010/main" val="32929993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WMF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60567" y="4419716"/>
            <a:ext cx="3600000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legal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7851" y="2968568"/>
            <a:ext cx="3590556" cy="7320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SocialMedia</a:t>
            </a:r>
            <a:endParaRPr lang="fr-FR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00000" y="1351098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 err="1">
                  <a:solidFill>
                    <a:srgbClr val="FFFFFF"/>
                  </a:solidFill>
                  <a:latin typeface="+mj-lt"/>
                </a:rPr>
                <a:t>NavigationBar</a:t>
              </a:r>
              <a:r>
                <a:rPr lang="fr-FR" sz="1100" b="1" baseline="0" dirty="0">
                  <a:solidFill>
                    <a:srgbClr val="FFFFFF"/>
                  </a:solidFill>
                  <a:latin typeface="+mj-lt"/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1"/>
          <p:cNvGrpSpPr/>
          <p:nvPr/>
        </p:nvGrpSpPr>
        <p:grpSpPr>
          <a:xfrm>
            <a:off x="5400000" y="1859645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 err="1">
                  <a:solidFill>
                    <a:srgbClr val="FFFFFF"/>
                  </a:solidFill>
                </a:rPr>
                <a:t>NavigationBar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8475" y="3001848"/>
            <a:ext cx="203175" cy="2031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4" name="Image 33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 bwMode="auto">
          <a:xfrm>
            <a:off x="1259632" y="2120788"/>
            <a:ext cx="3600000" cy="71921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259632" y="1484784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1257851" y="3752187"/>
            <a:ext cx="2140157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Navigation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68" name="Groupe 51"/>
          <p:cNvGrpSpPr/>
          <p:nvPr/>
        </p:nvGrpSpPr>
        <p:grpSpPr>
          <a:xfrm>
            <a:off x="5400000" y="2375099"/>
            <a:ext cx="3330744" cy="441236"/>
            <a:chOff x="5570924" y="1440852"/>
            <a:chExt cx="3330744" cy="441236"/>
          </a:xfrm>
        </p:grpSpPr>
        <p:sp>
          <p:nvSpPr>
            <p:cNvPr id="7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53233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Paragraph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1" name="Ellipse 7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3" name="Ellipse 7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33" name="Image 3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4833" y="3752187"/>
            <a:ext cx="203175" cy="203175"/>
          </a:xfrm>
          <a:prstGeom prst="rect">
            <a:avLst/>
          </a:prstGeom>
        </p:spPr>
      </p:pic>
      <p:pic>
        <p:nvPicPr>
          <p:cNvPr id="74" name="Image 73" descr="icon_locked.png">
            <a:extLst>
              <a:ext uri="{FF2B5EF4-FFF2-40B4-BE49-F238E27FC236}">
                <a16:creationId xmlns:a16="http://schemas.microsoft.com/office/drawing/2014/main" id="{1B7A6ECD-269B-4477-A021-08D933D0AD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4428" y="4445405"/>
            <a:ext cx="203175" cy="203175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6E10945F-C70C-4918-A2E3-CFB9B6F8CC61}"/>
              </a:ext>
            </a:extLst>
          </p:cNvPr>
          <p:cNvSpPr/>
          <p:nvPr/>
        </p:nvSpPr>
        <p:spPr bwMode="auto">
          <a:xfrm>
            <a:off x="3491879" y="3761694"/>
            <a:ext cx="1367753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Contact Slot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76" name="Groupe 51">
            <a:extLst>
              <a:ext uri="{FF2B5EF4-FFF2-40B4-BE49-F238E27FC236}">
                <a16:creationId xmlns:a16="http://schemas.microsoft.com/office/drawing/2014/main" id="{1C3CA1FD-5F6B-4591-8367-538FA2AE297D}"/>
              </a:ext>
            </a:extLst>
          </p:cNvPr>
          <p:cNvGrpSpPr/>
          <p:nvPr/>
        </p:nvGrpSpPr>
        <p:grpSpPr>
          <a:xfrm>
            <a:off x="5412094" y="2865091"/>
            <a:ext cx="3330744" cy="441236"/>
            <a:chOff x="5570924" y="1440852"/>
            <a:chExt cx="3330744" cy="441236"/>
          </a:xfrm>
        </p:grpSpPr>
        <p:sp>
          <p:nvSpPr>
            <p:cNvPr id="7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A4C74DA-BDC4-420F-AED2-F3F448520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 err="1">
                  <a:solidFill>
                    <a:srgbClr val="FFFFFF"/>
                  </a:solidFill>
                </a:rPr>
                <a:t>NavigationBar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0BD62FAA-0CA1-4B69-AACF-D104A1813D42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17F98414-CC1D-4D00-848B-7F19538912D1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59066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Footer </a:t>
            </a:r>
            <a:r>
              <a:rPr lang="en-US" sz="3200" dirty="0" err="1">
                <a:solidFill>
                  <a:srgbClr val="FFFFFF"/>
                </a:solidFill>
              </a:rPr>
              <a:t>Rowenta</a:t>
            </a:r>
            <a:r>
              <a:rPr lang="en-US" sz="32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271783" y="4964285"/>
            <a:ext cx="2559867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Bottom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3398007" y="2968568"/>
            <a:ext cx="1450399" cy="5905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Services (A)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6"/>
          <p:cNvGrpSpPr/>
          <p:nvPr/>
        </p:nvGrpSpPr>
        <p:grpSpPr>
          <a:xfrm>
            <a:off x="5400000" y="1351098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  <a:latin typeface="+mj-lt"/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1"/>
          <p:cNvGrpSpPr/>
          <p:nvPr/>
        </p:nvGrpSpPr>
        <p:grpSpPr>
          <a:xfrm>
            <a:off x="5400000" y="1859645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 err="1">
                  <a:solidFill>
                    <a:srgbClr val="FFFFFF"/>
                  </a:solidFill>
                </a:rPr>
                <a:t>Footer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98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" name="Image 2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8475" y="3001848"/>
            <a:ext cx="203175" cy="2031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4" name="Image 33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 bwMode="auto">
          <a:xfrm>
            <a:off x="1259632" y="2120788"/>
            <a:ext cx="3600000" cy="71921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Main Part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259632" y="1484784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1257851" y="3752187"/>
            <a:ext cx="2140157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Navigation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68" name="Groupe 51"/>
          <p:cNvGrpSpPr/>
          <p:nvPr/>
        </p:nvGrpSpPr>
        <p:grpSpPr>
          <a:xfrm>
            <a:off x="5400000" y="2375099"/>
            <a:ext cx="3330744" cy="441236"/>
            <a:chOff x="5570924" y="1440852"/>
            <a:chExt cx="3330744" cy="441236"/>
          </a:xfrm>
        </p:grpSpPr>
        <p:sp>
          <p:nvSpPr>
            <p:cNvPr id="7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53233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1" name="Ellipse 7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3" name="Ellipse 7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20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3" name="Image 3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4833" y="3752187"/>
            <a:ext cx="203175" cy="203175"/>
          </a:xfrm>
          <a:prstGeom prst="rect">
            <a:avLst/>
          </a:prstGeom>
        </p:spPr>
      </p:pic>
      <p:pic>
        <p:nvPicPr>
          <p:cNvPr id="74" name="Image 73" descr="icon_locked.png">
            <a:extLst>
              <a:ext uri="{FF2B5EF4-FFF2-40B4-BE49-F238E27FC236}">
                <a16:creationId xmlns:a16="http://schemas.microsoft.com/office/drawing/2014/main" id="{1B7A6ECD-269B-4477-A021-08D933D0AD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8745" y="4419716"/>
            <a:ext cx="203175" cy="203175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6E10945F-C70C-4918-A2E3-CFB9B6F8CC61}"/>
              </a:ext>
            </a:extLst>
          </p:cNvPr>
          <p:cNvSpPr/>
          <p:nvPr/>
        </p:nvSpPr>
        <p:spPr bwMode="auto">
          <a:xfrm>
            <a:off x="3491879" y="3761694"/>
            <a:ext cx="1367753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Social Sites Links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76" name="Groupe 51">
            <a:extLst>
              <a:ext uri="{FF2B5EF4-FFF2-40B4-BE49-F238E27FC236}">
                <a16:creationId xmlns:a16="http://schemas.microsoft.com/office/drawing/2014/main" id="{1C3CA1FD-5F6B-4591-8367-538FA2AE297D}"/>
              </a:ext>
            </a:extLst>
          </p:cNvPr>
          <p:cNvGrpSpPr/>
          <p:nvPr/>
        </p:nvGrpSpPr>
        <p:grpSpPr>
          <a:xfrm>
            <a:off x="5412094" y="4014286"/>
            <a:ext cx="3330744" cy="441236"/>
            <a:chOff x="5570924" y="1440852"/>
            <a:chExt cx="3330744" cy="441236"/>
          </a:xfrm>
        </p:grpSpPr>
        <p:sp>
          <p:nvSpPr>
            <p:cNvPr id="7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A4C74DA-BDC4-420F-AED2-F3F448520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0BD62FAA-0CA1-4B69-AACF-D104A1813D42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17F98414-CC1D-4D00-848B-7F19538912D1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 bwMode="auto">
          <a:xfrm>
            <a:off x="1257851" y="2958398"/>
            <a:ext cx="2079847" cy="60067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Newsletter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240961" y="4964537"/>
            <a:ext cx="917555" cy="600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logo</a:t>
            </a:r>
          </a:p>
          <a:p>
            <a:pPr algn="ctr"/>
            <a:r>
              <a:rPr lang="fr-MA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  <a:endParaRPr lang="fr-FR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1262408" y="4419716"/>
            <a:ext cx="3569242" cy="4494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Footer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payment</a:t>
            </a:r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methods</a:t>
            </a:r>
            <a:endParaRPr lang="fr-FR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39" name="Groupe 51"/>
          <p:cNvGrpSpPr/>
          <p:nvPr/>
        </p:nvGrpSpPr>
        <p:grpSpPr>
          <a:xfrm>
            <a:off x="5412094" y="2892931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53233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20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5400000" y="3450790"/>
            <a:ext cx="3330744" cy="441236"/>
            <a:chOff x="5400000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Site Logo Component</a:t>
              </a:r>
            </a:p>
          </p:txBody>
        </p:sp>
        <p:sp>
          <p:nvSpPr>
            <p:cNvPr id="45" name="Ellipse 44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2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2310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MOULINEX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259632" y="134081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259632" y="63093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1259632" y="4076277"/>
            <a:ext cx="3600000" cy="576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Mouli Search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1259632" y="4700060"/>
            <a:ext cx="3600000" cy="4031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Cookboard-of-moment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58"/>
          <p:cNvGrpSpPr/>
          <p:nvPr/>
        </p:nvGrpSpPr>
        <p:grpSpPr>
          <a:xfrm>
            <a:off x="5400000" y="1959384"/>
            <a:ext cx="3330744" cy="441236"/>
            <a:chOff x="5570924" y="1440852"/>
            <a:chExt cx="3330744" cy="441236"/>
          </a:xfrm>
        </p:grpSpPr>
        <p:sp>
          <p:nvSpPr>
            <p:cNvPr id="6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2" name="Ellipse 6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4" name="Groupe 69"/>
          <p:cNvGrpSpPr/>
          <p:nvPr/>
        </p:nvGrpSpPr>
        <p:grpSpPr>
          <a:xfrm>
            <a:off x="5400000" y="2477916"/>
            <a:ext cx="3330744" cy="441236"/>
            <a:chOff x="5570924" y="1440852"/>
            <a:chExt cx="3330744" cy="441236"/>
          </a:xfrm>
        </p:grpSpPr>
        <p:sp>
          <p:nvSpPr>
            <p:cNvPr id="7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Cookboard Of The Moment CMS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2" name="Ellipse 7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grpSp>
        <p:nvGrpSpPr>
          <p:cNvPr id="5" name="Groupe 44"/>
          <p:cNvGrpSpPr/>
          <p:nvPr/>
        </p:nvGrpSpPr>
        <p:grpSpPr>
          <a:xfrm>
            <a:off x="5400000" y="2996448"/>
            <a:ext cx="3330744" cy="441236"/>
            <a:chOff x="5570924" y="1440852"/>
            <a:chExt cx="3330744" cy="441236"/>
          </a:xfrm>
        </p:grpSpPr>
        <p:sp>
          <p:nvSpPr>
            <p:cNvPr id="4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Mood search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17</a:t>
              </a:r>
            </a:p>
          </p:txBody>
        </p:sp>
      </p:grpSp>
      <p:grpSp>
        <p:nvGrpSpPr>
          <p:cNvPr id="6" name="Groupe 49"/>
          <p:cNvGrpSpPr/>
          <p:nvPr/>
        </p:nvGrpSpPr>
        <p:grpSpPr>
          <a:xfrm>
            <a:off x="1259632" y="5150987"/>
            <a:ext cx="3600000" cy="498016"/>
            <a:chOff x="1259632" y="4200125"/>
            <a:chExt cx="3600000" cy="436586"/>
          </a:xfrm>
        </p:grpSpPr>
        <p:sp>
          <p:nvSpPr>
            <p:cNvPr id="79" name="Rectangle 78"/>
            <p:cNvSpPr/>
            <p:nvPr/>
          </p:nvSpPr>
          <p:spPr bwMode="auto">
            <a:xfrm>
              <a:off x="1259632" y="4200125"/>
              <a:ext cx="3600000" cy="4365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MoodSearch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  <p:pic>
          <p:nvPicPr>
            <p:cNvPr id="41" name="Image 40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4221088"/>
              <a:ext cx="203175" cy="203175"/>
            </a:xfrm>
            <a:prstGeom prst="rect">
              <a:avLst/>
            </a:prstGeom>
          </p:spPr>
        </p:pic>
      </p:grpSp>
      <p:grpSp>
        <p:nvGrpSpPr>
          <p:cNvPr id="7" name="Groupe 51"/>
          <p:cNvGrpSpPr/>
          <p:nvPr/>
        </p:nvGrpSpPr>
        <p:grpSpPr>
          <a:xfrm>
            <a:off x="1259632" y="2180639"/>
            <a:ext cx="3600400" cy="576000"/>
            <a:chOff x="1259632" y="1832049"/>
            <a:chExt cx="3600400" cy="576000"/>
          </a:xfrm>
        </p:grpSpPr>
        <p:sp>
          <p:nvSpPr>
            <p:cNvPr id="73" name="Rectangle 72"/>
            <p:cNvSpPr/>
            <p:nvPr/>
          </p:nvSpPr>
          <p:spPr bwMode="auto">
            <a:xfrm>
              <a:off x="1259632" y="1832049"/>
              <a:ext cx="3600000" cy="576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Banner Caroussel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42" name="Image 41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1857673"/>
              <a:ext cx="203175" cy="203175"/>
            </a:xfrm>
            <a:prstGeom prst="rect">
              <a:avLst/>
            </a:prstGeom>
          </p:spPr>
        </p:pic>
      </p:grpSp>
      <p:grpSp>
        <p:nvGrpSpPr>
          <p:cNvPr id="8" name="Groupe 50"/>
          <p:cNvGrpSpPr/>
          <p:nvPr/>
        </p:nvGrpSpPr>
        <p:grpSpPr>
          <a:xfrm>
            <a:off x="1259632" y="3452494"/>
            <a:ext cx="3600000" cy="576000"/>
            <a:chOff x="1259632" y="2467282"/>
            <a:chExt cx="3600000" cy="576000"/>
          </a:xfrm>
        </p:grpSpPr>
        <p:sp>
          <p:nvSpPr>
            <p:cNvPr id="76" name="Rectangle 75"/>
            <p:cNvSpPr/>
            <p:nvPr/>
          </p:nvSpPr>
          <p:spPr bwMode="auto">
            <a:xfrm>
              <a:off x="1259632" y="2467282"/>
              <a:ext cx="3600000" cy="576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Mini Banners Slider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43" name="Image 42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2492896"/>
              <a:ext cx="203175" cy="203175"/>
            </a:xfrm>
            <a:prstGeom prst="rect">
              <a:avLst/>
            </a:prstGeom>
          </p:spPr>
        </p:pic>
      </p:grpSp>
      <p:grpSp>
        <p:nvGrpSpPr>
          <p:cNvPr id="9" name="Groupe 48"/>
          <p:cNvGrpSpPr/>
          <p:nvPr/>
        </p:nvGrpSpPr>
        <p:grpSpPr>
          <a:xfrm>
            <a:off x="1259632" y="5696786"/>
            <a:ext cx="3600400" cy="564802"/>
            <a:chOff x="1259632" y="4695944"/>
            <a:chExt cx="3600400" cy="576000"/>
          </a:xfrm>
        </p:grpSpPr>
        <p:sp>
          <p:nvSpPr>
            <p:cNvPr id="80" name="Rectangle 79"/>
            <p:cNvSpPr/>
            <p:nvPr/>
          </p:nvSpPr>
          <p:spPr bwMode="auto">
            <a:xfrm>
              <a:off x="1259632" y="4695944"/>
              <a:ext cx="3600000" cy="576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Home my MOULINEX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44" name="Image 43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4737993"/>
              <a:ext cx="203175" cy="203175"/>
            </a:xfrm>
            <a:prstGeom prst="rect">
              <a:avLst/>
            </a:prstGeom>
          </p:spPr>
        </p:pic>
      </p:grpSp>
      <p:sp>
        <p:nvSpPr>
          <p:cNvPr id="40" name="Rectangle 3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3" name="Image 52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50" name="Groupe 51"/>
          <p:cNvGrpSpPr/>
          <p:nvPr/>
        </p:nvGrpSpPr>
        <p:grpSpPr>
          <a:xfrm>
            <a:off x="1259232" y="2834070"/>
            <a:ext cx="3600400" cy="576000"/>
            <a:chOff x="1259632" y="1832049"/>
            <a:chExt cx="3600400" cy="57600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1259632" y="1832049"/>
              <a:ext cx="3600000" cy="576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Top Menu Home Page Slot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(E)</a:t>
              </a:r>
            </a:p>
          </p:txBody>
        </p:sp>
        <p:pic>
          <p:nvPicPr>
            <p:cNvPr id="52" name="Image 51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1857673"/>
              <a:ext cx="203175" cy="203175"/>
            </a:xfrm>
            <a:prstGeom prst="rect">
              <a:avLst/>
            </a:prstGeom>
          </p:spPr>
        </p:pic>
      </p:grpSp>
      <p:sp>
        <p:nvSpPr>
          <p:cNvPr id="54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3513039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8289508" y="3472441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6" name="Ellipse 55"/>
          <p:cNvSpPr/>
          <p:nvPr/>
        </p:nvSpPr>
        <p:spPr>
          <a:xfrm>
            <a:off x="5400000" y="3472441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0" y="6402362"/>
            <a:ext cx="1619672" cy="444293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/>
              <a:t> </a:t>
            </a:r>
            <a:r>
              <a:rPr lang="en-US" sz="2000" b="1" dirty="0">
                <a:solidFill>
                  <a:srgbClr val="FFFFFF"/>
                </a:solidFill>
              </a:rPr>
              <a:t>BRA-5347</a:t>
            </a:r>
            <a:r>
              <a:rPr lang="en-US" sz="2000"/>
              <a:t> </a:t>
            </a:r>
            <a:endParaRPr kumimoji="0" lang="en-US" sz="2000" b="1" i="0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1259232" y="1804724"/>
            <a:ext cx="3600400" cy="32813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5076056" y="4797152"/>
            <a:ext cx="4032448" cy="1318845"/>
            <a:chOff x="4157824" y="3540866"/>
            <a:chExt cx="4032448" cy="1318845"/>
          </a:xfrm>
        </p:grpSpPr>
        <p:grpSp>
          <p:nvGrpSpPr>
            <p:cNvPr id="57" name="Groupe 25"/>
            <p:cNvGrpSpPr/>
            <p:nvPr/>
          </p:nvGrpSpPr>
          <p:grpSpPr>
            <a:xfrm>
              <a:off x="4517864" y="3890214"/>
              <a:ext cx="3672408" cy="969497"/>
              <a:chOff x="4517864" y="3890214"/>
              <a:chExt cx="3672408" cy="969497"/>
            </a:xfrm>
          </p:grpSpPr>
          <p:sp>
            <p:nvSpPr>
              <p:cNvPr id="63" name="Rectangle 62"/>
              <p:cNvSpPr/>
              <p:nvPr/>
            </p:nvSpPr>
            <p:spPr bwMode="auto">
              <a:xfrm>
                <a:off x="4517864" y="3890214"/>
                <a:ext cx="3672408" cy="946795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4661880" y="3890215"/>
                <a:ext cx="3384376" cy="96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order to change </a:t>
                </a:r>
                <a:r>
                  <a:rPr lang="en-US" sz="1200" baseline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mouli</a:t>
                </a:r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search, </a:t>
                </a:r>
                <a:r>
                  <a:rPr lang="en-US" sz="1200" baseline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cookboard</a:t>
                </a:r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moment  and  mood search sections title, please create an 8787 ticket.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en-US" sz="105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If you want to add </a:t>
                </a:r>
                <a:r>
                  <a:rPr lang="en-US" sz="1050" baseline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moulisearch</a:t>
                </a:r>
                <a:r>
                  <a:rPr lang="en-US" sz="105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on your website, please create an 8787 ticket.</a:t>
                </a:r>
                <a:endPara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59" name="Connecteur en angle 58"/>
            <p:cNvCxnSpPr>
              <a:stCxn id="63" idx="1"/>
              <a:endCxn id="67" idx="2"/>
            </p:cNvCxnSpPr>
            <p:nvPr/>
          </p:nvCxnSpPr>
          <p:spPr bwMode="auto">
            <a:xfrm rot="10800000">
              <a:off x="4157824" y="3540866"/>
              <a:ext cx="360040" cy="822746"/>
            </a:xfrm>
            <a:prstGeom prst="bentConnector3">
              <a:avLst>
                <a:gd name="adj1" fmla="val 45334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65" name="Image 6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79715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6" name="ZoneTexte 65"/>
          <p:cNvSpPr txBox="1"/>
          <p:nvPr/>
        </p:nvSpPr>
        <p:spPr>
          <a:xfrm>
            <a:off x="8244408" y="5949280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67" name="Parenthèse fermante 66"/>
          <p:cNvSpPr/>
          <p:nvPr/>
        </p:nvSpPr>
        <p:spPr bwMode="auto">
          <a:xfrm>
            <a:off x="4860032" y="4005064"/>
            <a:ext cx="216024" cy="1584176"/>
          </a:xfrm>
          <a:prstGeom prst="rightBracke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Website Content Management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107504" y="309044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Local Webmaster</a:t>
            </a:r>
          </a:p>
        </p:txBody>
      </p:sp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69" y="2132856"/>
            <a:ext cx="1008112" cy="98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" name="Groupe 41"/>
          <p:cNvGrpSpPr/>
          <p:nvPr/>
        </p:nvGrpSpPr>
        <p:grpSpPr>
          <a:xfrm>
            <a:off x="1639057" y="2240868"/>
            <a:ext cx="6821375" cy="2376264"/>
            <a:chOff x="1639057" y="3356992"/>
            <a:chExt cx="6821375" cy="2376264"/>
          </a:xfrm>
        </p:grpSpPr>
        <p:grpSp>
          <p:nvGrpSpPr>
            <p:cNvPr id="30" name="Groupe 29"/>
            <p:cNvGrpSpPr/>
            <p:nvPr/>
          </p:nvGrpSpPr>
          <p:grpSpPr>
            <a:xfrm>
              <a:off x="1639057" y="3356992"/>
              <a:ext cx="6821375" cy="441236"/>
              <a:chOff x="1548000" y="1412776"/>
              <a:chExt cx="6821375" cy="441236"/>
            </a:xfrm>
          </p:grpSpPr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1864271" y="1453374"/>
                <a:ext cx="650510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0960" bIns="60960" numCol="1" spcCol="1270" anchor="ctr" anchorCtr="0">
                <a:noAutofit/>
              </a:bodyPr>
              <a:lstStyle/>
              <a:p>
                <a:pPr algn="l" defTabSz="1066800">
                  <a:lnSpc>
                    <a:spcPct val="90000"/>
                  </a:lnSpc>
                  <a:spcAft>
                    <a:spcPts val="0"/>
                  </a:spcAft>
                  <a:defRPr/>
                </a:pPr>
                <a:r>
                  <a:rPr lang="en-US" sz="1400" baseline="0" dirty="0">
                    <a:solidFill>
                      <a:srgbClr val="FFFFFF"/>
                    </a:solidFill>
                    <a:latin typeface="+mj-lt"/>
                    <a:ea typeface="+mn-ea"/>
                  </a:rPr>
                  <a:t>  </a:t>
                </a:r>
                <a:r>
                  <a:rPr lang="en-US" sz="1400" baseline="0" dirty="0">
                    <a:solidFill>
                      <a:srgbClr val="FFFFFF"/>
                    </a:solidFill>
                  </a:rPr>
                  <a:t> Introduction</a:t>
                </a:r>
                <a:endParaRPr lang="en-US" sz="1400" baseline="0" dirty="0">
                  <a:solidFill>
                    <a:srgbClr val="FFFFFF"/>
                  </a:solidFill>
                  <a:hlinkClick r:id="rId4"/>
                </a:endParaRPr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1548000" y="1412776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 anchor="ctr"/>
              <a:lstStyle/>
              <a:p>
                <a:r>
                  <a:rPr lang="fr-FR" sz="1600" baseline="0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1</a:t>
                </a:r>
              </a:p>
            </p:txBody>
          </p:sp>
        </p:grpSp>
        <p:grpSp>
          <p:nvGrpSpPr>
            <p:cNvPr id="41" name="Groupe 40"/>
            <p:cNvGrpSpPr/>
            <p:nvPr/>
          </p:nvGrpSpPr>
          <p:grpSpPr>
            <a:xfrm>
              <a:off x="1639057" y="4698078"/>
              <a:ext cx="6821375" cy="441236"/>
              <a:chOff x="1547328" y="4787964"/>
              <a:chExt cx="6821375" cy="441236"/>
            </a:xfrm>
          </p:grpSpPr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1863599" y="4828562"/>
                <a:ext cx="650510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0960" bIns="60960" numCol="1" spcCol="1270" anchor="ctr" anchorCtr="0">
                <a:noAutofit/>
              </a:bodyPr>
              <a:lstStyle/>
              <a:p>
                <a:pPr algn="l" defTabSz="10668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400" baseline="0" dirty="0">
                    <a:solidFill>
                      <a:srgbClr val="FFFFFF"/>
                    </a:solidFill>
                    <a:latin typeface="+mj-lt"/>
                    <a:ea typeface="+mn-ea"/>
                  </a:rPr>
                  <a:t>  </a:t>
                </a:r>
                <a:r>
                  <a:rPr lang="en-US" sz="1400" baseline="0" dirty="0">
                    <a:solidFill>
                      <a:srgbClr val="FFFFFF"/>
                    </a:solidFill>
                  </a:rPr>
                  <a:t> Pages</a:t>
                </a:r>
                <a:endParaRPr lang="en-US" sz="1400" u="sng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1547328" y="4787964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2</a:t>
                </a:r>
              </a:p>
            </p:txBody>
          </p:sp>
        </p:grp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2195736" y="4104137"/>
              <a:ext cx="6264696" cy="2880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0960" bIns="60960" numCol="1" spcCol="1270" anchor="ctr" anchorCtr="0">
              <a:noAutofit/>
            </a:bodyPr>
            <a:lstStyle/>
            <a:p>
              <a:pPr algn="l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   </a:t>
              </a:r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To understand before starting</a:t>
              </a:r>
              <a:endParaRPr lang="en-US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2195736" y="5445224"/>
              <a:ext cx="6264696" cy="28803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0960" bIns="60960" numCol="1" spcCol="1270" anchor="ctr" anchorCtr="0">
              <a:noAutofit/>
            </a:bodyPr>
            <a:lstStyle/>
            <a:p>
              <a:pPr algn="l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    Pages list</a:t>
              </a: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ROWENTA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259632" y="134081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259632" y="602133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1259632" y="4221088"/>
            <a:ext cx="3600000" cy="576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Made in ROWENTA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33" name="Groupe 3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Motion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37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9" name="Groupe 58"/>
          <p:cNvGrpSpPr/>
          <p:nvPr/>
        </p:nvGrpSpPr>
        <p:grpSpPr>
          <a:xfrm>
            <a:off x="5417720" y="3419812"/>
            <a:ext cx="3330744" cy="441236"/>
            <a:chOff x="5570924" y="1440852"/>
            <a:chExt cx="3330744" cy="441236"/>
          </a:xfrm>
        </p:grpSpPr>
        <p:sp>
          <p:nvSpPr>
            <p:cNvPr id="6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62" name="Ellipse 6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79" name="Rectangle 78"/>
          <p:cNvSpPr/>
          <p:nvPr/>
        </p:nvSpPr>
        <p:spPr bwMode="auto">
          <a:xfrm>
            <a:off x="1259632" y="4862955"/>
            <a:ext cx="3600000" cy="498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Enjoy Technology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259632" y="2540679"/>
            <a:ext cx="3600000" cy="576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Motion Component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51" name="Groupe 50"/>
          <p:cNvGrpSpPr/>
          <p:nvPr/>
        </p:nvGrpSpPr>
        <p:grpSpPr>
          <a:xfrm>
            <a:off x="1259632" y="3573016"/>
            <a:ext cx="3600000" cy="576000"/>
            <a:chOff x="1259632" y="2467282"/>
            <a:chExt cx="3600000" cy="576000"/>
          </a:xfrm>
        </p:grpSpPr>
        <p:sp>
          <p:nvSpPr>
            <p:cNvPr id="76" name="Rectangle 75"/>
            <p:cNvSpPr/>
            <p:nvPr/>
          </p:nvSpPr>
          <p:spPr bwMode="auto">
            <a:xfrm>
              <a:off x="1259632" y="2467282"/>
              <a:ext cx="3600000" cy="576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Mini Banners Slider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pic>
          <p:nvPicPr>
            <p:cNvPr id="43" name="Image 42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2492896"/>
              <a:ext cx="203175" cy="203175"/>
            </a:xfrm>
            <a:prstGeom prst="rect">
              <a:avLst/>
            </a:prstGeom>
          </p:spPr>
        </p:pic>
      </p:grpSp>
      <p:sp>
        <p:nvSpPr>
          <p:cNvPr id="80" name="Rectangle 79"/>
          <p:cNvSpPr/>
          <p:nvPr/>
        </p:nvSpPr>
        <p:spPr bwMode="auto">
          <a:xfrm>
            <a:off x="2556176" y="5661248"/>
            <a:ext cx="2303856" cy="28803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 Attitude Banners (E)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3" name="Image 52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 bwMode="auto">
          <a:xfrm>
            <a:off x="1259632" y="3140968"/>
            <a:ext cx="3600000" cy="4031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Menu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grpSp>
        <p:nvGrpSpPr>
          <p:cNvPr id="54" name="Groupe 53"/>
          <p:cNvGrpSpPr/>
          <p:nvPr/>
        </p:nvGrpSpPr>
        <p:grpSpPr>
          <a:xfrm>
            <a:off x="5400000" y="1916832"/>
            <a:ext cx="3330744" cy="441236"/>
            <a:chOff x="5570924" y="1440852"/>
            <a:chExt cx="3330744" cy="441236"/>
          </a:xfrm>
        </p:grpSpPr>
        <p:sp>
          <p:nvSpPr>
            <p:cNvPr id="5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6" name="Ellipse 5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7" name="Ellipse 5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8" name="Groupe 32"/>
          <p:cNvGrpSpPr/>
          <p:nvPr/>
        </p:nvGrpSpPr>
        <p:grpSpPr>
          <a:xfrm>
            <a:off x="5417720" y="2420888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66" name="Groupe 27"/>
          <p:cNvGrpSpPr/>
          <p:nvPr/>
        </p:nvGrpSpPr>
        <p:grpSpPr>
          <a:xfrm>
            <a:off x="5417720" y="2924944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81" name="Ellipse 8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5417720" y="3923868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Twitter Widget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23</a:t>
              </a:r>
            </a:p>
          </p:txBody>
        </p:sp>
      </p:grpSp>
      <p:sp>
        <p:nvSpPr>
          <p:cNvPr id="88" name="Rectangle 87"/>
          <p:cNvSpPr/>
          <p:nvPr/>
        </p:nvSpPr>
        <p:spPr bwMode="auto">
          <a:xfrm>
            <a:off x="1259632" y="5384478"/>
            <a:ext cx="1224136" cy="56480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 Attitude Twitter widget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2555776" y="5373216"/>
            <a:ext cx="2304256" cy="21602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MyROWENTA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Link (B)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259232" y="1829540"/>
            <a:ext cx="3600400" cy="63194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grpSp>
        <p:nvGrpSpPr>
          <p:cNvPr id="44" name="Groupe 43"/>
          <p:cNvGrpSpPr/>
          <p:nvPr/>
        </p:nvGrpSpPr>
        <p:grpSpPr>
          <a:xfrm>
            <a:off x="5076056" y="4437113"/>
            <a:ext cx="4067944" cy="1108337"/>
            <a:chOff x="4122328" y="3612875"/>
            <a:chExt cx="4067944" cy="1108337"/>
          </a:xfrm>
        </p:grpSpPr>
        <p:grpSp>
          <p:nvGrpSpPr>
            <p:cNvPr id="45" name="Groupe 25"/>
            <p:cNvGrpSpPr/>
            <p:nvPr/>
          </p:nvGrpSpPr>
          <p:grpSpPr>
            <a:xfrm>
              <a:off x="4517864" y="3890215"/>
              <a:ext cx="3672408" cy="830997"/>
              <a:chOff x="4517864" y="3890215"/>
              <a:chExt cx="3672408" cy="830997"/>
            </a:xfrm>
          </p:grpSpPr>
          <p:sp>
            <p:nvSpPr>
              <p:cNvPr id="48" name="Rectangle 47"/>
              <p:cNvSpPr/>
              <p:nvPr/>
            </p:nvSpPr>
            <p:spPr bwMode="auto">
              <a:xfrm>
                <a:off x="4517864" y="3890215"/>
                <a:ext cx="3672408" cy="792088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4661880" y="3890215"/>
                <a:ext cx="338437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order to change </a:t>
                </a:r>
                <a:r>
                  <a:rPr lang="en-US" sz="1200" baseline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mouli</a:t>
                </a:r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search, </a:t>
                </a:r>
                <a:r>
                  <a:rPr lang="en-US" sz="1200" baseline="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cookboard</a:t>
                </a:r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moment, mood search and home my MOULINEX sections title, please create an 8787 ticket.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47" name="Connecteur en angle 58"/>
            <p:cNvCxnSpPr>
              <a:stCxn id="48" idx="1"/>
              <a:endCxn id="52" idx="2"/>
            </p:cNvCxnSpPr>
            <p:nvPr/>
          </p:nvCxnSpPr>
          <p:spPr bwMode="auto">
            <a:xfrm rot="10800000">
              <a:off x="4122328" y="3612875"/>
              <a:ext cx="395536" cy="673385"/>
            </a:xfrm>
            <a:prstGeom prst="bentConnector5">
              <a:avLst>
                <a:gd name="adj1" fmla="val 50000"/>
                <a:gd name="adj2" fmla="val -738"/>
                <a:gd name="adj3" fmla="val 49429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50" name="Image 4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71592" y="4365104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" name="Parenthèse fermante 51"/>
          <p:cNvSpPr/>
          <p:nvPr/>
        </p:nvSpPr>
        <p:spPr bwMode="auto">
          <a:xfrm>
            <a:off x="4895528" y="3573016"/>
            <a:ext cx="180528" cy="1728192"/>
          </a:xfrm>
          <a:prstGeom prst="rightBracke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8316416" y="5301208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TEFAL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259632" y="2847813"/>
            <a:ext cx="3600000" cy="72520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Caroussel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259632" y="1484832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259632" y="5877272"/>
            <a:ext cx="3600000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259632" y="3630818"/>
            <a:ext cx="3600000" cy="6622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4" name="Groupe 58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6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2" name="Ellipse 6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259632" y="4371390"/>
            <a:ext cx="3600000" cy="71379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Brand transversal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259632" y="5111962"/>
            <a:ext cx="3600000" cy="71379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Home H1 Tag SEO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30" name="Groupe 29"/>
          <p:cNvGrpSpPr/>
          <p:nvPr/>
        </p:nvGrpSpPr>
        <p:grpSpPr>
          <a:xfrm>
            <a:off x="4859632" y="4385083"/>
            <a:ext cx="4032848" cy="1556792"/>
            <a:chOff x="4859632" y="4385083"/>
            <a:chExt cx="4032848" cy="1556792"/>
          </a:xfrm>
        </p:grpSpPr>
        <p:sp>
          <p:nvSpPr>
            <p:cNvPr id="38" name="Rectangle 37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364088" y="4794147"/>
              <a:ext cx="33843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SEO section is only used for SEO purpose (Search Engine Optimization) and is not displayed on the page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42" name="Connecteur en angle 41"/>
            <p:cNvCxnSpPr>
              <a:stCxn id="38" idx="1"/>
              <a:endCxn id="50" idx="3"/>
            </p:cNvCxnSpPr>
            <p:nvPr/>
          </p:nvCxnSpPr>
          <p:spPr bwMode="auto">
            <a:xfrm rot="10800000" flipV="1">
              <a:off x="4859632" y="5163479"/>
              <a:ext cx="360440" cy="305380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27" name="Image 2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853815"/>
            <a:ext cx="216000" cy="216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 bwMode="auto">
          <a:xfrm>
            <a:off x="1259632" y="2021860"/>
            <a:ext cx="3600400" cy="68706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ALL-CLAD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48064" y="1824333"/>
            <a:ext cx="3600000" cy="59655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Caroussel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 and offer marketing slot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6021288"/>
            <a:ext cx="3600000" cy="64807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548064" y="2492896"/>
            <a:ext cx="3600000" cy="57606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Feature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720" y="1440852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17720" y="1844824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48064" y="3140968"/>
            <a:ext cx="36000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AllClad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Collections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48064" y="3861048"/>
            <a:ext cx="36000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Recipes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548064" y="4581128"/>
            <a:ext cx="36000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More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AllClad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48064" y="5301208"/>
            <a:ext cx="36000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Register Product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36096" y="2276872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Product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Feature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40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36096" y="2708920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Link component (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button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)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41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36096" y="320378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436096" y="3645024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6" name="Groupe 37"/>
          <p:cNvGrpSpPr/>
          <p:nvPr/>
        </p:nvGrpSpPr>
        <p:grpSpPr>
          <a:xfrm>
            <a:off x="5436096" y="4077072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71" name="Groupe 37"/>
          <p:cNvGrpSpPr/>
          <p:nvPr/>
        </p:nvGrpSpPr>
        <p:grpSpPr>
          <a:xfrm>
            <a:off x="5436096" y="4509120"/>
            <a:ext cx="3330744" cy="441236"/>
            <a:chOff x="5570924" y="1440852"/>
            <a:chExt cx="3330744" cy="441236"/>
          </a:xfrm>
        </p:grpSpPr>
        <p:sp>
          <p:nvSpPr>
            <p:cNvPr id="7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Link component (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button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)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78" name="Ellipse 7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41</a:t>
              </a:r>
            </a:p>
          </p:txBody>
        </p:sp>
      </p:grpSp>
      <p:grpSp>
        <p:nvGrpSpPr>
          <p:cNvPr id="79" name="Groupe 37"/>
          <p:cNvGrpSpPr/>
          <p:nvPr/>
        </p:nvGrpSpPr>
        <p:grpSpPr>
          <a:xfrm>
            <a:off x="5436096" y="4941168"/>
            <a:ext cx="3330744" cy="441236"/>
            <a:chOff x="5570924" y="1440852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67932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83" name="Groupe 37"/>
          <p:cNvGrpSpPr/>
          <p:nvPr/>
        </p:nvGrpSpPr>
        <p:grpSpPr>
          <a:xfrm>
            <a:off x="5436096" y="5373216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Link component (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button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)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41</a:t>
              </a:r>
            </a:p>
          </p:txBody>
        </p:sp>
      </p:grpSp>
      <p:grpSp>
        <p:nvGrpSpPr>
          <p:cNvPr id="87" name="Groupe 37"/>
          <p:cNvGrpSpPr/>
          <p:nvPr/>
        </p:nvGrpSpPr>
        <p:grpSpPr>
          <a:xfrm>
            <a:off x="5436096" y="5805264"/>
            <a:ext cx="3330744" cy="441236"/>
            <a:chOff x="5570924" y="1440852"/>
            <a:chExt cx="3330744" cy="441236"/>
          </a:xfrm>
        </p:grpSpPr>
        <p:sp>
          <p:nvSpPr>
            <p:cNvPr id="8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Image –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register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media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90" name="Ellipse 8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42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</a:t>
            </a:r>
            <a:r>
              <a:rPr lang="en-US" sz="3200" dirty="0" err="1">
                <a:solidFill>
                  <a:srgbClr val="FFFFFF"/>
                </a:solidFill>
              </a:rPr>
              <a:t>Lagostina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1548064" y="2328389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Caroussel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844872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 and offer marketing slot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5877272"/>
            <a:ext cx="3600000" cy="64807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548064" y="2827784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Feature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720" y="1440852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17720" y="1844824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48064" y="3331840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Head Line Collection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48064" y="3835896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Lagostina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Collection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548064" y="4339952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Our Gift To You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48064" y="4869160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Start With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Lagostine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36096" y="2276872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Product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Feature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40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36096" y="2708920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Link component (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button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)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41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36096" y="314096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436096" y="3582204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6" name="Groupe 37"/>
          <p:cNvGrpSpPr/>
          <p:nvPr/>
        </p:nvGrpSpPr>
        <p:grpSpPr>
          <a:xfrm>
            <a:off x="5436096" y="4005064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87" name="Groupe 37"/>
          <p:cNvGrpSpPr/>
          <p:nvPr/>
        </p:nvGrpSpPr>
        <p:grpSpPr>
          <a:xfrm>
            <a:off x="5436096" y="5805264"/>
            <a:ext cx="3330744" cy="441236"/>
            <a:chOff x="5570924" y="1440852"/>
            <a:chExt cx="3330744" cy="441236"/>
          </a:xfrm>
        </p:grpSpPr>
        <p:sp>
          <p:nvSpPr>
            <p:cNvPr id="8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Image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90" name="Ellipse 8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42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EC70CCCF-2885-4126-8636-643FA8D44097}"/>
              </a:ext>
            </a:extLst>
          </p:cNvPr>
          <p:cNvSpPr/>
          <p:nvPr/>
        </p:nvSpPr>
        <p:spPr bwMode="auto">
          <a:xfrm>
            <a:off x="1548064" y="5373216"/>
            <a:ext cx="3600000" cy="4572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Register Product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grpSp>
        <p:nvGrpSpPr>
          <p:cNvPr id="95" name="Groupe 37">
            <a:extLst>
              <a:ext uri="{FF2B5EF4-FFF2-40B4-BE49-F238E27FC236}">
                <a16:creationId xmlns:a16="http://schemas.microsoft.com/office/drawing/2014/main" id="{6164B056-655F-444F-B1E8-00AD8DD6656A}"/>
              </a:ext>
            </a:extLst>
          </p:cNvPr>
          <p:cNvGrpSpPr/>
          <p:nvPr/>
        </p:nvGrpSpPr>
        <p:grpSpPr>
          <a:xfrm>
            <a:off x="5436096" y="4437112"/>
            <a:ext cx="3330744" cy="441236"/>
            <a:chOff x="5570924" y="1440852"/>
            <a:chExt cx="3330744" cy="441236"/>
          </a:xfrm>
        </p:grpSpPr>
        <p:sp>
          <p:nvSpPr>
            <p:cNvPr id="9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073DC671-143A-48CB-A8BE-0F6997155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9C464144-F734-44FB-AEF2-E5CD2BB05C0E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AE95D8DC-3498-4F43-AE54-B9A8F8D3C08C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99" name="Groupe 37">
            <a:extLst>
              <a:ext uri="{FF2B5EF4-FFF2-40B4-BE49-F238E27FC236}">
                <a16:creationId xmlns:a16="http://schemas.microsoft.com/office/drawing/2014/main" id="{E248F2F2-465B-4403-9AA4-3365F359125E}"/>
              </a:ext>
            </a:extLst>
          </p:cNvPr>
          <p:cNvGrpSpPr/>
          <p:nvPr/>
        </p:nvGrpSpPr>
        <p:grpSpPr>
          <a:xfrm>
            <a:off x="5489728" y="4869160"/>
            <a:ext cx="3330744" cy="441236"/>
            <a:chOff x="5570924" y="1440852"/>
            <a:chExt cx="3330744" cy="441236"/>
          </a:xfrm>
        </p:grpSpPr>
        <p:sp>
          <p:nvSpPr>
            <p:cNvPr id="10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139A3AB-CB9E-435A-839A-8329D7CCE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1" name="Ellipse 100">
              <a:extLst>
                <a:ext uri="{FF2B5EF4-FFF2-40B4-BE49-F238E27FC236}">
                  <a16:creationId xmlns:a16="http://schemas.microsoft.com/office/drawing/2014/main" id="{74EF434D-9793-413F-8E57-845ED3AC1BDA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C6930B1E-5D61-4F2C-9C6F-2241751DB467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03" name="Groupe 37">
            <a:extLst>
              <a:ext uri="{FF2B5EF4-FFF2-40B4-BE49-F238E27FC236}">
                <a16:creationId xmlns:a16="http://schemas.microsoft.com/office/drawing/2014/main" id="{2D103C8B-5672-466B-90C7-4C7C19374CFE}"/>
              </a:ext>
            </a:extLst>
          </p:cNvPr>
          <p:cNvGrpSpPr/>
          <p:nvPr/>
        </p:nvGrpSpPr>
        <p:grpSpPr>
          <a:xfrm>
            <a:off x="5436096" y="5343729"/>
            <a:ext cx="3330744" cy="441236"/>
            <a:chOff x="5570924" y="1440852"/>
            <a:chExt cx="3330744" cy="441236"/>
          </a:xfrm>
        </p:grpSpPr>
        <p:sp>
          <p:nvSpPr>
            <p:cNvPr id="10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CCB97B8-C559-4FA6-B793-B1D8E3472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E0DDA9DE-7E97-4373-87D3-CE4F92507289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9FB75D6B-E19C-496E-823D-E41B32D7032B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107" name="Groupe 37">
            <a:extLst>
              <a:ext uri="{FF2B5EF4-FFF2-40B4-BE49-F238E27FC236}">
                <a16:creationId xmlns:a16="http://schemas.microsoft.com/office/drawing/2014/main" id="{1D624726-6A88-448C-94D0-03D7B2581D3C}"/>
              </a:ext>
            </a:extLst>
          </p:cNvPr>
          <p:cNvGrpSpPr/>
          <p:nvPr/>
        </p:nvGrpSpPr>
        <p:grpSpPr>
          <a:xfrm>
            <a:off x="5445753" y="6241809"/>
            <a:ext cx="3330744" cy="441236"/>
            <a:chOff x="5570924" y="1440852"/>
            <a:chExt cx="3330744" cy="441236"/>
          </a:xfrm>
        </p:grpSpPr>
        <p:sp>
          <p:nvSpPr>
            <p:cNvPr id="10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2E5FCD37-AD31-406F-B00A-E55080B03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Link component (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button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)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84F3F38-55DA-48FB-A6E7-C76EA1E535C3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110" name="Ellipse 109">
              <a:extLst>
                <a:ext uri="{FF2B5EF4-FFF2-40B4-BE49-F238E27FC236}">
                  <a16:creationId xmlns:a16="http://schemas.microsoft.com/office/drawing/2014/main" id="{50DBE410-0425-4ECC-924F-C5496D124E0C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78996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48064" y="1615713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6"/>
            <a:ext cx="3600000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6441432"/>
            <a:ext cx="3600000" cy="37166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900" y="1299033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17900" y="1704832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59587" y="2617280"/>
            <a:ext cx="3600000" cy="3261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What’s new header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59587" y="3041648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What’s new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548064" y="3441929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Community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48064" y="3847394"/>
            <a:ext cx="3600000" cy="3409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Shots of Heart Header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36096" y="2086029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36096" y="2489930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29745" y="2868584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436096" y="3656197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Dynamic Recipe Product Push </a:t>
              </a:r>
            </a:p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Component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55</a:t>
              </a:r>
            </a:p>
          </p:txBody>
        </p:sp>
      </p:grpSp>
      <p:grpSp>
        <p:nvGrpSpPr>
          <p:cNvPr id="66" name="Groupe 37"/>
          <p:cNvGrpSpPr/>
          <p:nvPr/>
        </p:nvGrpSpPr>
        <p:grpSpPr>
          <a:xfrm>
            <a:off x="5445104" y="4050647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H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71" name="Groupe 37"/>
          <p:cNvGrpSpPr/>
          <p:nvPr/>
        </p:nvGrpSpPr>
        <p:grpSpPr>
          <a:xfrm>
            <a:off x="5445104" y="4471584"/>
            <a:ext cx="3330744" cy="441236"/>
            <a:chOff x="5570924" y="1440852"/>
            <a:chExt cx="3330744" cy="441236"/>
          </a:xfrm>
        </p:grpSpPr>
        <p:sp>
          <p:nvSpPr>
            <p:cNvPr id="7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78" name="Ellipse 7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79" name="Groupe 37"/>
          <p:cNvGrpSpPr/>
          <p:nvPr/>
        </p:nvGrpSpPr>
        <p:grpSpPr>
          <a:xfrm>
            <a:off x="5445104" y="5345316"/>
            <a:ext cx="3330744" cy="441236"/>
            <a:chOff x="5570924" y="1440852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67932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J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/>
          <p:cNvSpPr/>
          <p:nvPr/>
        </p:nvSpPr>
        <p:spPr bwMode="auto">
          <a:xfrm>
            <a:off x="1548064" y="4236342"/>
            <a:ext cx="3600000" cy="32327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Shots of Heart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1548064" y="4604634"/>
            <a:ext cx="3600000" cy="3275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Reparability Header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(H)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1548064" y="4961700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Reparability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(I)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1548064" y="5453805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Tast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of history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HeaderSection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(J)</a:t>
            </a:r>
          </a:p>
        </p:txBody>
      </p:sp>
      <p:sp>
        <p:nvSpPr>
          <p:cNvPr id="98" name="Rectangle 97"/>
          <p:cNvSpPr/>
          <p:nvPr/>
        </p:nvSpPr>
        <p:spPr bwMode="auto">
          <a:xfrm>
            <a:off x="1548064" y="5945910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Tast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of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historySection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(K)</a:t>
            </a:r>
          </a:p>
        </p:txBody>
      </p:sp>
      <p:grpSp>
        <p:nvGrpSpPr>
          <p:cNvPr id="99" name="Groupe 37"/>
          <p:cNvGrpSpPr/>
          <p:nvPr/>
        </p:nvGrpSpPr>
        <p:grpSpPr>
          <a:xfrm>
            <a:off x="5429745" y="4908365"/>
            <a:ext cx="3330744" cy="441236"/>
            <a:chOff x="5570924" y="1440852"/>
            <a:chExt cx="3330744" cy="441236"/>
          </a:xfrm>
        </p:grpSpPr>
        <p:sp>
          <p:nvSpPr>
            <p:cNvPr id="10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Link component (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button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)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102" name="Ellipse 10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41</a:t>
              </a:r>
            </a:p>
          </p:txBody>
        </p:sp>
      </p:grpSp>
      <p:grpSp>
        <p:nvGrpSpPr>
          <p:cNvPr id="111" name="Groupe 37"/>
          <p:cNvGrpSpPr/>
          <p:nvPr/>
        </p:nvGrpSpPr>
        <p:grpSpPr>
          <a:xfrm>
            <a:off x="5445104" y="5764350"/>
            <a:ext cx="3330744" cy="441236"/>
            <a:chOff x="5570924" y="1440852"/>
            <a:chExt cx="3330744" cy="441236"/>
          </a:xfrm>
        </p:grpSpPr>
        <p:sp>
          <p:nvSpPr>
            <p:cNvPr id="11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K</a:t>
              </a: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83" name="Groupe 37"/>
          <p:cNvGrpSpPr/>
          <p:nvPr/>
        </p:nvGrpSpPr>
        <p:grpSpPr>
          <a:xfrm>
            <a:off x="5417900" y="3280143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7" name="Rectangle 86"/>
          <p:cNvSpPr/>
          <p:nvPr/>
        </p:nvSpPr>
        <p:spPr bwMode="auto">
          <a:xfrm>
            <a:off x="1540081" y="1977451"/>
            <a:ext cx="1070932" cy="55713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659647" y="2215139"/>
            <a:ext cx="1175502" cy="3194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3 (B)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2659646" y="1974456"/>
            <a:ext cx="2471647" cy="20008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2 (B)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3883783" y="2225108"/>
            <a:ext cx="1247510" cy="3094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4 (B)</a:t>
            </a:r>
          </a:p>
        </p:txBody>
      </p:sp>
    </p:spTree>
    <p:extLst>
      <p:ext uri="{BB962C8B-B14F-4D97-AF65-F5344CB8AC3E}">
        <p14:creationId xmlns:p14="http://schemas.microsoft.com/office/powerpoint/2010/main" val="9403930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KRUPS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48064" y="2284107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Time to shop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6"/>
            <a:ext cx="3600000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5577615"/>
            <a:ext cx="3600000" cy="37166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900" y="1925881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Product Feature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60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17900" y="2397592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Hour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58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48064" y="2687509"/>
            <a:ext cx="3600000" cy="76610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Rich Hour Banner Component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48064" y="3519278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What’s hot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36096" y="2879426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Whats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Hot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57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36096" y="3403249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Hour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58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36096" y="392386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Rich Hour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58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6" name="Rectangle 75"/>
          <p:cNvSpPr/>
          <p:nvPr/>
        </p:nvSpPr>
        <p:spPr bwMode="auto">
          <a:xfrm>
            <a:off x="1548064" y="3913917"/>
            <a:ext cx="3600000" cy="76610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Rich Hour Banner Component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1548064" y="4745766"/>
            <a:ext cx="3600000" cy="76610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Rich Hour Banner Component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1A7BC0-49AD-4F43-AF70-B6FE05AEA0EC}"/>
              </a:ext>
            </a:extLst>
          </p:cNvPr>
          <p:cNvSpPr/>
          <p:nvPr/>
        </p:nvSpPr>
        <p:spPr bwMode="auto">
          <a:xfrm>
            <a:off x="1548064" y="1618719"/>
            <a:ext cx="3600000" cy="59964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Lame Free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40" name="Groupe 32">
            <a:extLst>
              <a:ext uri="{FF2B5EF4-FFF2-40B4-BE49-F238E27FC236}">
                <a16:creationId xmlns:a16="http://schemas.microsoft.com/office/drawing/2014/main" id="{FEAD68AA-7955-4115-929F-FF22349287A3}"/>
              </a:ext>
            </a:extLst>
          </p:cNvPr>
          <p:cNvGrpSpPr/>
          <p:nvPr/>
        </p:nvGrpSpPr>
        <p:grpSpPr>
          <a:xfrm>
            <a:off x="5417900" y="1454170"/>
            <a:ext cx="3330744" cy="441236"/>
            <a:chOff x="5570924" y="1440852"/>
            <a:chExt cx="3330744" cy="441236"/>
          </a:xfrm>
        </p:grpSpPr>
        <p:sp>
          <p:nvSpPr>
            <p:cNvPr id="4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A6ACBE2-B45B-4DD7-B195-42714D879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ADF1A7EC-38EB-4EBE-ABB1-F541EFC9C97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98E989EF-0910-4A38-AB1F-1F797B2B81C2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022420CF-0FCB-4E24-A6FF-8C992C0250F3}"/>
              </a:ext>
            </a:extLst>
          </p:cNvPr>
          <p:cNvSpPr txBox="1"/>
          <p:nvPr/>
        </p:nvSpPr>
        <p:spPr>
          <a:xfrm>
            <a:off x="5796136" y="5114310"/>
            <a:ext cx="207781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R18.2 : [BRA-15295]</a:t>
            </a:r>
          </a:p>
        </p:txBody>
      </p:sp>
    </p:spTree>
    <p:extLst>
      <p:ext uri="{BB962C8B-B14F-4D97-AF65-F5344CB8AC3E}">
        <p14:creationId xmlns:p14="http://schemas.microsoft.com/office/powerpoint/2010/main" val="2024312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CALOR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259632" y="2151110"/>
            <a:ext cx="3600000" cy="35337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259632" y="609334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33" name="Groupe 32"/>
          <p:cNvGrpSpPr/>
          <p:nvPr/>
        </p:nvGrpSpPr>
        <p:grpSpPr>
          <a:xfrm>
            <a:off x="5359494" y="1696214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Moment Of Life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259632" y="2540678"/>
            <a:ext cx="3600000" cy="34806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Carrousel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3" name="Image 52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 bwMode="auto">
          <a:xfrm>
            <a:off x="1259632" y="1729146"/>
            <a:ext cx="3600400" cy="37537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  <p:extLst>
      <p:ext uri="{BB962C8B-B14F-4D97-AF65-F5344CB8AC3E}">
        <p14:creationId xmlns:p14="http://schemas.microsoft.com/office/powerpoint/2010/main" val="40341976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WMF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6"/>
            <a:ext cx="3600000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2915" y="4834490"/>
            <a:ext cx="3600000" cy="37166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900" y="1925881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CulinaryMoments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17900" y="2889577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Innovation Module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68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64402" y="2344604"/>
            <a:ext cx="3600000" cy="145928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Dynamic Body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B81A7BC0-49AD-4F43-AF70-B6FE05AEA0EC}"/>
              </a:ext>
            </a:extLst>
          </p:cNvPr>
          <p:cNvSpPr/>
          <p:nvPr/>
        </p:nvSpPr>
        <p:spPr bwMode="auto">
          <a:xfrm>
            <a:off x="1563715" y="1702127"/>
            <a:ext cx="3600000" cy="59964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HomeStage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40" name="Groupe 32">
            <a:extLst>
              <a:ext uri="{FF2B5EF4-FFF2-40B4-BE49-F238E27FC236}">
                <a16:creationId xmlns:a16="http://schemas.microsoft.com/office/drawing/2014/main" id="{FEAD68AA-7955-4115-929F-FF22349287A3}"/>
              </a:ext>
            </a:extLst>
          </p:cNvPr>
          <p:cNvGrpSpPr/>
          <p:nvPr/>
        </p:nvGrpSpPr>
        <p:grpSpPr>
          <a:xfrm>
            <a:off x="5417900" y="1454170"/>
            <a:ext cx="3330744" cy="441236"/>
            <a:chOff x="5570924" y="1440852"/>
            <a:chExt cx="3330744" cy="441236"/>
          </a:xfrm>
        </p:grpSpPr>
        <p:sp>
          <p:nvSpPr>
            <p:cNvPr id="4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A6ACBE2-B45B-4DD7-B195-42714D879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HomeStage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ADF1A7EC-38EB-4EBE-ABB1-F541EFC9C97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98E989EF-0910-4A38-AB1F-1F797B2B81C2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68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B164A7CA-1F45-47DD-AD29-67AFE190F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136" y="2453866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 err="1">
                <a:solidFill>
                  <a:srgbClr val="FFFFFF"/>
                </a:solidFill>
              </a:rPr>
              <a:t>CulinaryMoment</a:t>
            </a:r>
            <a:r>
              <a:rPr lang="en-US" sz="1100" b="1" baseline="0" dirty="0">
                <a:solidFill>
                  <a:srgbClr val="FFFFFF"/>
                </a:solidFill>
              </a:rPr>
              <a:t>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C4B8FD3C-7C60-4B86-9552-B3C8753010A9}"/>
              </a:ext>
            </a:extLst>
          </p:cNvPr>
          <p:cNvCxnSpPr>
            <a:cxnSpLocks/>
            <a:stCxn id="35" idx="4"/>
            <a:endCxn id="63" idx="1"/>
          </p:cNvCxnSpPr>
          <p:nvPr/>
        </p:nvCxnSpPr>
        <p:spPr bwMode="auto">
          <a:xfrm rot="16200000" flipH="1">
            <a:off x="5615443" y="2390192"/>
            <a:ext cx="266769" cy="220618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66" name="Groupe 32">
            <a:extLst>
              <a:ext uri="{FF2B5EF4-FFF2-40B4-BE49-F238E27FC236}">
                <a16:creationId xmlns:a16="http://schemas.microsoft.com/office/drawing/2014/main" id="{E1E9252A-9F04-48D1-8C95-D52417BC011B}"/>
              </a:ext>
            </a:extLst>
          </p:cNvPr>
          <p:cNvGrpSpPr/>
          <p:nvPr/>
        </p:nvGrpSpPr>
        <p:grpSpPr>
          <a:xfrm>
            <a:off x="5417900" y="3379490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9FEC1D8B-7345-492D-AD48-B4A7124A1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SalesTeaser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3F4DAB9E-8856-4DC4-9AE6-C856AA1F8A26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9F733179-DFC8-426F-810A-60A7E834B3AE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1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44253D7D-8EF8-486F-A79E-772B5C365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9950" y="3864409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 err="1">
                <a:solidFill>
                  <a:srgbClr val="FFFFFF"/>
                </a:solidFill>
              </a:rPr>
              <a:t>SalesTeaser</a:t>
            </a:r>
            <a:r>
              <a:rPr lang="en-US" sz="1100" b="1" baseline="0" dirty="0">
                <a:solidFill>
                  <a:srgbClr val="FFFFFF"/>
                </a:solidFill>
              </a:rPr>
              <a:t>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72" name="Connecteur : en angle 71">
            <a:extLst>
              <a:ext uri="{FF2B5EF4-FFF2-40B4-BE49-F238E27FC236}">
                <a16:creationId xmlns:a16="http://schemas.microsoft.com/office/drawing/2014/main" id="{3CBBB3B3-F17E-43CF-978A-B93D54E3A8B0}"/>
              </a:ext>
            </a:extLst>
          </p:cNvPr>
          <p:cNvCxnSpPr>
            <a:cxnSpLocks/>
            <a:stCxn id="68" idx="4"/>
            <a:endCxn id="71" idx="1"/>
          </p:cNvCxnSpPr>
          <p:nvPr/>
        </p:nvCxnSpPr>
        <p:spPr bwMode="auto">
          <a:xfrm rot="16200000" flipH="1">
            <a:off x="5677383" y="3781861"/>
            <a:ext cx="223703" cy="30143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77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399704" y="4295287"/>
            <a:ext cx="3330744" cy="441236"/>
            <a:chOff x="5570924" y="1440852"/>
            <a:chExt cx="3330744" cy="441236"/>
          </a:xfrm>
        </p:grpSpPr>
        <p:sp>
          <p:nvSpPr>
            <p:cNvPr id="7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BrandTheme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1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58DA3BE8-4D28-4F8F-AC0C-CA559340B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1754" y="4780206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 err="1">
                <a:solidFill>
                  <a:srgbClr val="FFFFFF"/>
                </a:solidFill>
              </a:rPr>
              <a:t>BrandTheme</a:t>
            </a:r>
            <a:r>
              <a:rPr lang="en-US" sz="1100" b="1" baseline="0" dirty="0">
                <a:solidFill>
                  <a:srgbClr val="FFFFFF"/>
                </a:solidFill>
              </a:rPr>
              <a:t>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82" name="Connecteur : en angle 81">
            <a:extLst>
              <a:ext uri="{FF2B5EF4-FFF2-40B4-BE49-F238E27FC236}">
                <a16:creationId xmlns:a16="http://schemas.microsoft.com/office/drawing/2014/main" id="{F3E95026-3F80-4B17-9EC3-4DCF32C06115}"/>
              </a:ext>
            </a:extLst>
          </p:cNvPr>
          <p:cNvCxnSpPr>
            <a:cxnSpLocks/>
            <a:stCxn id="79" idx="4"/>
            <a:endCxn id="81" idx="1"/>
          </p:cNvCxnSpPr>
          <p:nvPr/>
        </p:nvCxnSpPr>
        <p:spPr bwMode="auto">
          <a:xfrm rot="16200000" flipH="1">
            <a:off x="5659187" y="4697658"/>
            <a:ext cx="223703" cy="30143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89" name="Groupe 32">
            <a:extLst>
              <a:ext uri="{FF2B5EF4-FFF2-40B4-BE49-F238E27FC236}">
                <a16:creationId xmlns:a16="http://schemas.microsoft.com/office/drawing/2014/main" id="{6E5CE276-A4F2-4D29-9096-6818D8E51F58}"/>
              </a:ext>
            </a:extLst>
          </p:cNvPr>
          <p:cNvGrpSpPr/>
          <p:nvPr/>
        </p:nvGrpSpPr>
        <p:grpSpPr>
          <a:xfrm>
            <a:off x="5417900" y="5247141"/>
            <a:ext cx="3330744" cy="441236"/>
            <a:chOff x="5570924" y="1440852"/>
            <a:chExt cx="3330744" cy="441236"/>
          </a:xfrm>
        </p:grpSpPr>
        <p:sp>
          <p:nvSpPr>
            <p:cNvPr id="9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AF346A59-E0CC-41EA-B7EE-56DD96A19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6EF89A2A-F21B-44FB-ACFD-7A506CBE3CD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889C2F4B-63FF-4C4D-9B51-5C2F03D6D2D5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96" name="Groupe 32">
            <a:extLst>
              <a:ext uri="{FF2B5EF4-FFF2-40B4-BE49-F238E27FC236}">
                <a16:creationId xmlns:a16="http://schemas.microsoft.com/office/drawing/2014/main" id="{CF71EFE4-00A5-4A0B-9774-61952E73D3A0}"/>
              </a:ext>
            </a:extLst>
          </p:cNvPr>
          <p:cNvGrpSpPr/>
          <p:nvPr/>
        </p:nvGrpSpPr>
        <p:grpSpPr>
          <a:xfrm>
            <a:off x="5417900" y="5793393"/>
            <a:ext cx="3330744" cy="441236"/>
            <a:chOff x="5570924" y="1440852"/>
            <a:chExt cx="3330744" cy="441236"/>
          </a:xfrm>
        </p:grpSpPr>
        <p:sp>
          <p:nvSpPr>
            <p:cNvPr id="9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621E2F4-004D-4463-B699-801E9ABFA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147701EF-8162-4A2B-8F98-B2923A9607D1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99" name="Ellipse 98">
              <a:extLst>
                <a:ext uri="{FF2B5EF4-FFF2-40B4-BE49-F238E27FC236}">
                  <a16:creationId xmlns:a16="http://schemas.microsoft.com/office/drawing/2014/main" id="{9A199FD3-4F41-4E9E-9BF2-B2BFA6E124E8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100" name="Ellipse 99">
            <a:extLst>
              <a:ext uri="{FF2B5EF4-FFF2-40B4-BE49-F238E27FC236}">
                <a16:creationId xmlns:a16="http://schemas.microsoft.com/office/drawing/2014/main" id="{C341298D-A816-4807-9A77-C10F4340FFFE}"/>
              </a:ext>
            </a:extLst>
          </p:cNvPr>
          <p:cNvSpPr/>
          <p:nvPr/>
        </p:nvSpPr>
        <p:spPr>
          <a:xfrm>
            <a:off x="8279508" y="2414392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70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01" name="Ellipse 100">
            <a:extLst>
              <a:ext uri="{FF2B5EF4-FFF2-40B4-BE49-F238E27FC236}">
                <a16:creationId xmlns:a16="http://schemas.microsoft.com/office/drawing/2014/main" id="{946D04BA-23AC-403D-B4E4-02BDDB9ED9E7}"/>
              </a:ext>
            </a:extLst>
          </p:cNvPr>
          <p:cNvSpPr/>
          <p:nvPr/>
        </p:nvSpPr>
        <p:spPr>
          <a:xfrm>
            <a:off x="8301599" y="3824126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72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02" name="Ellipse 101">
            <a:extLst>
              <a:ext uri="{FF2B5EF4-FFF2-40B4-BE49-F238E27FC236}">
                <a16:creationId xmlns:a16="http://schemas.microsoft.com/office/drawing/2014/main" id="{EE73360F-5017-4CB6-8305-41849A3A8693}"/>
              </a:ext>
            </a:extLst>
          </p:cNvPr>
          <p:cNvSpPr/>
          <p:nvPr/>
        </p:nvSpPr>
        <p:spPr>
          <a:xfrm>
            <a:off x="8289212" y="4756989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74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1562915" y="3847784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SEOHeadline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1562915" y="4339411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SEOText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4423164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Home Page </a:t>
            </a:r>
            <a:r>
              <a:rPr lang="en-US" sz="3200" dirty="0" err="1">
                <a:solidFill>
                  <a:srgbClr val="FFFFFF"/>
                </a:solidFill>
              </a:rPr>
              <a:t>Rowenta</a:t>
            </a:r>
            <a:r>
              <a:rPr lang="en-US" sz="32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6"/>
            <a:ext cx="3600000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0061" y="4930103"/>
            <a:ext cx="3600000" cy="37166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900" y="2483411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Categories Lister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564402" y="2344604"/>
            <a:ext cx="3600000" cy="53944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Lister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B81A7BC0-49AD-4F43-AF70-B6FE05AEA0EC}"/>
              </a:ext>
            </a:extLst>
          </p:cNvPr>
          <p:cNvSpPr/>
          <p:nvPr/>
        </p:nvSpPr>
        <p:spPr bwMode="auto">
          <a:xfrm>
            <a:off x="1563715" y="1702127"/>
            <a:ext cx="3600000" cy="59964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Hero product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40" name="Groupe 32">
            <a:extLst>
              <a:ext uri="{FF2B5EF4-FFF2-40B4-BE49-F238E27FC236}">
                <a16:creationId xmlns:a16="http://schemas.microsoft.com/office/drawing/2014/main" id="{FEAD68AA-7955-4115-929F-FF22349287A3}"/>
              </a:ext>
            </a:extLst>
          </p:cNvPr>
          <p:cNvGrpSpPr/>
          <p:nvPr/>
        </p:nvGrpSpPr>
        <p:grpSpPr>
          <a:xfrm>
            <a:off x="5417900" y="1454170"/>
            <a:ext cx="3330744" cy="441236"/>
            <a:chOff x="5570924" y="1440852"/>
            <a:chExt cx="3330744" cy="441236"/>
          </a:xfrm>
        </p:grpSpPr>
        <p:sp>
          <p:nvSpPr>
            <p:cNvPr id="4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A6ACBE2-B45B-4DD7-B195-42714D879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Category Hero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ADF1A7EC-38EB-4EBE-ABB1-F541EFC9C97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98E989EF-0910-4A38-AB1F-1F797B2B81C2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e 32">
            <a:extLst>
              <a:ext uri="{FF2B5EF4-FFF2-40B4-BE49-F238E27FC236}">
                <a16:creationId xmlns:a16="http://schemas.microsoft.com/office/drawing/2014/main" id="{E1E9252A-9F04-48D1-8C95-D52417BC011B}"/>
              </a:ext>
            </a:extLst>
          </p:cNvPr>
          <p:cNvGrpSpPr/>
          <p:nvPr/>
        </p:nvGrpSpPr>
        <p:grpSpPr>
          <a:xfrm>
            <a:off x="5417900" y="3006721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9FEC1D8B-7345-492D-AD48-B4A7124A1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3F4DAB9E-8856-4DC4-9AE6-C856AA1F8A26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9F733179-DFC8-426F-810A-60A7E834B3AE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7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28164" y="3548523"/>
            <a:ext cx="3464316" cy="441236"/>
            <a:chOff x="5570924" y="1440852"/>
            <a:chExt cx="3464316" cy="441236"/>
          </a:xfrm>
        </p:grpSpPr>
        <p:sp>
          <p:nvSpPr>
            <p:cNvPr id="7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Buying Guide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100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Rectangle 53"/>
          <p:cNvSpPr/>
          <p:nvPr/>
        </p:nvSpPr>
        <p:spPr bwMode="auto">
          <a:xfrm>
            <a:off x="1562915" y="2961550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Engagement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Rowenta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1562915" y="3456629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Buying guide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50" name="Groupe 32">
            <a:extLst>
              <a:ext uri="{FF2B5EF4-FFF2-40B4-BE49-F238E27FC236}">
                <a16:creationId xmlns:a16="http://schemas.microsoft.com/office/drawing/2014/main" id="{FEAD68AA-7955-4115-929F-FF22349287A3}"/>
              </a:ext>
            </a:extLst>
          </p:cNvPr>
          <p:cNvGrpSpPr/>
          <p:nvPr/>
        </p:nvGrpSpPr>
        <p:grpSpPr>
          <a:xfrm>
            <a:off x="5417900" y="1955058"/>
            <a:ext cx="3330744" cy="441236"/>
            <a:chOff x="5570924" y="1440852"/>
            <a:chExt cx="3330744" cy="441236"/>
          </a:xfrm>
        </p:grpSpPr>
        <p:sp>
          <p:nvSpPr>
            <p:cNvPr id="5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A6ACBE2-B45B-4DD7-B195-42714D879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Finder Module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ADF1A7EC-38EB-4EBE-ABB1-F541EFC9C97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98E989EF-0910-4A38-AB1F-1F797B2B81C2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1562915" y="3953499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Home Made In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Rowenta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60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28164" y="4039518"/>
            <a:ext cx="3464316" cy="441236"/>
            <a:chOff x="5570924" y="1440852"/>
            <a:chExt cx="3464316" cy="441236"/>
          </a:xfrm>
        </p:grpSpPr>
        <p:sp>
          <p:nvSpPr>
            <p:cNvPr id="6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Multimedia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Rectangle 64"/>
          <p:cNvSpPr/>
          <p:nvPr/>
        </p:nvSpPr>
        <p:spPr bwMode="auto">
          <a:xfrm>
            <a:off x="1560061" y="4441801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Advice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73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28164" y="4611709"/>
            <a:ext cx="3464316" cy="441236"/>
            <a:chOff x="5570924" y="1440852"/>
            <a:chExt cx="3464316" cy="441236"/>
          </a:xfrm>
        </p:grpSpPr>
        <p:sp>
          <p:nvSpPr>
            <p:cNvPr id="7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Tips And Tricks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101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596745" y="5163168"/>
            <a:ext cx="3311112" cy="441236"/>
            <a:chOff x="5724128" y="1440852"/>
            <a:chExt cx="3311112" cy="441236"/>
          </a:xfrm>
        </p:grpSpPr>
        <p:sp>
          <p:nvSpPr>
            <p:cNvPr id="8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Product Feature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" name="Connecteur en angle 4"/>
          <p:cNvCxnSpPr>
            <a:stCxn id="83" idx="4"/>
            <a:endCxn id="86" idx="1"/>
          </p:cNvCxnSpPr>
          <p:nvPr/>
        </p:nvCxnSpPr>
        <p:spPr bwMode="auto">
          <a:xfrm rot="5400000">
            <a:off x="5457344" y="5192347"/>
            <a:ext cx="330841" cy="52037"/>
          </a:xfrm>
          <a:prstGeom prst="bentConnector4">
            <a:avLst>
              <a:gd name="adj1" fmla="val 22793"/>
              <a:gd name="adj2" fmla="val 539303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301317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 err="1">
                <a:solidFill>
                  <a:srgbClr val="FFFFFF"/>
                </a:solidFill>
              </a:rPr>
              <a:t>MouliSearchPage</a:t>
            </a:r>
            <a:r>
              <a:rPr lang="en-US" sz="3200" dirty="0">
                <a:solidFill>
                  <a:srgbClr val="FFFFFF"/>
                </a:solidFill>
              </a:rPr>
              <a:t> MOULINEX  </a:t>
            </a:r>
            <a:br>
              <a:rPr lang="en-US" sz="2400" dirty="0">
                <a:solidFill>
                  <a:srgbClr val="FFFFFF"/>
                </a:solidFill>
              </a:rPr>
            </a:b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1259632" y="2421978"/>
            <a:ext cx="3600000" cy="97029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Mouli search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1259632" y="1494120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1259632" y="5589240"/>
            <a:ext cx="3600000" cy="115212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3456085"/>
            <a:ext cx="3600000" cy="95433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Products list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4970039"/>
            <a:ext cx="3600000" cy="555389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MouliSearchSeoParagraph </a:t>
            </a:r>
          </a:p>
          <a:p>
            <a:pPr algn="ctr"/>
            <a:r>
              <a:rPr 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1259632" y="4474229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See more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1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0" name="Ellipse 1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8" name="Groupe 27"/>
          <p:cNvGrpSpPr/>
          <p:nvPr/>
        </p:nvGrpSpPr>
        <p:grpSpPr>
          <a:xfrm>
            <a:off x="4859632" y="4385083"/>
            <a:ext cx="4032848" cy="1556792"/>
            <a:chOff x="4859632" y="4385083"/>
            <a:chExt cx="4032848" cy="1556792"/>
          </a:xfrm>
        </p:grpSpPr>
        <p:grpSp>
          <p:nvGrpSpPr>
            <p:cNvPr id="26" name="Groupe 25"/>
            <p:cNvGrpSpPr/>
            <p:nvPr/>
          </p:nvGrpSpPr>
          <p:grpSpPr>
            <a:xfrm>
              <a:off x="5220072" y="4385083"/>
              <a:ext cx="3672408" cy="1556792"/>
              <a:chOff x="5220072" y="4385083"/>
              <a:chExt cx="3672408" cy="1556792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5220072" y="4385083"/>
                <a:ext cx="3672408" cy="1556792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5364088" y="4794147"/>
                <a:ext cx="338437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SEO section is only used for SEO purpose (Search Engine Optimization) and is not displayed on the page</a:t>
                </a:r>
                <a:endParaRPr lang="en-US" sz="11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24" name="Connecteur en angle 23"/>
            <p:cNvCxnSpPr>
              <a:stCxn id="22" idx="1"/>
              <a:endCxn id="91" idx="3"/>
            </p:cNvCxnSpPr>
            <p:nvPr/>
          </p:nvCxnSpPr>
          <p:spPr bwMode="auto">
            <a:xfrm rot="10800000" flipV="1">
              <a:off x="4859632" y="5163478"/>
              <a:ext cx="360440" cy="84255"/>
            </a:xfrm>
            <a:prstGeom prst="bentConnector3">
              <a:avLst>
                <a:gd name="adj1" fmla="val 50000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5" name="Rectangle 24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7" name="Image 2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 bwMode="auto">
          <a:xfrm>
            <a:off x="1259632" y="1989930"/>
            <a:ext cx="3600400" cy="36823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 eaLnBrk="1" hangingPunct="1"/>
            <a:r>
              <a:rPr lang="en-US" sz="3200" dirty="0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179512" y="1539657"/>
            <a:ext cx="871296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What’s the purpose of this document ?</a:t>
            </a:r>
          </a:p>
          <a:p>
            <a:pPr marL="342900" indent="-342900" algn="l"/>
            <a:endParaRPr lang="en-US" sz="10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document helps identify editorial content used in the various pages of the MOULINEX website.</a:t>
            </a:r>
          </a:p>
          <a:p>
            <a:pPr indent="-342900" algn="l"/>
            <a:endParaRPr lang="en-US" sz="1000" b="1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 page, the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containing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are </a:t>
            </a:r>
          </a:p>
          <a:p>
            <a:pPr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displayed on each pages :</a:t>
            </a:r>
          </a:p>
          <a:p>
            <a:pPr lvl="1"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1000" b="1" baseline="0" dirty="0">
                <a:solidFill>
                  <a:srgbClr val="00B0F0"/>
                </a:solidFill>
              </a:rPr>
              <a:t>BLUE 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the component is specific to the page </a:t>
            </a:r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(editing this component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 only impact one page</a:t>
            </a:r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1000" b="1" baseline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PINK 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the component is shared between few pages </a:t>
            </a:r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(editing this component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 impact all corresponding pages</a:t>
            </a:r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identified with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and letters (A-Z)</a:t>
            </a:r>
          </a:p>
          <a:p>
            <a:pPr indent="-342900" algn="l"/>
            <a:endParaRPr lang="en-US" sz="10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 page, the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are </a:t>
            </a:r>
          </a:p>
          <a:p>
            <a:pPr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listed on the right with a number (*)</a:t>
            </a:r>
          </a:p>
          <a:p>
            <a:pPr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linked  to the corresponding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letters (A-Z)</a:t>
            </a:r>
          </a:p>
          <a:p>
            <a:pPr indent="-342900" algn="l">
              <a:buFont typeface="Arial" pitchFamily="34" charset="0"/>
              <a:buChar char="•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 SLOT or CMS PAGES can be restricted to DESKTOP and not available for MOBILE. They are identified with a specific icon =&gt;</a:t>
            </a:r>
          </a:p>
          <a:p>
            <a:pPr indent="-342900" algn="l"/>
            <a:endParaRPr lang="en-US" sz="10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(*) These numbers are then used in the </a:t>
            </a:r>
            <a:r>
              <a:rPr lang="en-US" sz="1000" i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FOR_All-Brands_Website_ContentManagement_CMSComponent_en.pptx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document that list the various</a:t>
            </a:r>
          </a:p>
          <a:p>
            <a:pPr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available for webmaster to maintain pages.</a:t>
            </a:r>
          </a:p>
          <a:p>
            <a:pPr marL="342900" indent="-342900" algn="l"/>
            <a:endParaRPr lang="en-US" sz="1000" b="1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/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What’s a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342900" indent="-342900" algn="l"/>
            <a:endParaRPr lang="en-US" sz="10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 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:</a:t>
            </a:r>
          </a:p>
          <a:p>
            <a:pPr marL="342900" indent="-342900" algn="l">
              <a:buFontTx/>
              <a:buChar char="-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either the simple content information like: image, paragraph or link </a:t>
            </a:r>
          </a:p>
          <a:p>
            <a:pPr marL="342900" indent="-342900" algn="l">
              <a:buFontTx/>
              <a:buChar char="-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the composed content information like banner, which is composed of </a:t>
            </a:r>
          </a:p>
          <a:p>
            <a:pPr marL="342900"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image, a link and a headline</a:t>
            </a:r>
          </a:p>
          <a:p>
            <a:pPr marL="342900" indent="-342900" algn="l">
              <a:buFontTx/>
              <a:buChar char="-"/>
            </a:pPr>
            <a:endParaRPr lang="en-US" sz="10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/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en-US" sz="1000" b="1" u="sng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 </a:t>
            </a: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:</a:t>
            </a:r>
          </a:p>
          <a:p>
            <a:pPr marL="342900" indent="-342900" algn="l">
              <a:buFontTx/>
              <a:buChar char="-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used in most pages more than once</a:t>
            </a:r>
          </a:p>
          <a:p>
            <a:pPr marL="342900" indent="-342900" algn="l">
              <a:buFontTx/>
              <a:buChar char="-"/>
            </a:pPr>
            <a:r>
              <a:rPr lang="en-US" sz="10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maintained in the WCMS back office</a:t>
            </a:r>
          </a:p>
          <a:p>
            <a:pPr marL="342900" indent="-342900" algn="l">
              <a:buFontTx/>
              <a:buChar char="-"/>
            </a:pPr>
            <a:endParaRPr lang="en-US" sz="11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FontTx/>
              <a:buChar char="-"/>
            </a:pPr>
            <a:endParaRPr lang="en-US" sz="11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059832" y="5229200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baseline="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Ex : Footer</a:t>
            </a: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149080"/>
            <a:ext cx="3456384" cy="2502647"/>
          </a:xfrm>
          <a:prstGeom prst="rect">
            <a:avLst/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Introduction - To understand before starting…</a:t>
            </a:r>
          </a:p>
        </p:txBody>
      </p:sp>
      <p:sp>
        <p:nvSpPr>
          <p:cNvPr id="9" name="Ellipse 8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pic>
        <p:nvPicPr>
          <p:cNvPr id="11" name="Image 10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48464" y="3474000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32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Enjoy ROWENTA/CALOR advices master page  </a:t>
            </a:r>
            <a:br>
              <a:rPr lang="en-US" sz="1800" dirty="0">
                <a:solidFill>
                  <a:srgbClr val="FFFFFF"/>
                </a:solidFill>
              </a:rPr>
            </a:b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1259632" y="2493987"/>
            <a:ext cx="3600000" cy="58325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Enjoy Technology Top Banner</a:t>
            </a:r>
          </a:p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1259632" y="1494120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1259632" y="5661248"/>
            <a:ext cx="3600000" cy="115212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4293096"/>
            <a:ext cx="3600000" cy="129614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Articles list</a:t>
            </a:r>
          </a:p>
        </p:txBody>
      </p:sp>
      <p:sp>
        <p:nvSpPr>
          <p:cNvPr id="92" name="Rectangle 91"/>
          <p:cNvSpPr/>
          <p:nvPr/>
        </p:nvSpPr>
        <p:spPr bwMode="auto">
          <a:xfrm>
            <a:off x="1259632" y="378908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Filters list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7" name="Image 2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26" name="Groupe 3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2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1259632" y="2021860"/>
            <a:ext cx="3600400" cy="40003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grpSp>
        <p:nvGrpSpPr>
          <p:cNvPr id="17" name="Groupe 37"/>
          <p:cNvGrpSpPr/>
          <p:nvPr/>
        </p:nvGrpSpPr>
        <p:grpSpPr>
          <a:xfrm>
            <a:off x="5400000" y="2503828"/>
            <a:ext cx="3330744" cy="441236"/>
            <a:chOff x="5570924" y="1440852"/>
            <a:chExt cx="3330744" cy="441236"/>
          </a:xfrm>
        </p:grpSpPr>
        <p:sp>
          <p:nvSpPr>
            <p:cNvPr id="1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 err="1">
                  <a:solidFill>
                    <a:srgbClr val="FFFFFF"/>
                  </a:solidFill>
                  <a:latin typeface="+mj-lt"/>
                </a:rPr>
                <a:t>Enjoy</a:t>
              </a:r>
              <a:r>
                <a:rPr lang="fr-FR" sz="1100" b="1" baseline="0" dirty="0">
                  <a:solidFill>
                    <a:srgbClr val="FFFFFF"/>
                  </a:solidFill>
                  <a:latin typeface="+mj-lt"/>
                </a:rPr>
                <a:t> page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22" name="Ellipse 2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61</a:t>
              </a:r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1259632" y="3106756"/>
            <a:ext cx="3600000" cy="58325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baseline="0" dirty="0" err="1">
                <a:solidFill>
                  <a:schemeClr val="tx1"/>
                </a:solidFill>
                <a:ea typeface="ＭＳ Ｐゴシック" pitchFamily="34" charset="-128"/>
              </a:rPr>
              <a:t>Enjoy</a:t>
            </a:r>
            <a:r>
              <a:rPr lang="fr-FR" sz="1100" b="1" baseline="0" dirty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fr-FR" sz="1100" b="1" baseline="0">
                <a:solidFill>
                  <a:schemeClr val="tx1"/>
                </a:solidFill>
                <a:ea typeface="ＭＳ Ｐゴシック" pitchFamily="34" charset="-128"/>
              </a:rPr>
              <a:t>Page Principal</a:t>
            </a:r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7502879" y="6308742"/>
            <a:ext cx="1631464" cy="572005"/>
          </a:xfrm>
          <a:prstGeom prst="rect">
            <a:avLst/>
          </a:prstGeom>
          <a:solidFill>
            <a:srgbClr val="B00E0E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500" b="1" i="0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pitchFamily="34" charset="-128"/>
              </a:rPr>
              <a:t>BRA-9900</a:t>
            </a:r>
          </a:p>
          <a:p>
            <a:pPr algn="ctr"/>
            <a:r>
              <a:rPr lang="en-US" sz="1500" b="1" baseline="0" dirty="0">
                <a:solidFill>
                  <a:srgbClr val="FFFFFF"/>
                </a:solidFill>
                <a:ea typeface="ＭＳ Ｐゴシック" pitchFamily="34" charset="-128"/>
              </a:rPr>
              <a:t>BRA-12043</a:t>
            </a:r>
            <a:endParaRPr kumimoji="0" lang="en-US" sz="1500" b="1" i="0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988E74-213B-411E-B565-3EFEA1EF8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286" y="4293096"/>
            <a:ext cx="2219325" cy="180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79CF07CF-5EAF-4B6D-A377-7D6989DA2EAE}"/>
              </a:ext>
            </a:extLst>
          </p:cNvPr>
          <p:cNvGrpSpPr/>
          <p:nvPr/>
        </p:nvGrpSpPr>
        <p:grpSpPr>
          <a:xfrm>
            <a:off x="5340748" y="3153773"/>
            <a:ext cx="3672409" cy="1118625"/>
            <a:chOff x="5220071" y="4385083"/>
            <a:chExt cx="3672409" cy="1118625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09EDEEC8-2A38-4EC9-8575-F292CEDA2069}"/>
                </a:ext>
              </a:extLst>
            </p:cNvPr>
            <p:cNvGrpSpPr/>
            <p:nvPr/>
          </p:nvGrpSpPr>
          <p:grpSpPr>
            <a:xfrm>
              <a:off x="5220072" y="4385083"/>
              <a:ext cx="3672408" cy="1118625"/>
              <a:chOff x="5220072" y="4385083"/>
              <a:chExt cx="3672408" cy="111862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0D7D40F-EA05-420D-9217-26F7282A16DC}"/>
                  </a:ext>
                </a:extLst>
              </p:cNvPr>
              <p:cNvSpPr/>
              <p:nvPr/>
            </p:nvSpPr>
            <p:spPr bwMode="auto">
              <a:xfrm>
                <a:off x="5220072" y="4385083"/>
                <a:ext cx="3672408" cy="772109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cxnSp>
            <p:nvCxnSpPr>
              <p:cNvPr id="33" name="Connecteur en angle 23">
                <a:extLst>
                  <a:ext uri="{FF2B5EF4-FFF2-40B4-BE49-F238E27FC236}">
                    <a16:creationId xmlns:a16="http://schemas.microsoft.com/office/drawing/2014/main" id="{2B1E2AC5-C11C-4FE4-9168-695F3E1829C7}"/>
                  </a:ext>
                </a:extLst>
              </p:cNvPr>
              <p:cNvCxnSpPr>
                <a:cxnSpLocks/>
                <a:stCxn id="34" idx="2"/>
                <a:endCxn id="8" idx="0"/>
              </p:cNvCxnSpPr>
              <p:nvPr/>
            </p:nvCxnSpPr>
            <p:spPr bwMode="auto">
              <a:xfrm rot="5400000">
                <a:off x="6621600" y="5069032"/>
                <a:ext cx="346516" cy="522836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0EFA13-8917-4231-A436-F623502ED0C9}"/>
                </a:ext>
              </a:extLst>
            </p:cNvPr>
            <p:cNvSpPr/>
            <p:nvPr/>
          </p:nvSpPr>
          <p:spPr>
            <a:xfrm>
              <a:off x="5220071" y="4412941"/>
              <a:ext cx="358861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biggest push is the newest article in the list. 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1C69D79-E72E-4838-B6AC-5B3B063AB001}"/>
              </a:ext>
            </a:extLst>
          </p:cNvPr>
          <p:cNvSpPr/>
          <p:nvPr/>
        </p:nvSpPr>
        <p:spPr bwMode="auto">
          <a:xfrm>
            <a:off x="6099286" y="4272398"/>
            <a:ext cx="1109662" cy="14231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3585" y="475405"/>
            <a:ext cx="7104261" cy="566936"/>
          </a:xfrm>
        </p:spPr>
        <p:txBody>
          <a:bodyPr/>
          <a:lstStyle/>
          <a:p>
            <a:pPr lvl="1"/>
            <a:r>
              <a:rPr lang="en-US" sz="1800" dirty="0">
                <a:solidFill>
                  <a:srgbClr val="FFFFFF"/>
                </a:solidFill>
              </a:rPr>
              <a:t>Enjoy ROWENTA/Made in ROWENTA/CALOR advices Article page  </a:t>
            </a:r>
            <a:br>
              <a:rPr lang="en-US" sz="1800" dirty="0">
                <a:solidFill>
                  <a:srgbClr val="FFFFFF"/>
                </a:solidFill>
              </a:rPr>
            </a:b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1259632" y="1764571"/>
            <a:ext cx="3600000" cy="44029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Top Banner Image (A)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1259632" y="1268760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 and offer marketing slot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1259632" y="6453336"/>
            <a:ext cx="3600000" cy="36004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763688" y="2564904"/>
            <a:ext cx="2664296" cy="52228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Simple banners Slot (C)</a:t>
            </a:r>
          </a:p>
        </p:txBody>
      </p:sp>
      <p:sp>
        <p:nvSpPr>
          <p:cNvPr id="92" name="Rectangle 91"/>
          <p:cNvSpPr/>
          <p:nvPr/>
        </p:nvSpPr>
        <p:spPr bwMode="auto">
          <a:xfrm>
            <a:off x="1763688" y="2060848"/>
            <a:ext cx="2664296" cy="50405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HTML slot 1 (B)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331640" y="980728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7" name="Image 2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2" name="Groupe 3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2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9" name="Ellipse 2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1763688" y="4581128"/>
            <a:ext cx="2664296" cy="576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HTML slot 2 (B)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763688" y="5157192"/>
            <a:ext cx="792088" cy="576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 push (E) 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2699792" y="5157192"/>
            <a:ext cx="792088" cy="576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 push (E) 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635896" y="5157192"/>
            <a:ext cx="792088" cy="576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 push (E) 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1763688" y="5796928"/>
            <a:ext cx="2664296" cy="22436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External links (F) 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763688" y="6093296"/>
            <a:ext cx="1368152" cy="28803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Navigation link (F) 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3059832" y="6093296"/>
            <a:ext cx="1368152" cy="28803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Navigation link (F) </a:t>
            </a:r>
          </a:p>
        </p:txBody>
      </p:sp>
      <p:cxnSp>
        <p:nvCxnSpPr>
          <p:cNvPr id="32" name="Connecteur en angle 61"/>
          <p:cNvCxnSpPr/>
          <p:nvPr/>
        </p:nvCxnSpPr>
        <p:spPr bwMode="auto">
          <a:xfrm rot="10800000">
            <a:off x="4499992" y="5445200"/>
            <a:ext cx="720080" cy="216048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33" name="Groupe 32"/>
          <p:cNvGrpSpPr/>
          <p:nvPr/>
        </p:nvGrpSpPr>
        <p:grpSpPr>
          <a:xfrm>
            <a:off x="5292080" y="5301208"/>
            <a:ext cx="3600400" cy="720080"/>
            <a:chOff x="5220072" y="4385083"/>
            <a:chExt cx="3672408" cy="1556792"/>
          </a:xfrm>
        </p:grpSpPr>
        <p:sp>
          <p:nvSpPr>
            <p:cNvPr id="34" name="Rectangle 33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364089" y="4794147"/>
              <a:ext cx="3384377" cy="1088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product detail components in this slot are displayed in a slider</a:t>
              </a:r>
            </a:p>
          </p:txBody>
        </p:sp>
      </p:grpSp>
      <p:sp>
        <p:nvSpPr>
          <p:cNvPr id="38" name="Rectangle 37"/>
          <p:cNvSpPr/>
          <p:nvPr/>
        </p:nvSpPr>
        <p:spPr bwMode="auto">
          <a:xfrm>
            <a:off x="1763688" y="5157192"/>
            <a:ext cx="2664296" cy="576064"/>
          </a:xfrm>
          <a:prstGeom prst="rect">
            <a:avLst/>
          </a:prstGeom>
          <a:noFill/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5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9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2533494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Paragraph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5400000" y="2492896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B</a:t>
            </a:r>
          </a:p>
        </p:txBody>
      </p:sp>
      <p:sp>
        <p:nvSpPr>
          <p:cNvPr id="41" name="Ellipse 40"/>
          <p:cNvSpPr/>
          <p:nvPr/>
        </p:nvSpPr>
        <p:spPr>
          <a:xfrm>
            <a:off x="8289508" y="2492896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763688" y="3933056"/>
            <a:ext cx="2664296" cy="576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Slider slot (B)</a:t>
            </a:r>
          </a:p>
        </p:txBody>
      </p:sp>
      <p:cxnSp>
        <p:nvCxnSpPr>
          <p:cNvPr id="45" name="Connecteur en angle 61"/>
          <p:cNvCxnSpPr>
            <a:stCxn id="42" idx="1"/>
          </p:cNvCxnSpPr>
          <p:nvPr/>
        </p:nvCxnSpPr>
        <p:spPr bwMode="auto">
          <a:xfrm rot="10800000" flipV="1">
            <a:off x="1259632" y="4221064"/>
            <a:ext cx="504056" cy="432072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46" name="Groupe 45"/>
          <p:cNvGrpSpPr/>
          <p:nvPr/>
        </p:nvGrpSpPr>
        <p:grpSpPr>
          <a:xfrm>
            <a:off x="35496" y="4365104"/>
            <a:ext cx="1224136" cy="1440160"/>
            <a:chOff x="5220072" y="4385083"/>
            <a:chExt cx="3672408" cy="1556792"/>
          </a:xfrm>
        </p:grpSpPr>
        <p:sp>
          <p:nvSpPr>
            <p:cNvPr id="47" name="Rectangle 46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436096" y="4462923"/>
              <a:ext cx="3384378" cy="8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slot contains many CMS paragraphs that will be displayed in a slider.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763688" y="3140968"/>
            <a:ext cx="2664296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Mini  Banners slot (D)</a:t>
            </a:r>
          </a:p>
        </p:txBody>
      </p:sp>
      <p:sp>
        <p:nvSpPr>
          <p:cNvPr id="50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3028362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  <a:latin typeface="+mj-lt"/>
              </a:rPr>
              <a:t> Simple Banner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5400000" y="2987764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C</a:t>
            </a:r>
          </a:p>
        </p:txBody>
      </p:sp>
      <p:sp>
        <p:nvSpPr>
          <p:cNvPr id="52" name="Ellipse 51"/>
          <p:cNvSpPr/>
          <p:nvPr/>
        </p:nvSpPr>
        <p:spPr>
          <a:xfrm>
            <a:off x="8289508" y="298776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55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17292" y="4036474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Product Detail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5426908" y="3995876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/>
          <a:lstStyle/>
          <a:p>
            <a:pPr algn="ctr"/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E</a:t>
            </a:r>
          </a:p>
        </p:txBody>
      </p:sp>
      <p:sp>
        <p:nvSpPr>
          <p:cNvPr id="57" name="Ellipse 56"/>
          <p:cNvSpPr/>
          <p:nvPr/>
        </p:nvSpPr>
        <p:spPr>
          <a:xfrm>
            <a:off x="8307228" y="3995876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58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4540530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5400000" y="44999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F</a:t>
            </a:r>
          </a:p>
        </p:txBody>
      </p:sp>
      <p:sp>
        <p:nvSpPr>
          <p:cNvPr id="60" name="Ellipse 59"/>
          <p:cNvSpPr/>
          <p:nvPr/>
        </p:nvSpPr>
        <p:spPr>
          <a:xfrm>
            <a:off x="8289508" y="4499932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1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70924" y="3532418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  <a:latin typeface="+mj-lt"/>
              </a:rPr>
              <a:t> Dynamic Banner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5417720" y="3491820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D</a:t>
            </a:r>
          </a:p>
        </p:txBody>
      </p:sp>
      <p:sp>
        <p:nvSpPr>
          <p:cNvPr id="63" name="Ellipse 62"/>
          <p:cNvSpPr/>
          <p:nvPr/>
        </p:nvSpPr>
        <p:spPr>
          <a:xfrm>
            <a:off x="8307228" y="349182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65</a:t>
            </a:r>
          </a:p>
        </p:txBody>
      </p:sp>
      <p:cxnSp>
        <p:nvCxnSpPr>
          <p:cNvPr id="64" name="Connecteur en angle 61"/>
          <p:cNvCxnSpPr/>
          <p:nvPr/>
        </p:nvCxnSpPr>
        <p:spPr bwMode="auto">
          <a:xfrm rot="10800000" flipV="1">
            <a:off x="1259632" y="3500984"/>
            <a:ext cx="504056" cy="432072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65" name="Groupe 64"/>
          <p:cNvGrpSpPr/>
          <p:nvPr/>
        </p:nvGrpSpPr>
        <p:grpSpPr>
          <a:xfrm>
            <a:off x="35496" y="3573016"/>
            <a:ext cx="1224136" cy="720080"/>
            <a:chOff x="5220072" y="4385083"/>
            <a:chExt cx="3672408" cy="1556792"/>
          </a:xfrm>
        </p:grpSpPr>
        <p:sp>
          <p:nvSpPr>
            <p:cNvPr id="66" name="Rectangle 65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5364090" y="4794148"/>
              <a:ext cx="3384378" cy="195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 maximum</a:t>
              </a: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356171" y="341784"/>
            <a:ext cx="7320285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Sub Category Page MOULINEX/ROWENTA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5598576"/>
            <a:ext cx="3600000" cy="114279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1259632" y="3407578"/>
            <a:ext cx="3600000" cy="684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Category introduction text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3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8" name="Groupe 27"/>
          <p:cNvGrpSpPr/>
          <p:nvPr/>
        </p:nvGrpSpPr>
        <p:grpSpPr>
          <a:xfrm>
            <a:off x="5400000" y="2005686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1259632" y="2822326"/>
            <a:ext cx="3600400" cy="515752"/>
            <a:chOff x="1259632" y="1831860"/>
            <a:chExt cx="3600400" cy="113577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1259632" y="1831860"/>
              <a:ext cx="3600000" cy="11357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Banner Caroussel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32" name="Image 31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1844825"/>
              <a:ext cx="203175" cy="203176"/>
            </a:xfrm>
            <a:prstGeom prst="rect">
              <a:avLst/>
            </a:prstGeom>
          </p:spPr>
        </p:pic>
      </p:grpSp>
      <p:grpSp>
        <p:nvGrpSpPr>
          <p:cNvPr id="37" name="Groupe 36"/>
          <p:cNvGrpSpPr/>
          <p:nvPr/>
        </p:nvGrpSpPr>
        <p:grpSpPr>
          <a:xfrm>
            <a:off x="1258144" y="4161078"/>
            <a:ext cx="3601488" cy="1368000"/>
            <a:chOff x="1258144" y="3769814"/>
            <a:chExt cx="3601488" cy="1368000"/>
          </a:xfrm>
        </p:grpSpPr>
        <p:grpSp>
          <p:nvGrpSpPr>
            <p:cNvPr id="36" name="Groupe 35"/>
            <p:cNvGrpSpPr/>
            <p:nvPr/>
          </p:nvGrpSpPr>
          <p:grpSpPr>
            <a:xfrm>
              <a:off x="1258144" y="3769814"/>
              <a:ext cx="3601488" cy="1368000"/>
              <a:chOff x="1258144" y="3769814"/>
              <a:chExt cx="3601488" cy="1368000"/>
            </a:xfrm>
          </p:grpSpPr>
          <p:sp>
            <p:nvSpPr>
              <p:cNvPr id="94" name="Rectangle 93"/>
              <p:cNvSpPr/>
              <p:nvPr/>
            </p:nvSpPr>
            <p:spPr bwMode="auto">
              <a:xfrm>
                <a:off x="1259632" y="3769814"/>
                <a:ext cx="1080000" cy="44133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50" b="1" baseline="0" dirty="0">
                    <a:solidFill>
                      <a:srgbClr val="FFFFFF"/>
                    </a:solidFill>
                    <a:ea typeface="ＭＳ Ｐゴシック" pitchFamily="34" charset="-128"/>
                  </a:rPr>
                  <a:t>Sub filter</a:t>
                </a:r>
              </a:p>
              <a:p>
                <a:pPr algn="ctr"/>
                <a:r>
                  <a:rPr lang="en-US" sz="1050" b="1" baseline="0" dirty="0">
                    <a:solidFill>
                      <a:srgbClr val="FFFFFF"/>
                    </a:solidFill>
                    <a:ea typeface="ＭＳ Ｐゴシック" pitchFamily="34" charset="-128"/>
                  </a:rPr>
                  <a:t>(B)</a:t>
                </a: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2383708" y="3769814"/>
                <a:ext cx="2475924" cy="1368000"/>
              </a:xfrm>
              <a:prstGeom prst="rect">
                <a:avLst/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100" b="1" baseline="0" dirty="0">
                    <a:solidFill>
                      <a:schemeClr val="tx1"/>
                    </a:solidFill>
                    <a:ea typeface="ＭＳ Ｐゴシック" pitchFamily="34" charset="-128"/>
                  </a:rPr>
                  <a:t>Product result list</a:t>
                </a: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1258144" y="4261071"/>
                <a:ext cx="1080000" cy="870811"/>
              </a:xfrm>
              <a:prstGeom prst="rect">
                <a:avLst/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100" b="1" baseline="0" dirty="0">
                    <a:solidFill>
                      <a:schemeClr val="tx1"/>
                    </a:solidFill>
                    <a:ea typeface="ＭＳ Ｐゴシック" pitchFamily="34" charset="-128"/>
                  </a:rPr>
                  <a:t>Facet</a:t>
                </a:r>
              </a:p>
            </p:txBody>
          </p:sp>
        </p:grpSp>
        <p:pic>
          <p:nvPicPr>
            <p:cNvPr id="33" name="Image 32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3728" y="3769814"/>
              <a:ext cx="203175" cy="203175"/>
            </a:xfrm>
            <a:prstGeom prst="rect">
              <a:avLst/>
            </a:prstGeom>
          </p:spPr>
        </p:pic>
      </p:grpSp>
      <p:sp>
        <p:nvSpPr>
          <p:cNvPr id="34" name="Rectangle 33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5" name="Image 34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 bwMode="auto">
          <a:xfrm>
            <a:off x="1259632" y="1412776"/>
            <a:ext cx="3600000" cy="5637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258144" y="2335222"/>
            <a:ext cx="3600400" cy="39787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258144" y="2013541"/>
            <a:ext cx="3600400" cy="27176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Top menu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316263" y="3717032"/>
            <a:ext cx="1151341" cy="420628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endParaRPr lang="fr-FR" sz="800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BRA-7049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1258144" y="2924968"/>
            <a:ext cx="3609964" cy="2736304"/>
            <a:chOff x="1258144" y="1844824"/>
            <a:chExt cx="3609964" cy="2736304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259632" y="1844824"/>
              <a:ext cx="1080000" cy="720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Sub category Top banner (A)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2384108" y="1844824"/>
              <a:ext cx="2484000" cy="2736304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result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8144" y="2624265"/>
              <a:ext cx="1080000" cy="948751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259632" y="3635735"/>
              <a:ext cx="1080000" cy="94539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Sub category bot banner (A)</a:t>
              </a:r>
            </a:p>
          </p:txBody>
        </p:sp>
        <p:pic>
          <p:nvPicPr>
            <p:cNvPr id="36" name="Image 35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3728" y="3645024"/>
              <a:ext cx="203175" cy="203175"/>
            </a:xfrm>
            <a:prstGeom prst="rect">
              <a:avLst/>
            </a:prstGeom>
          </p:spPr>
        </p:pic>
        <p:pic>
          <p:nvPicPr>
            <p:cNvPr id="47" name="Image 46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3728" y="1844824"/>
              <a:ext cx="203175" cy="203175"/>
            </a:xfrm>
            <a:prstGeom prst="rect">
              <a:avLst/>
            </a:prstGeom>
          </p:spPr>
        </p:pic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Sub Category Page TEFAL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62884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573330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5400000" y="2150228"/>
            <a:ext cx="3330744" cy="441236"/>
            <a:chOff x="5570924" y="1440852"/>
            <a:chExt cx="3330744" cy="441236"/>
          </a:xfrm>
        </p:grpSpPr>
        <p:sp>
          <p:nvSpPr>
            <p:cNvPr id="4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Category feature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5" name="Ellipse 4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27</a:t>
              </a:r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6588224" y="2015400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pic>
        <p:nvPicPr>
          <p:cNvPr id="25" name="Image 24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5445248"/>
            <a:ext cx="216000" cy="216000"/>
          </a:xfrm>
          <a:prstGeom prst="rect">
            <a:avLst/>
          </a:prstGeom>
        </p:spPr>
      </p:pic>
      <p:pic>
        <p:nvPicPr>
          <p:cNvPr id="26" name="Image 25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3429024"/>
            <a:ext cx="216000" cy="216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 bwMode="auto">
          <a:xfrm>
            <a:off x="1259632" y="2132856"/>
            <a:ext cx="3600400" cy="68706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3"/>
          <p:cNvGrpSpPr/>
          <p:nvPr/>
        </p:nvGrpSpPr>
        <p:grpSpPr>
          <a:xfrm>
            <a:off x="1259632" y="2780928"/>
            <a:ext cx="3608476" cy="2736328"/>
            <a:chOff x="1259632" y="1844800"/>
            <a:chExt cx="3608476" cy="2736328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384108" y="2420864"/>
              <a:ext cx="2484000" cy="2160264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9632" y="1844800"/>
              <a:ext cx="1080000" cy="1080120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Sub Category Page ALL-CLAD / </a:t>
            </a:r>
            <a:r>
              <a:rPr lang="en-US" sz="3200" dirty="0" err="1">
                <a:solidFill>
                  <a:srgbClr val="FFFFFF"/>
                </a:solidFill>
              </a:rPr>
              <a:t>Lagostina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62884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558928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4" name="Groupe 41"/>
          <p:cNvGrpSpPr/>
          <p:nvPr/>
        </p:nvGrpSpPr>
        <p:grpSpPr>
          <a:xfrm>
            <a:off x="5400000" y="2150228"/>
            <a:ext cx="3330744" cy="441236"/>
            <a:chOff x="5570924" y="1440852"/>
            <a:chExt cx="3330744" cy="441236"/>
          </a:xfrm>
        </p:grpSpPr>
        <p:sp>
          <p:nvSpPr>
            <p:cNvPr id="4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Category feature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5" name="Ellipse 4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27</a:t>
              </a:r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6588224" y="2015400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2411760" y="2780929"/>
            <a:ext cx="2448272" cy="50405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Description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3933056"/>
            <a:ext cx="1080120" cy="158417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Search Page Banner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9632" y="2111370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1244686" y="2665541"/>
            <a:ext cx="3609964" cy="2223123"/>
            <a:chOff x="1258144" y="1853926"/>
            <a:chExt cx="3609964" cy="2223123"/>
          </a:xfrm>
        </p:grpSpPr>
        <p:sp>
          <p:nvSpPr>
            <p:cNvPr id="95" name="Rectangle 94"/>
            <p:cNvSpPr/>
            <p:nvPr/>
          </p:nvSpPr>
          <p:spPr bwMode="auto">
            <a:xfrm>
              <a:off x="1258144" y="2771877"/>
              <a:ext cx="3609964" cy="1305172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result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8144" y="1853926"/>
              <a:ext cx="3601488" cy="845918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Sub Category Page SEB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635465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5400000" y="3787123"/>
            <a:ext cx="3330744" cy="441236"/>
            <a:chOff x="5570924" y="1440852"/>
            <a:chExt cx="3330744" cy="441236"/>
          </a:xfrm>
        </p:grpSpPr>
        <p:sp>
          <p:nvSpPr>
            <p:cNvPr id="4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Dynamic Recipe Product Push </a:t>
              </a:r>
            </a:p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Component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5" name="Ellipse 4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55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244686" y="1896793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principal banner (A)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3785458" y="4155801"/>
            <a:ext cx="1080000" cy="72936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push banner (B)</a:t>
            </a:r>
          </a:p>
        </p:txBody>
      </p:sp>
      <p:grpSp>
        <p:nvGrpSpPr>
          <p:cNvPr id="39" name="Groupe 27"/>
          <p:cNvGrpSpPr/>
          <p:nvPr/>
        </p:nvGrpSpPr>
        <p:grpSpPr>
          <a:xfrm>
            <a:off x="5381804" y="2054607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49" name="Groupe 27"/>
          <p:cNvGrpSpPr/>
          <p:nvPr/>
        </p:nvGrpSpPr>
        <p:grpSpPr>
          <a:xfrm>
            <a:off x="5381804" y="2610189"/>
            <a:ext cx="3330744" cy="441236"/>
            <a:chOff x="5570924" y="1440852"/>
            <a:chExt cx="3330744" cy="441236"/>
          </a:xfrm>
        </p:grpSpPr>
        <p:sp>
          <p:nvSpPr>
            <p:cNvPr id="5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4" name="Rectangle 53"/>
          <p:cNvSpPr/>
          <p:nvPr/>
        </p:nvSpPr>
        <p:spPr bwMode="auto">
          <a:xfrm>
            <a:off x="1263126" y="4961488"/>
            <a:ext cx="3609964" cy="46779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Community slot (C)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1246174" y="5498107"/>
            <a:ext cx="3600000" cy="3409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Shots of Heart Header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1246174" y="5880110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Shots of Heart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57" name="Groupe 27"/>
          <p:cNvGrpSpPr/>
          <p:nvPr/>
        </p:nvGrpSpPr>
        <p:grpSpPr>
          <a:xfrm>
            <a:off x="5400000" y="3200494"/>
            <a:ext cx="3330744" cy="441236"/>
            <a:chOff x="5570924" y="1440852"/>
            <a:chExt cx="3330744" cy="441236"/>
          </a:xfrm>
        </p:grpSpPr>
        <p:sp>
          <p:nvSpPr>
            <p:cNvPr id="5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0" name="Ellipse 5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28799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1244686" y="2665541"/>
            <a:ext cx="3609964" cy="2219000"/>
            <a:chOff x="1258144" y="1853926"/>
            <a:chExt cx="3609964" cy="22190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362398" y="1858957"/>
              <a:ext cx="2505710" cy="221396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result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8144" y="1853926"/>
              <a:ext cx="951050" cy="1310204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Sub Category Page KRUPS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44686" y="4967391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40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244686" y="1896793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principal banner (A)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244686" y="4052692"/>
            <a:ext cx="951050" cy="83185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push banner (B)</a:t>
            </a:r>
          </a:p>
        </p:txBody>
      </p:sp>
      <p:grpSp>
        <p:nvGrpSpPr>
          <p:cNvPr id="39" name="Groupe 27"/>
          <p:cNvGrpSpPr/>
          <p:nvPr/>
        </p:nvGrpSpPr>
        <p:grpSpPr>
          <a:xfrm>
            <a:off x="5381804" y="2054607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75113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1244686" y="3431454"/>
            <a:ext cx="3609964" cy="2219000"/>
            <a:chOff x="1258144" y="1853926"/>
            <a:chExt cx="3609964" cy="221900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362398" y="1858957"/>
              <a:ext cx="2505710" cy="221396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result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8144" y="1853926"/>
              <a:ext cx="951050" cy="1310204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Sub Category Page CALOR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44686" y="573330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Rich CMS Banner Component V3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63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244686" y="1896793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principal banner (A)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244686" y="4818605"/>
            <a:ext cx="951050" cy="83185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push banner (C)</a:t>
            </a:r>
          </a:p>
        </p:txBody>
      </p:sp>
      <p:grpSp>
        <p:nvGrpSpPr>
          <p:cNvPr id="39" name="Groupe 27"/>
          <p:cNvGrpSpPr/>
          <p:nvPr/>
        </p:nvGrpSpPr>
        <p:grpSpPr>
          <a:xfrm>
            <a:off x="5400000" y="2548856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AF419C0B-DA62-4BD3-BC47-BFD9F19D9ED6}"/>
              </a:ext>
            </a:extLst>
          </p:cNvPr>
          <p:cNvSpPr/>
          <p:nvPr/>
        </p:nvSpPr>
        <p:spPr bwMode="auto">
          <a:xfrm>
            <a:off x="1249109" y="2644661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Sub category star product (B)</a:t>
            </a:r>
          </a:p>
        </p:txBody>
      </p:sp>
      <p:grpSp>
        <p:nvGrpSpPr>
          <p:cNvPr id="25" name="Groupe 27">
            <a:extLst>
              <a:ext uri="{FF2B5EF4-FFF2-40B4-BE49-F238E27FC236}">
                <a16:creationId xmlns:a16="http://schemas.microsoft.com/office/drawing/2014/main" id="{839AF3B2-40B2-4939-B5A9-3EB9FFB3E505}"/>
              </a:ext>
            </a:extLst>
          </p:cNvPr>
          <p:cNvGrpSpPr/>
          <p:nvPr/>
        </p:nvGrpSpPr>
        <p:grpSpPr>
          <a:xfrm>
            <a:off x="5401420" y="2052824"/>
            <a:ext cx="3330744" cy="441236"/>
            <a:chOff x="5570924" y="1440852"/>
            <a:chExt cx="3330744" cy="441236"/>
          </a:xfrm>
        </p:grpSpPr>
        <p:sp>
          <p:nvSpPr>
            <p:cNvPr id="2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C01402E-A839-4791-B132-06E15BAF3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Product Detail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442C4293-758F-44E4-9BD6-A6367DE70A2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E121C96A-9CD2-47CB-9014-214DAD20A539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89196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31325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Product Overview Page WMF (Sub cat)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7165" y="513377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Category Hero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268108" y="1904625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ProductOverviewStageModule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9" name="Groupe 27"/>
          <p:cNvGrpSpPr/>
          <p:nvPr/>
        </p:nvGrpSpPr>
        <p:grpSpPr>
          <a:xfrm>
            <a:off x="5400000" y="3993878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Combination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AF419C0B-DA62-4BD3-BC47-BFD9F19D9ED6}"/>
              </a:ext>
            </a:extLst>
          </p:cNvPr>
          <p:cNvSpPr/>
          <p:nvPr/>
        </p:nvSpPr>
        <p:spPr bwMode="auto">
          <a:xfrm>
            <a:off x="1257165" y="2703082"/>
            <a:ext cx="1702619" cy="78433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ProductOverview</a:t>
            </a:r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Module Slot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grpSp>
        <p:nvGrpSpPr>
          <p:cNvPr id="25" name="Groupe 27">
            <a:extLst>
              <a:ext uri="{FF2B5EF4-FFF2-40B4-BE49-F238E27FC236}">
                <a16:creationId xmlns:a16="http://schemas.microsoft.com/office/drawing/2014/main" id="{839AF3B2-40B2-4939-B5A9-3EB9FFB3E505}"/>
              </a:ext>
            </a:extLst>
          </p:cNvPr>
          <p:cNvGrpSpPr/>
          <p:nvPr/>
        </p:nvGrpSpPr>
        <p:grpSpPr>
          <a:xfrm>
            <a:off x="5401420" y="2052824"/>
            <a:ext cx="3330744" cy="441236"/>
            <a:chOff x="5570924" y="1440852"/>
            <a:chExt cx="3330744" cy="441236"/>
          </a:xfrm>
        </p:grpSpPr>
        <p:sp>
          <p:nvSpPr>
            <p:cNvPr id="2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C01402E-A839-4791-B132-06E15BAF3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Marketing Sets Push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442C4293-758F-44E4-9BD6-A6367DE70A2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E121C96A-9CD2-47CB-9014-214DAD20A539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82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4F4B4E72-E662-4D8C-9D47-CCAA29883E1F}"/>
              </a:ext>
            </a:extLst>
          </p:cNvPr>
          <p:cNvSpPr/>
          <p:nvPr/>
        </p:nvSpPr>
        <p:spPr bwMode="auto">
          <a:xfrm>
            <a:off x="3036615" y="2703082"/>
            <a:ext cx="1841457" cy="784339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MarketingSetsPush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A805047-83DE-404F-AFF7-094511714A43}"/>
              </a:ext>
            </a:extLst>
          </p:cNvPr>
          <p:cNvSpPr/>
          <p:nvPr/>
        </p:nvSpPr>
        <p:spPr bwMode="auto">
          <a:xfrm>
            <a:off x="1263126" y="3565798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ProductOverviewBody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A3008CB-991B-43DC-B5EF-044DD41AC836}"/>
              </a:ext>
            </a:extLst>
          </p:cNvPr>
          <p:cNvSpPr/>
          <p:nvPr/>
        </p:nvSpPr>
        <p:spPr bwMode="auto">
          <a:xfrm>
            <a:off x="1257165" y="4336448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SEOModule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43" name="Groupe 32">
            <a:extLst>
              <a:ext uri="{FF2B5EF4-FFF2-40B4-BE49-F238E27FC236}">
                <a16:creationId xmlns:a16="http://schemas.microsoft.com/office/drawing/2014/main" id="{57F143FF-D09B-4477-BEC9-77826F837A55}"/>
              </a:ext>
            </a:extLst>
          </p:cNvPr>
          <p:cNvGrpSpPr/>
          <p:nvPr/>
        </p:nvGrpSpPr>
        <p:grpSpPr>
          <a:xfrm>
            <a:off x="5400000" y="2546552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9B31AF1-518F-4AF8-92FE-7658BA956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Multimedia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D731DCB-605E-4F1F-8658-922D074BD61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90B3BDE0-A06E-460A-8514-972B07DAF412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729C9FA8-842C-4FBA-B62E-41DFAD4B7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3983" y="3056175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Multimedia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49" name="Connecteur : en angle 48">
            <a:extLst>
              <a:ext uri="{FF2B5EF4-FFF2-40B4-BE49-F238E27FC236}">
                <a16:creationId xmlns:a16="http://schemas.microsoft.com/office/drawing/2014/main" id="{2B8B6FA4-9561-4360-9CE2-F1596D257155}"/>
              </a:ext>
            </a:extLst>
          </p:cNvPr>
          <p:cNvCxnSpPr>
            <a:cxnSpLocks/>
            <a:stCxn id="45" idx="4"/>
            <a:endCxn id="47" idx="1"/>
          </p:cNvCxnSpPr>
          <p:nvPr/>
        </p:nvCxnSpPr>
        <p:spPr bwMode="auto">
          <a:xfrm rot="16200000" flipH="1">
            <a:off x="5603097" y="3005308"/>
            <a:ext cx="248407" cy="213365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0" name="Groupe 32">
            <a:extLst>
              <a:ext uri="{FF2B5EF4-FFF2-40B4-BE49-F238E27FC236}">
                <a16:creationId xmlns:a16="http://schemas.microsoft.com/office/drawing/2014/main" id="{7C8833FE-9B0E-4844-AA8C-7E08799E4AD7}"/>
              </a:ext>
            </a:extLst>
          </p:cNvPr>
          <p:cNvGrpSpPr/>
          <p:nvPr/>
        </p:nvGrpSpPr>
        <p:grpSpPr>
          <a:xfrm>
            <a:off x="5410686" y="3497411"/>
            <a:ext cx="3330744" cy="441236"/>
            <a:chOff x="5570924" y="1440852"/>
            <a:chExt cx="3330744" cy="441236"/>
          </a:xfrm>
        </p:grpSpPr>
        <p:sp>
          <p:nvSpPr>
            <p:cNvPr id="5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2DFD12BD-1570-4657-9FEF-F86327BAB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Suitable Banner Component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52EB50BE-59AB-4A61-A866-68E2DB9D072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BA369B0A-CB61-4C77-B933-44E310914AC8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Ellipse 55">
            <a:extLst>
              <a:ext uri="{FF2B5EF4-FFF2-40B4-BE49-F238E27FC236}">
                <a16:creationId xmlns:a16="http://schemas.microsoft.com/office/drawing/2014/main" id="{8F640BA0-74B6-4A71-80E1-D8FB7FB8DA2D}"/>
              </a:ext>
            </a:extLst>
          </p:cNvPr>
          <p:cNvSpPr/>
          <p:nvPr/>
        </p:nvSpPr>
        <p:spPr>
          <a:xfrm>
            <a:off x="8266946" y="3018007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81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58" name="Groupe 27">
            <a:extLst>
              <a:ext uri="{FF2B5EF4-FFF2-40B4-BE49-F238E27FC236}">
                <a16:creationId xmlns:a16="http://schemas.microsoft.com/office/drawing/2014/main" id="{0CF115EE-6432-4A30-808F-4CEAA2F003C6}"/>
              </a:ext>
            </a:extLst>
          </p:cNvPr>
          <p:cNvGrpSpPr/>
          <p:nvPr/>
        </p:nvGrpSpPr>
        <p:grpSpPr>
          <a:xfrm>
            <a:off x="5400000" y="4530943"/>
            <a:ext cx="3330744" cy="441236"/>
            <a:chOff x="5570924" y="1440852"/>
            <a:chExt cx="3330744" cy="441236"/>
          </a:xfrm>
        </p:grpSpPr>
        <p:sp>
          <p:nvSpPr>
            <p:cNvPr id="59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AFD5C030-3635-4154-A739-4CF7AD6D1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14F2F54A-1E9A-4062-AC87-6DB7E274B991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89EA9729-853E-4C0C-84CD-004A3B0DE9C4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56835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1268108" y="1894731"/>
            <a:ext cx="2511804" cy="2213970"/>
            <a:chOff x="1258144" y="1853925"/>
            <a:chExt cx="2511804" cy="221397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311117" y="1853926"/>
              <a:ext cx="1458831" cy="221396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result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8144" y="1853925"/>
              <a:ext cx="951050" cy="221396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Sub Category Page </a:t>
            </a:r>
            <a:r>
              <a:rPr lang="en-US" sz="3200" dirty="0" err="1">
                <a:solidFill>
                  <a:srgbClr val="FFFFFF"/>
                </a:solidFill>
              </a:rPr>
              <a:t>Rowenta</a:t>
            </a:r>
            <a:r>
              <a:rPr lang="en-US" sz="32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68108" y="416735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Push Banner Component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59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 bwMode="auto">
          <a:xfrm>
            <a:off x="3853542" y="1904624"/>
            <a:ext cx="991143" cy="220407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Banners PLP (A)</a:t>
            </a:r>
          </a:p>
        </p:txBody>
      </p:sp>
    </p:spTree>
    <p:extLst>
      <p:ext uri="{BB962C8B-B14F-4D97-AF65-F5344CB8AC3E}">
        <p14:creationId xmlns:p14="http://schemas.microsoft.com/office/powerpoint/2010/main" val="100912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 eaLnBrk="1" hangingPunct="1"/>
            <a:r>
              <a:rPr lang="en-US" sz="3200" dirty="0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Introduction - To understand before starting…</a:t>
            </a:r>
          </a:p>
        </p:txBody>
      </p:sp>
      <p:sp>
        <p:nvSpPr>
          <p:cNvPr id="9" name="Ellipse 8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pic>
        <p:nvPicPr>
          <p:cNvPr id="11" name="Image 10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37524" y="3501008"/>
            <a:ext cx="360040" cy="36004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599640"/>
            <a:ext cx="6865275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ZoneTexte 9"/>
          <p:cNvSpPr txBox="1"/>
          <p:nvPr/>
        </p:nvSpPr>
        <p:spPr>
          <a:xfrm>
            <a:off x="1251837" y="1680433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/>
            <a:r>
              <a:rPr lang="en-US" sz="10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all brand websites, to add or delete a category from the menu and categories principal navigation in different pages (home pages/ category pages/ sub category pages), create an 8787 ticket.</a:t>
            </a:r>
          </a:p>
          <a:p>
            <a:pPr marL="342900" indent="-342900" algn="l"/>
            <a:endParaRPr lang="en-US" sz="10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71600" y="2924944"/>
            <a:ext cx="1584176" cy="3096344"/>
          </a:xfrm>
          <a:prstGeom prst="rect">
            <a:avLst/>
          </a:prstGeom>
          <a:solidFill>
            <a:srgbClr val="FFFF00">
              <a:alpha val="30196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684204" y="2893704"/>
            <a:ext cx="4912131" cy="423664"/>
          </a:xfrm>
          <a:prstGeom prst="rect">
            <a:avLst/>
          </a:prstGeom>
          <a:solidFill>
            <a:srgbClr val="FFFF00">
              <a:alpha val="30196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40412">
            <a:off x="161900" y="1473548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oneTexte 4"/>
          <p:cNvSpPr txBox="1"/>
          <p:nvPr/>
        </p:nvSpPr>
        <p:spPr>
          <a:xfrm>
            <a:off x="0" y="2492896"/>
            <a:ext cx="1151341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BRA-7049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3276273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195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Page TEFAL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1259632" y="2387284"/>
            <a:ext cx="3600000" cy="61072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Large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5877320"/>
            <a:ext cx="3600000" cy="86404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42" name="Rectangle 41"/>
          <p:cNvSpPr/>
          <p:nvPr/>
        </p:nvSpPr>
        <p:spPr bwMode="auto">
          <a:xfrm>
            <a:off x="1251248" y="3069008"/>
            <a:ext cx="3600000" cy="61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3752008"/>
            <a:ext cx="3600000" cy="61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Life style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259632" y="5157240"/>
            <a:ext cx="3600000" cy="61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H1 Tag SEO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cxnSp>
        <p:nvCxnSpPr>
          <p:cNvPr id="48" name="Connecteur en angle 47"/>
          <p:cNvCxnSpPr>
            <a:stCxn id="55" idx="1"/>
            <a:endCxn id="46" idx="3"/>
          </p:cNvCxnSpPr>
          <p:nvPr/>
        </p:nvCxnSpPr>
        <p:spPr bwMode="auto">
          <a:xfrm rot="10800000">
            <a:off x="4859632" y="5463240"/>
            <a:ext cx="351340" cy="614542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54" name="Groupe 53"/>
          <p:cNvGrpSpPr/>
          <p:nvPr/>
        </p:nvGrpSpPr>
        <p:grpSpPr>
          <a:xfrm>
            <a:off x="5210972" y="5649083"/>
            <a:ext cx="3672408" cy="857397"/>
            <a:chOff x="5220072" y="4385083"/>
            <a:chExt cx="3672408" cy="1556792"/>
          </a:xfrm>
        </p:grpSpPr>
        <p:sp>
          <p:nvSpPr>
            <p:cNvPr id="55" name="Rectangle 54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364088" y="4537874"/>
              <a:ext cx="33843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SEO section is only used for SEO purpose (Search Engine Optimization) and is not displayed on the page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5400000" y="3060276"/>
            <a:ext cx="3330744" cy="441236"/>
            <a:chOff x="5400000" y="3060276"/>
            <a:chExt cx="3330744" cy="441236"/>
          </a:xfrm>
        </p:grpSpPr>
        <p:sp>
          <p:nvSpPr>
            <p:cNvPr id="5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3100874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Category Page Mosaic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5400000" y="3060276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0" name="Ellipse 59"/>
            <p:cNvSpPr/>
            <p:nvPr/>
          </p:nvSpPr>
          <p:spPr>
            <a:xfrm>
              <a:off x="8289508" y="3060276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>
                  <a:solidFill>
                    <a:schemeClr val="bg1"/>
                  </a:solidFill>
                </a:rPr>
                <a:t>46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Groupe 27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Image map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3" name="Ellipse 6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28</a:t>
              </a:r>
            </a:p>
          </p:txBody>
        </p:sp>
      </p:grpSp>
      <p:pic>
        <p:nvPicPr>
          <p:cNvPr id="33" name="Image 32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04664"/>
            <a:ext cx="504056" cy="50405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5" name="Image 34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 bwMode="auto">
          <a:xfrm>
            <a:off x="1251248" y="4444704"/>
            <a:ext cx="3600000" cy="61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Mosaic Area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39" name="Groupe 38"/>
          <p:cNvGrpSpPr/>
          <p:nvPr/>
        </p:nvGrpSpPr>
        <p:grpSpPr>
          <a:xfrm>
            <a:off x="5400000" y="3614366"/>
            <a:ext cx="3330744" cy="441236"/>
            <a:chOff x="5400000" y="3060276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3100874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400000" y="3060276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8289508" y="3060276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cxnSp>
        <p:nvCxnSpPr>
          <p:cNvPr id="66" name="Connecteur en angle 65"/>
          <p:cNvCxnSpPr>
            <a:stCxn id="68" idx="1"/>
          </p:cNvCxnSpPr>
          <p:nvPr/>
        </p:nvCxnSpPr>
        <p:spPr bwMode="auto">
          <a:xfrm rot="10800000">
            <a:off x="5234616" y="4364010"/>
            <a:ext cx="133833" cy="492477"/>
          </a:xfrm>
          <a:prstGeom prst="bentConnector2">
            <a:avLst/>
          </a:prstGeom>
          <a:solidFill>
            <a:schemeClr val="accent5"/>
          </a:solidFill>
          <a:ln w="25400" cap="flat" cmpd="sng" algn="ctr">
            <a:solidFill>
              <a:srgbClr val="D21E1B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67" name="Groupe 66"/>
          <p:cNvGrpSpPr/>
          <p:nvPr/>
        </p:nvGrpSpPr>
        <p:grpSpPr>
          <a:xfrm>
            <a:off x="5368448" y="4427787"/>
            <a:ext cx="3672408" cy="857397"/>
            <a:chOff x="5220072" y="4385083"/>
            <a:chExt cx="3672408" cy="1556792"/>
          </a:xfrm>
        </p:grpSpPr>
        <p:sp>
          <p:nvSpPr>
            <p:cNvPr id="68" name="Rectangle 67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D21E1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5364088" y="4537874"/>
              <a:ext cx="3384376" cy="1341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Use only the “Life style content slot” or the “mosaic area”.</a:t>
              </a:r>
            </a:p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Do not use both on the same time.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" name="Accolade fermante 7"/>
          <p:cNvSpPr/>
          <p:nvPr/>
        </p:nvSpPr>
        <p:spPr bwMode="auto">
          <a:xfrm>
            <a:off x="4875458" y="3746371"/>
            <a:ext cx="334946" cy="1288172"/>
          </a:xfrm>
          <a:prstGeom prst="rightBrace">
            <a:avLst/>
          </a:prstGeom>
          <a:noFill/>
          <a:ln w="25400" cap="flat" cmpd="sng" algn="ctr">
            <a:solidFill>
              <a:srgbClr val="D21E1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259632" y="1853464"/>
            <a:ext cx="3600400" cy="40909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08104" y="1484784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Page ROWENTA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1259632" y="2708920"/>
            <a:ext cx="18002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Motion component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6309368"/>
            <a:ext cx="3600000" cy="50400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Motion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37</a:t>
              </a:r>
            </a:p>
          </p:txBody>
        </p:sp>
      </p:grpSp>
      <p:sp>
        <p:nvSpPr>
          <p:cNvPr id="42" name="Rectangle 41"/>
          <p:cNvSpPr/>
          <p:nvPr/>
        </p:nvSpPr>
        <p:spPr bwMode="auto">
          <a:xfrm>
            <a:off x="1251248" y="3405518"/>
            <a:ext cx="3600000" cy="45553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banners Slider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3909574"/>
            <a:ext cx="3600000" cy="527538"/>
          </a:xfrm>
          <a:prstGeom prst="rect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chemeClr val="tx1"/>
                </a:solidFill>
                <a:ea typeface="ＭＳ Ｐゴシック" pitchFamily="34" charset="-128"/>
              </a:rPr>
              <a:t>Survey – Product Finder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259632" y="1811220"/>
            <a:ext cx="3600000" cy="46565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Menu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5" name="Groupe 69"/>
          <p:cNvGrpSpPr/>
          <p:nvPr/>
        </p:nvGrpSpPr>
        <p:grpSpPr>
          <a:xfrm>
            <a:off x="5400000" y="2492896"/>
            <a:ext cx="3330744" cy="441236"/>
            <a:chOff x="5570924" y="1440852"/>
            <a:chExt cx="3330744" cy="441236"/>
          </a:xfrm>
        </p:grpSpPr>
        <p:sp>
          <p:nvSpPr>
            <p:cNvPr id="5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0" name="Ellipse 5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4" name="Rectangle 33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5" name="Image 34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 bwMode="auto">
          <a:xfrm>
            <a:off x="3059832" y="2708920"/>
            <a:ext cx="18002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HTML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39" name="Groupe 27"/>
          <p:cNvGrpSpPr/>
          <p:nvPr/>
        </p:nvGrpSpPr>
        <p:grpSpPr>
          <a:xfrm>
            <a:off x="5417720" y="2987764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R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otating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Images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45" name="Rectangle 44"/>
          <p:cNvSpPr/>
          <p:nvPr/>
        </p:nvSpPr>
        <p:spPr bwMode="auto">
          <a:xfrm>
            <a:off x="1259632" y="4509120"/>
            <a:ext cx="3600000" cy="576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Made in ROWENTA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47" name="Groupe 46"/>
          <p:cNvGrpSpPr/>
          <p:nvPr/>
        </p:nvGrpSpPr>
        <p:grpSpPr>
          <a:xfrm>
            <a:off x="5417720" y="3923868"/>
            <a:ext cx="3330744" cy="441236"/>
            <a:chOff x="5570924" y="1440852"/>
            <a:chExt cx="3330744" cy="441236"/>
          </a:xfrm>
        </p:grpSpPr>
        <p:sp>
          <p:nvSpPr>
            <p:cNvPr id="4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51" name="Ellipse 5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2" name="Rectangle 51"/>
          <p:cNvSpPr/>
          <p:nvPr/>
        </p:nvSpPr>
        <p:spPr bwMode="auto">
          <a:xfrm>
            <a:off x="1259632" y="5150987"/>
            <a:ext cx="3600000" cy="4980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Enjoy Technology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2556176" y="5949280"/>
            <a:ext cx="2303856" cy="28803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 Attitude Banners (F)</a:t>
            </a:r>
          </a:p>
        </p:txBody>
      </p:sp>
      <p:grpSp>
        <p:nvGrpSpPr>
          <p:cNvPr id="54" name="Groupe 27"/>
          <p:cNvGrpSpPr/>
          <p:nvPr/>
        </p:nvGrpSpPr>
        <p:grpSpPr>
          <a:xfrm>
            <a:off x="5417720" y="3491820"/>
            <a:ext cx="3330744" cy="441236"/>
            <a:chOff x="5570924" y="1440852"/>
            <a:chExt cx="3330744" cy="441236"/>
          </a:xfrm>
        </p:grpSpPr>
        <p:sp>
          <p:nvSpPr>
            <p:cNvPr id="5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66" name="Groupe 65"/>
          <p:cNvGrpSpPr/>
          <p:nvPr/>
        </p:nvGrpSpPr>
        <p:grpSpPr>
          <a:xfrm>
            <a:off x="5417720" y="4427924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Twitter Widget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23</a:t>
              </a:r>
            </a:p>
          </p:txBody>
        </p:sp>
      </p:grpSp>
      <p:sp>
        <p:nvSpPr>
          <p:cNvPr id="71" name="Rectangle 70"/>
          <p:cNvSpPr/>
          <p:nvPr/>
        </p:nvSpPr>
        <p:spPr bwMode="auto">
          <a:xfrm>
            <a:off x="1259632" y="5672510"/>
            <a:ext cx="1224136" cy="56480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 Attitude Twitter widget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2555776" y="5661248"/>
            <a:ext cx="2304256" cy="21602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MyROWENTA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Link (A)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1259632" y="2708920"/>
            <a:ext cx="3600000" cy="648072"/>
          </a:xfrm>
          <a:prstGeom prst="rect">
            <a:avLst/>
          </a:prstGeom>
          <a:noFill/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5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cxnSp>
        <p:nvCxnSpPr>
          <p:cNvPr id="62" name="Connecteur en angle 61"/>
          <p:cNvCxnSpPr>
            <a:stCxn id="64" idx="0"/>
            <a:endCxn id="48" idx="1"/>
          </p:cNvCxnSpPr>
          <p:nvPr/>
        </p:nvCxnSpPr>
        <p:spPr bwMode="auto">
          <a:xfrm rot="5400000" flipH="1" flipV="1">
            <a:off x="530678" y="3060086"/>
            <a:ext cx="756084" cy="701824"/>
          </a:xfrm>
          <a:prstGeom prst="bentConnector2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63" name="Groupe 62"/>
          <p:cNvGrpSpPr/>
          <p:nvPr/>
        </p:nvGrpSpPr>
        <p:grpSpPr>
          <a:xfrm>
            <a:off x="0" y="3789039"/>
            <a:ext cx="1115616" cy="1224136"/>
            <a:chOff x="5220072" y="4385083"/>
            <a:chExt cx="3672408" cy="1202976"/>
          </a:xfrm>
        </p:grpSpPr>
        <p:sp>
          <p:nvSpPr>
            <p:cNvPr id="64" name="Rectangle 63"/>
            <p:cNvSpPr/>
            <p:nvPr/>
          </p:nvSpPr>
          <p:spPr bwMode="auto">
            <a:xfrm>
              <a:off x="5220072" y="4385083"/>
              <a:ext cx="3672408" cy="1202976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5364089" y="4455846"/>
              <a:ext cx="3384377" cy="1088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motion component and the CMS paragraph in this slot are </a:t>
              </a:r>
              <a:r>
                <a:rPr lang="en-US" sz="1100" baseline="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overlayed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5" name="Rectangle 54"/>
          <p:cNvSpPr/>
          <p:nvPr/>
        </p:nvSpPr>
        <p:spPr bwMode="auto">
          <a:xfrm>
            <a:off x="1268016" y="2331698"/>
            <a:ext cx="3600400" cy="30516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grpSp>
        <p:nvGrpSpPr>
          <p:cNvPr id="74" name="Groupe 73"/>
          <p:cNvGrpSpPr/>
          <p:nvPr/>
        </p:nvGrpSpPr>
        <p:grpSpPr>
          <a:xfrm>
            <a:off x="5040560" y="4509120"/>
            <a:ext cx="4031432" cy="1656184"/>
            <a:chOff x="4158840" y="2748779"/>
            <a:chExt cx="4031432" cy="1656184"/>
          </a:xfrm>
        </p:grpSpPr>
        <p:grpSp>
          <p:nvGrpSpPr>
            <p:cNvPr id="75" name="Groupe 25"/>
            <p:cNvGrpSpPr/>
            <p:nvPr/>
          </p:nvGrpSpPr>
          <p:grpSpPr>
            <a:xfrm>
              <a:off x="4517864" y="3890215"/>
              <a:ext cx="3672408" cy="514748"/>
              <a:chOff x="4517864" y="3890215"/>
              <a:chExt cx="3672408" cy="514748"/>
            </a:xfrm>
          </p:grpSpPr>
          <p:sp>
            <p:nvSpPr>
              <p:cNvPr id="77" name="Rectangle 76"/>
              <p:cNvSpPr/>
              <p:nvPr/>
            </p:nvSpPr>
            <p:spPr bwMode="auto">
              <a:xfrm>
                <a:off x="4517864" y="3890215"/>
                <a:ext cx="3672408" cy="514748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78" name="ZoneTexte 77"/>
              <p:cNvSpPr txBox="1"/>
              <p:nvPr/>
            </p:nvSpPr>
            <p:spPr>
              <a:xfrm>
                <a:off x="4661880" y="3890215"/>
                <a:ext cx="33843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order to change different sections titles, please create an 8787 ticket.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76" name="Connecteur en angle 58"/>
            <p:cNvCxnSpPr>
              <a:stCxn id="77" idx="1"/>
              <a:endCxn id="80" idx="2"/>
            </p:cNvCxnSpPr>
            <p:nvPr/>
          </p:nvCxnSpPr>
          <p:spPr bwMode="auto">
            <a:xfrm rot="10800000">
              <a:off x="4158840" y="2748779"/>
              <a:ext cx="359024" cy="1398810"/>
            </a:xfrm>
            <a:prstGeom prst="bentConnector3">
              <a:avLst>
                <a:gd name="adj1" fmla="val 46815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79" name="Image 7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9584" y="5229200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0" name="Parenthèse fermante 79"/>
          <p:cNvSpPr/>
          <p:nvPr/>
        </p:nvSpPr>
        <p:spPr bwMode="auto">
          <a:xfrm>
            <a:off x="4860032" y="3429000"/>
            <a:ext cx="180528" cy="2160240"/>
          </a:xfrm>
          <a:prstGeom prst="rightBracke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8244408" y="6021288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5014249"/>
            <a:ext cx="3600000" cy="5029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556852" y="2210393"/>
            <a:ext cx="1070932" cy="55713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42473" y="1873313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64142" y="2802532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What’s new header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48064" y="3155919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What’s new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548064" y="3578030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Community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48064" y="3993592"/>
            <a:ext cx="3600000" cy="3409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Shots of Heart Header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17900" y="2366885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17900" y="2893974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17900" y="3448093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399704" y="4488914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Dynamic Recipe Product Push </a:t>
              </a:r>
            </a:p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Component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55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/>
          <p:cNvSpPr/>
          <p:nvPr/>
        </p:nvSpPr>
        <p:spPr bwMode="auto">
          <a:xfrm>
            <a:off x="1548064" y="4451285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Shots of Heart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grpSp>
        <p:nvGrpSpPr>
          <p:cNvPr id="83" name="Groupe 37"/>
          <p:cNvGrpSpPr/>
          <p:nvPr/>
        </p:nvGrpSpPr>
        <p:grpSpPr>
          <a:xfrm>
            <a:off x="5417900" y="3979839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7" name="Rectangle 86"/>
          <p:cNvSpPr/>
          <p:nvPr/>
        </p:nvSpPr>
        <p:spPr bwMode="auto">
          <a:xfrm>
            <a:off x="2676418" y="2448081"/>
            <a:ext cx="1175502" cy="3194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3 (B)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2676417" y="2207398"/>
            <a:ext cx="2471647" cy="20008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2 (B)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3900554" y="2458050"/>
            <a:ext cx="1247510" cy="3094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4 (B)</a:t>
            </a:r>
          </a:p>
        </p:txBody>
      </p:sp>
    </p:spTree>
    <p:extLst>
      <p:ext uri="{BB962C8B-B14F-4D97-AF65-F5344CB8AC3E}">
        <p14:creationId xmlns:p14="http://schemas.microsoft.com/office/powerpoint/2010/main" val="30768053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“</a:t>
            </a:r>
            <a:r>
              <a:rPr lang="en-US" sz="3200" dirty="0" err="1">
                <a:solidFill>
                  <a:srgbClr val="FFFFFF"/>
                </a:solidFill>
              </a:rPr>
              <a:t>Univers</a:t>
            </a:r>
            <a:r>
              <a:rPr lang="en-US" sz="3200" dirty="0">
                <a:solidFill>
                  <a:srgbClr val="FFFFFF"/>
                </a:solidFill>
              </a:rPr>
              <a:t>” Page KRUPS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Lame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univers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3956371"/>
            <a:ext cx="3600000" cy="5029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399704" y="2360658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60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49977" y="2234944"/>
            <a:ext cx="3600000" cy="42552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“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gamme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hero”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48064" y="3124822"/>
            <a:ext cx="3600000" cy="7576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“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Réassurance”Section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(Carrousel)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43" name="Groupe 37"/>
          <p:cNvGrpSpPr/>
          <p:nvPr/>
        </p:nvGrpSpPr>
        <p:grpSpPr>
          <a:xfrm>
            <a:off x="5399704" y="1853083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17900" y="2893974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2" name="Rectangle 61"/>
          <p:cNvSpPr/>
          <p:nvPr/>
        </p:nvSpPr>
        <p:spPr bwMode="auto">
          <a:xfrm>
            <a:off x="1539447" y="2723237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Time to shop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2142241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“Hub” Page KRUPS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Lame Hub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48064" y="3956371"/>
            <a:ext cx="3600000" cy="5029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42473" y="1871965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60</a:t>
              </a:r>
            </a:p>
          </p:txBody>
        </p:sp>
      </p:grpSp>
      <p:sp>
        <p:nvSpPr>
          <p:cNvPr id="50" name="Rectangle 49"/>
          <p:cNvSpPr/>
          <p:nvPr/>
        </p:nvSpPr>
        <p:spPr bwMode="auto">
          <a:xfrm>
            <a:off x="1548064" y="3124822"/>
            <a:ext cx="3600000" cy="75765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“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Gamme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” product Section (List)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43" name="Groupe 37"/>
          <p:cNvGrpSpPr/>
          <p:nvPr/>
        </p:nvGrpSpPr>
        <p:grpSpPr>
          <a:xfrm>
            <a:off x="5442473" y="2389092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17900" y="2893974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2" name="Rectangle 61"/>
          <p:cNvSpPr/>
          <p:nvPr/>
        </p:nvSpPr>
        <p:spPr bwMode="auto">
          <a:xfrm>
            <a:off x="1548064" y="2241945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Time to shop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548064" y="2647745"/>
            <a:ext cx="3600000" cy="42552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“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gamme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hero”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41327634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Page CALOR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8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BE604D31-FDA6-4814-8AA0-FDF782260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104" y="1484784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149387C-13E6-4AE7-B792-9245BB6B754D}"/>
              </a:ext>
            </a:extLst>
          </p:cNvPr>
          <p:cNvSpPr/>
          <p:nvPr/>
        </p:nvSpPr>
        <p:spPr bwMode="auto">
          <a:xfrm>
            <a:off x="1188024" y="1916832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DFB904B-10B6-44E0-9A2B-1DABAB937AF7}"/>
              </a:ext>
            </a:extLst>
          </p:cNvPr>
          <p:cNvSpPr/>
          <p:nvPr/>
        </p:nvSpPr>
        <p:spPr bwMode="auto">
          <a:xfrm>
            <a:off x="1174835" y="5747990"/>
            <a:ext cx="3600000" cy="50400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FC578ED-CC4F-42C7-AC7D-78AE69E6CA82}"/>
              </a:ext>
            </a:extLst>
          </p:cNvPr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53" name="Groupe 22">
            <a:extLst>
              <a:ext uri="{FF2B5EF4-FFF2-40B4-BE49-F238E27FC236}">
                <a16:creationId xmlns:a16="http://schemas.microsoft.com/office/drawing/2014/main" id="{10CDB5DA-8303-4DCE-AB3B-AB06FC9A897C}"/>
              </a:ext>
            </a:extLst>
          </p:cNvPr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5981BA66-CB4C-4044-A2C3-C50B64E3F70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6F53AE56-7384-41ED-A8CB-5ADAD9068881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56" name="ZoneTexte 55">
            <a:extLst>
              <a:ext uri="{FF2B5EF4-FFF2-40B4-BE49-F238E27FC236}">
                <a16:creationId xmlns:a16="http://schemas.microsoft.com/office/drawing/2014/main" id="{D35C2EF5-E499-4DD3-8B48-CF3951B4F595}"/>
              </a:ext>
            </a:extLst>
          </p:cNvPr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9" name="Groupe 27">
            <a:extLst>
              <a:ext uri="{FF2B5EF4-FFF2-40B4-BE49-F238E27FC236}">
                <a16:creationId xmlns:a16="http://schemas.microsoft.com/office/drawing/2014/main" id="{A5631411-7631-437C-ACC6-9AEAF9F408EF}"/>
              </a:ext>
            </a:extLst>
          </p:cNvPr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6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B60CCCBC-A69F-427B-A175-3233FBC72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  <a:latin typeface="+mj-lt"/>
                </a:rPr>
                <a:t>Rich CMS Banner Component V3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AAC676F0-F1C9-4295-9DD9-A5430AF038BB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2412E25B-C021-4E4E-8E17-19B20B2E533E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63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B1751529-59D5-4C3A-ADED-C31EDFD33332}"/>
              </a:ext>
            </a:extLst>
          </p:cNvPr>
          <p:cNvSpPr/>
          <p:nvPr/>
        </p:nvSpPr>
        <p:spPr bwMode="auto">
          <a:xfrm>
            <a:off x="1188023" y="4060736"/>
            <a:ext cx="1846723" cy="94325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C4C2D82-3DC0-4F0B-9975-D841C0AEDB91}"/>
              </a:ext>
            </a:extLst>
          </p:cNvPr>
          <p:cNvSpPr/>
          <p:nvPr/>
        </p:nvSpPr>
        <p:spPr bwMode="auto">
          <a:xfrm>
            <a:off x="1188024" y="3426362"/>
            <a:ext cx="3600000" cy="527538"/>
          </a:xfrm>
          <a:prstGeom prst="rect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chemeClr val="tx1"/>
                </a:solidFill>
                <a:ea typeface="ＭＳ Ｐゴシック" pitchFamily="34" charset="-128"/>
              </a:rPr>
              <a:t>Survey – </a:t>
            </a:r>
            <a:r>
              <a:rPr lang="en-US" sz="1050" b="1" baseline="0" dirty="0" err="1">
                <a:solidFill>
                  <a:schemeClr val="tx1"/>
                </a:solidFill>
                <a:ea typeface="ＭＳ Ｐゴシック" pitchFamily="34" charset="-128"/>
              </a:rPr>
              <a:t>Calor</a:t>
            </a:r>
            <a:r>
              <a:rPr lang="en-US" sz="1050" b="1" baseline="0" dirty="0">
                <a:solidFill>
                  <a:schemeClr val="tx1"/>
                </a:solidFill>
                <a:ea typeface="ＭＳ Ｐゴシック" pitchFamily="34" charset="-128"/>
              </a:rPr>
              <a:t> Match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644B9A0-5499-42DD-92A5-728E548AEA0A}"/>
              </a:ext>
            </a:extLst>
          </p:cNvPr>
          <p:cNvSpPr/>
          <p:nvPr/>
        </p:nvSpPr>
        <p:spPr bwMode="auto">
          <a:xfrm>
            <a:off x="1188024" y="2387284"/>
            <a:ext cx="3600000" cy="46565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Menu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68" name="Groupe 69">
            <a:extLst>
              <a:ext uri="{FF2B5EF4-FFF2-40B4-BE49-F238E27FC236}">
                <a16:creationId xmlns:a16="http://schemas.microsoft.com/office/drawing/2014/main" id="{7D3F5C1A-8A43-468E-BA44-92B634B58CAE}"/>
              </a:ext>
            </a:extLst>
          </p:cNvPr>
          <p:cNvGrpSpPr/>
          <p:nvPr/>
        </p:nvGrpSpPr>
        <p:grpSpPr>
          <a:xfrm>
            <a:off x="5400000" y="2492896"/>
            <a:ext cx="3330744" cy="441236"/>
            <a:chOff x="5570924" y="1440852"/>
            <a:chExt cx="3330744" cy="441236"/>
          </a:xfrm>
        </p:grpSpPr>
        <p:sp>
          <p:nvSpPr>
            <p:cNvPr id="7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70A3C046-C84B-4476-A8F0-E971C03BF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F84B6CD4-A425-44FA-BE2F-7991F41A6B47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794E846A-7DED-458B-9019-86B755DF1F10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1CA4D49A-EB30-4736-B2FD-6C35CD92C271}"/>
              </a:ext>
            </a:extLst>
          </p:cNvPr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77" name="Image 76" descr="Warning_Signs_no_mobile_phone_calls-128.png">
            <a:extLst>
              <a:ext uri="{FF2B5EF4-FFF2-40B4-BE49-F238E27FC236}">
                <a16:creationId xmlns:a16="http://schemas.microsoft.com/office/drawing/2014/main" id="{A07A5F9C-B1B6-41FB-BB75-8A7FED19309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79" name="Groupe 27">
            <a:extLst>
              <a:ext uri="{FF2B5EF4-FFF2-40B4-BE49-F238E27FC236}">
                <a16:creationId xmlns:a16="http://schemas.microsoft.com/office/drawing/2014/main" id="{4082522F-C63D-4137-BD12-E6B3E63587CC}"/>
              </a:ext>
            </a:extLst>
          </p:cNvPr>
          <p:cNvGrpSpPr/>
          <p:nvPr/>
        </p:nvGrpSpPr>
        <p:grpSpPr>
          <a:xfrm>
            <a:off x="5417720" y="2987764"/>
            <a:ext cx="3330744" cy="441236"/>
            <a:chOff x="5570924" y="1440852"/>
            <a:chExt cx="3330744" cy="441236"/>
          </a:xfrm>
        </p:grpSpPr>
        <p:sp>
          <p:nvSpPr>
            <p:cNvPr id="80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6F327D00-DBE9-4145-95B4-04032E607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C2D33666-B17B-4FCB-B220-012CF1AA3B87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F44448D5-07DB-412C-A743-08EB03B171D5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6A19B445-8D4E-4F41-8AF5-A6416CB86957}"/>
              </a:ext>
            </a:extLst>
          </p:cNvPr>
          <p:cNvSpPr/>
          <p:nvPr/>
        </p:nvSpPr>
        <p:spPr bwMode="auto">
          <a:xfrm>
            <a:off x="1188024" y="5085184"/>
            <a:ext cx="3600000" cy="576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Products Carrousel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9F9E0216-3745-4337-A8D3-3839A6C08D0F}"/>
              </a:ext>
            </a:extLst>
          </p:cNvPr>
          <p:cNvGrpSpPr/>
          <p:nvPr/>
        </p:nvGrpSpPr>
        <p:grpSpPr>
          <a:xfrm>
            <a:off x="5417720" y="4001478"/>
            <a:ext cx="3330744" cy="441236"/>
            <a:chOff x="5570924" y="1440852"/>
            <a:chExt cx="3330744" cy="441236"/>
          </a:xfrm>
        </p:grpSpPr>
        <p:sp>
          <p:nvSpPr>
            <p:cNvPr id="8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1AD3EDCD-7179-4540-92F0-F7E2906F6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Product Carrousel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C24EEB2E-220A-44B1-B316-7571AA49B54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17B9AB53-6C2D-4C61-A02F-7F3E2CBA102B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64</a:t>
              </a:r>
            </a:p>
          </p:txBody>
        </p:sp>
      </p:grpSp>
      <p:grpSp>
        <p:nvGrpSpPr>
          <p:cNvPr id="90" name="Groupe 27">
            <a:extLst>
              <a:ext uri="{FF2B5EF4-FFF2-40B4-BE49-F238E27FC236}">
                <a16:creationId xmlns:a16="http://schemas.microsoft.com/office/drawing/2014/main" id="{F27C4FE4-B366-4044-95AD-3224A12B7792}"/>
              </a:ext>
            </a:extLst>
          </p:cNvPr>
          <p:cNvGrpSpPr/>
          <p:nvPr/>
        </p:nvGrpSpPr>
        <p:grpSpPr>
          <a:xfrm>
            <a:off x="5417720" y="3491820"/>
            <a:ext cx="3330744" cy="441236"/>
            <a:chOff x="5570924" y="1440852"/>
            <a:chExt cx="3330744" cy="441236"/>
          </a:xfrm>
        </p:grpSpPr>
        <p:sp>
          <p:nvSpPr>
            <p:cNvPr id="9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22B739CF-BC02-40DF-9DE8-A4F104106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ADCFBB16-FD8C-48C0-9B4D-E489BE447660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8FDCDB75-DFF9-4169-9B2D-6C03C057EFF1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109" name="Groupe 108">
            <a:extLst>
              <a:ext uri="{FF2B5EF4-FFF2-40B4-BE49-F238E27FC236}">
                <a16:creationId xmlns:a16="http://schemas.microsoft.com/office/drawing/2014/main" id="{94065C2B-D970-4315-915F-981A493AA0A0}"/>
              </a:ext>
            </a:extLst>
          </p:cNvPr>
          <p:cNvGrpSpPr/>
          <p:nvPr/>
        </p:nvGrpSpPr>
        <p:grpSpPr>
          <a:xfrm>
            <a:off x="5040560" y="4509120"/>
            <a:ext cx="4031432" cy="1656184"/>
            <a:chOff x="4158840" y="2748779"/>
            <a:chExt cx="4031432" cy="1656184"/>
          </a:xfrm>
        </p:grpSpPr>
        <p:grpSp>
          <p:nvGrpSpPr>
            <p:cNvPr id="110" name="Groupe 25">
              <a:extLst>
                <a:ext uri="{FF2B5EF4-FFF2-40B4-BE49-F238E27FC236}">
                  <a16:creationId xmlns:a16="http://schemas.microsoft.com/office/drawing/2014/main" id="{A3192869-C775-4817-B9A2-694D3C9166D2}"/>
                </a:ext>
              </a:extLst>
            </p:cNvPr>
            <p:cNvGrpSpPr/>
            <p:nvPr/>
          </p:nvGrpSpPr>
          <p:grpSpPr>
            <a:xfrm>
              <a:off x="4517864" y="3890215"/>
              <a:ext cx="3672408" cy="514748"/>
              <a:chOff x="4517864" y="3890215"/>
              <a:chExt cx="3672408" cy="514748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E8E3AA10-685E-4928-829F-1DE94316D708}"/>
                  </a:ext>
                </a:extLst>
              </p:cNvPr>
              <p:cNvSpPr/>
              <p:nvPr/>
            </p:nvSpPr>
            <p:spPr bwMode="auto">
              <a:xfrm>
                <a:off x="4517864" y="3890215"/>
                <a:ext cx="3672408" cy="514748"/>
              </a:xfrm>
              <a:prstGeom prst="rect">
                <a:avLst/>
              </a:prstGeom>
              <a:solidFill>
                <a:schemeClr val="accent5"/>
              </a:solidFill>
              <a:ln w="2540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1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113" name="ZoneTexte 112">
                <a:extLst>
                  <a:ext uri="{FF2B5EF4-FFF2-40B4-BE49-F238E27FC236}">
                    <a16:creationId xmlns:a16="http://schemas.microsoft.com/office/drawing/2014/main" id="{EB5B544E-450B-4FF1-BD11-2B908D0B91CD}"/>
                  </a:ext>
                </a:extLst>
              </p:cNvPr>
              <p:cNvSpPr txBox="1"/>
              <p:nvPr/>
            </p:nvSpPr>
            <p:spPr>
              <a:xfrm>
                <a:off x="4661880" y="3890215"/>
                <a:ext cx="33843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order to change different sections titles, please create an 8787 ticket.</a:t>
                </a:r>
                <a:endParaRPr lang="en-US" sz="105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cxnSp>
          <p:nvCxnSpPr>
            <p:cNvPr id="111" name="Connecteur en angle 58">
              <a:extLst>
                <a:ext uri="{FF2B5EF4-FFF2-40B4-BE49-F238E27FC236}">
                  <a16:creationId xmlns:a16="http://schemas.microsoft.com/office/drawing/2014/main" id="{E4CFF883-9E0E-4565-9E1E-95E805482DB4}"/>
                </a:ext>
              </a:extLst>
            </p:cNvPr>
            <p:cNvCxnSpPr>
              <a:stCxn id="112" idx="1"/>
              <a:endCxn id="115" idx="2"/>
            </p:cNvCxnSpPr>
            <p:nvPr/>
          </p:nvCxnSpPr>
          <p:spPr bwMode="auto">
            <a:xfrm rot="10800000">
              <a:off x="4158840" y="2748779"/>
              <a:ext cx="359024" cy="1398810"/>
            </a:xfrm>
            <a:prstGeom prst="bentConnector3">
              <a:avLst>
                <a:gd name="adj1" fmla="val 46815"/>
              </a:avLst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114" name="Image 113">
            <a:extLst>
              <a:ext uri="{FF2B5EF4-FFF2-40B4-BE49-F238E27FC236}">
                <a16:creationId xmlns:a16="http://schemas.microsoft.com/office/drawing/2014/main" id="{52D61046-EDE1-46FE-B426-7E45DE56AC1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9584" y="5229200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5" name="Parenthèse fermante 114">
            <a:extLst>
              <a:ext uri="{FF2B5EF4-FFF2-40B4-BE49-F238E27FC236}">
                <a16:creationId xmlns:a16="http://schemas.microsoft.com/office/drawing/2014/main" id="{67B38647-A866-4FF5-853D-3AA7BB6FA466}"/>
              </a:ext>
            </a:extLst>
          </p:cNvPr>
          <p:cNvSpPr/>
          <p:nvPr/>
        </p:nvSpPr>
        <p:spPr bwMode="auto">
          <a:xfrm>
            <a:off x="4860032" y="3429000"/>
            <a:ext cx="180528" cy="2160240"/>
          </a:xfrm>
          <a:prstGeom prst="rightBracke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951B3587-24B0-4C62-BD8C-89A8A870D072}"/>
              </a:ext>
            </a:extLst>
          </p:cNvPr>
          <p:cNvSpPr txBox="1"/>
          <p:nvPr/>
        </p:nvSpPr>
        <p:spPr>
          <a:xfrm>
            <a:off x="8244408" y="6021288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FAEACEB8-B354-4B7A-AE35-C9C8F1F81D79}"/>
              </a:ext>
            </a:extLst>
          </p:cNvPr>
          <p:cNvSpPr/>
          <p:nvPr/>
        </p:nvSpPr>
        <p:spPr bwMode="auto">
          <a:xfrm>
            <a:off x="1188024" y="2909547"/>
            <a:ext cx="3600000" cy="46565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Principal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31B05D64-6AA2-452C-9D8C-9925B45DA26D}"/>
              </a:ext>
            </a:extLst>
          </p:cNvPr>
          <p:cNvSpPr/>
          <p:nvPr/>
        </p:nvSpPr>
        <p:spPr bwMode="auto">
          <a:xfrm>
            <a:off x="3044585" y="4063275"/>
            <a:ext cx="1730561" cy="43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8779DEE-0E2E-4FB5-AA70-476B84B4F7F8}"/>
              </a:ext>
            </a:extLst>
          </p:cNvPr>
          <p:cNvSpPr/>
          <p:nvPr/>
        </p:nvSpPr>
        <p:spPr bwMode="auto">
          <a:xfrm>
            <a:off x="3052882" y="4581176"/>
            <a:ext cx="1730561" cy="43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3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19245146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Entry Page WMF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78072" y="421911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045975" y="1562725"/>
            <a:ext cx="3865310" cy="444972"/>
            <a:chOff x="5405749" y="1446785"/>
            <a:chExt cx="3667206" cy="444972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Category Home Stage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405749" y="1446785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631719" y="1450521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75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268108" y="1904625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CategoryStage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A805047-83DE-404F-AFF7-094511714A43}"/>
              </a:ext>
            </a:extLst>
          </p:cNvPr>
          <p:cNvSpPr/>
          <p:nvPr/>
        </p:nvSpPr>
        <p:spPr bwMode="auto">
          <a:xfrm>
            <a:off x="1268108" y="2657967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CategoryEntryBody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A3008CB-991B-43DC-B5EF-044DD41AC836}"/>
              </a:ext>
            </a:extLst>
          </p:cNvPr>
          <p:cNvSpPr/>
          <p:nvPr/>
        </p:nvSpPr>
        <p:spPr bwMode="auto">
          <a:xfrm>
            <a:off x="1263126" y="3429000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SEO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43" name="Groupe 32">
            <a:extLst>
              <a:ext uri="{FF2B5EF4-FFF2-40B4-BE49-F238E27FC236}">
                <a16:creationId xmlns:a16="http://schemas.microsoft.com/office/drawing/2014/main" id="{57F143FF-D09B-4477-BEC9-77826F837A55}"/>
              </a:ext>
            </a:extLst>
          </p:cNvPr>
          <p:cNvGrpSpPr/>
          <p:nvPr/>
        </p:nvGrpSpPr>
        <p:grpSpPr>
          <a:xfrm>
            <a:off x="5054613" y="3009909"/>
            <a:ext cx="3865309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59B31AF1-518F-4AF8-92FE-7658BA956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Core Technology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D731DCB-605E-4F1F-8658-922D074BD61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90B3BDE0-A06E-460A-8514-972B07DAF412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78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729C9FA8-842C-4FBA-B62E-41DFAD4B7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621" y="3519532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Core Technology Banner 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49" name="Connecteur : en angle 48">
            <a:extLst>
              <a:ext uri="{FF2B5EF4-FFF2-40B4-BE49-F238E27FC236}">
                <a16:creationId xmlns:a16="http://schemas.microsoft.com/office/drawing/2014/main" id="{2B8B6FA4-9561-4360-9CE2-F1596D257155}"/>
              </a:ext>
            </a:extLst>
          </p:cNvPr>
          <p:cNvCxnSpPr>
            <a:cxnSpLocks/>
            <a:stCxn id="45" idx="4"/>
            <a:endCxn id="47" idx="1"/>
          </p:cNvCxnSpPr>
          <p:nvPr/>
        </p:nvCxnSpPr>
        <p:spPr bwMode="auto">
          <a:xfrm rot="16200000" flipH="1">
            <a:off x="5452427" y="3309357"/>
            <a:ext cx="248407" cy="53198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Ellipse 55">
            <a:extLst>
              <a:ext uri="{FF2B5EF4-FFF2-40B4-BE49-F238E27FC236}">
                <a16:creationId xmlns:a16="http://schemas.microsoft.com/office/drawing/2014/main" id="{8F640BA0-74B6-4A71-80E1-D8FB7FB8DA2D}"/>
              </a:ext>
            </a:extLst>
          </p:cNvPr>
          <p:cNvSpPr/>
          <p:nvPr/>
        </p:nvSpPr>
        <p:spPr>
          <a:xfrm>
            <a:off x="8275584" y="348136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79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58" name="Groupe 27">
            <a:extLst>
              <a:ext uri="{FF2B5EF4-FFF2-40B4-BE49-F238E27FC236}">
                <a16:creationId xmlns:a16="http://schemas.microsoft.com/office/drawing/2014/main" id="{0CF115EE-6432-4A30-808F-4CEAA2F003C6}"/>
              </a:ext>
            </a:extLst>
          </p:cNvPr>
          <p:cNvGrpSpPr/>
          <p:nvPr/>
        </p:nvGrpSpPr>
        <p:grpSpPr>
          <a:xfrm>
            <a:off x="5039880" y="5049887"/>
            <a:ext cx="3865310" cy="441236"/>
            <a:chOff x="5570924" y="1440852"/>
            <a:chExt cx="3330744" cy="441236"/>
          </a:xfrm>
        </p:grpSpPr>
        <p:sp>
          <p:nvSpPr>
            <p:cNvPr id="59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AFD5C030-3635-4154-A739-4CF7AD6D1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14F2F54A-1E9A-4062-AC87-6DB7E274B991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89EA9729-853E-4C0C-84CD-004A3B0DE9C4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4" name="Groupe 27">
            <a:extLst>
              <a:ext uri="{FF2B5EF4-FFF2-40B4-BE49-F238E27FC236}">
                <a16:creationId xmlns:a16="http://schemas.microsoft.com/office/drawing/2014/main" id="{6C883308-6622-4D31-B811-E36C9AA673B2}"/>
              </a:ext>
            </a:extLst>
          </p:cNvPr>
          <p:cNvGrpSpPr/>
          <p:nvPr/>
        </p:nvGrpSpPr>
        <p:grpSpPr>
          <a:xfrm>
            <a:off x="5054612" y="2456899"/>
            <a:ext cx="3865310" cy="441236"/>
            <a:chOff x="5570924" y="1440852"/>
            <a:chExt cx="3330744" cy="441236"/>
          </a:xfrm>
        </p:grpSpPr>
        <p:sp>
          <p:nvSpPr>
            <p:cNvPr id="5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D01B3296-5A3B-4ECF-B1C2-A5B5F3146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Category Hero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414663C-4175-4FB9-B656-09BE2741DC9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8EF81972-F5D0-49DC-BA25-683A6C435970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e 32">
            <a:extLst>
              <a:ext uri="{FF2B5EF4-FFF2-40B4-BE49-F238E27FC236}">
                <a16:creationId xmlns:a16="http://schemas.microsoft.com/office/drawing/2014/main" id="{4802585F-A4EF-4386-9E0C-55E411D740C3}"/>
              </a:ext>
            </a:extLst>
          </p:cNvPr>
          <p:cNvGrpSpPr/>
          <p:nvPr/>
        </p:nvGrpSpPr>
        <p:grpSpPr>
          <a:xfrm>
            <a:off x="5054613" y="3996530"/>
            <a:ext cx="3865309" cy="441236"/>
            <a:chOff x="5570924" y="1440852"/>
            <a:chExt cx="3330744" cy="441236"/>
          </a:xfrm>
        </p:grpSpPr>
        <p:sp>
          <p:nvSpPr>
            <p:cNvPr id="6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76DBD9E1-2E57-490D-9025-B93EE266B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Multimedia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EEBB24C4-CDDA-4F17-8F5F-8A239D918C4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72310495-4B81-42C7-BCF1-E28235EADE70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1194AA4F-9E40-4DB1-A7AB-5F17DF6B6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621" y="4506153"/>
            <a:ext cx="263729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Multimedia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68" name="Connecteur : en angle 67">
            <a:extLst>
              <a:ext uri="{FF2B5EF4-FFF2-40B4-BE49-F238E27FC236}">
                <a16:creationId xmlns:a16="http://schemas.microsoft.com/office/drawing/2014/main" id="{1C737135-903E-4A85-A444-C44D96B441B3}"/>
              </a:ext>
            </a:extLst>
          </p:cNvPr>
          <p:cNvCxnSpPr>
            <a:cxnSpLocks/>
            <a:stCxn id="65" idx="4"/>
            <a:endCxn id="67" idx="1"/>
          </p:cNvCxnSpPr>
          <p:nvPr/>
        </p:nvCxnSpPr>
        <p:spPr bwMode="auto">
          <a:xfrm rot="16200000" flipH="1">
            <a:off x="5452427" y="4295978"/>
            <a:ext cx="248407" cy="53198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0" name="Ellipse 69">
            <a:extLst>
              <a:ext uri="{FF2B5EF4-FFF2-40B4-BE49-F238E27FC236}">
                <a16:creationId xmlns:a16="http://schemas.microsoft.com/office/drawing/2014/main" id="{305F33AE-CB41-46B2-95DD-33A6451CF55A}"/>
              </a:ext>
            </a:extLst>
          </p:cNvPr>
          <p:cNvSpPr/>
          <p:nvPr/>
        </p:nvSpPr>
        <p:spPr>
          <a:xfrm>
            <a:off x="8275584" y="4467985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81</a:t>
            </a:r>
            <a:endParaRPr lang="fr-FR" b="1" dirty="0">
              <a:solidFill>
                <a:schemeClr val="bg1"/>
              </a:solidFill>
            </a:endParaRPr>
          </a:p>
        </p:txBody>
      </p:sp>
      <p:grpSp>
        <p:nvGrpSpPr>
          <p:cNvPr id="51" name="Groupe 27">
            <a:extLst>
              <a:ext uri="{FF2B5EF4-FFF2-40B4-BE49-F238E27FC236}">
                <a16:creationId xmlns:a16="http://schemas.microsoft.com/office/drawing/2014/main" id="{6C883308-6622-4D31-B811-E36C9AA673B2}"/>
              </a:ext>
            </a:extLst>
          </p:cNvPr>
          <p:cNvGrpSpPr/>
          <p:nvPr/>
        </p:nvGrpSpPr>
        <p:grpSpPr>
          <a:xfrm>
            <a:off x="4950004" y="1993179"/>
            <a:ext cx="3865310" cy="441236"/>
            <a:chOff x="5570924" y="1440852"/>
            <a:chExt cx="3330744" cy="441236"/>
          </a:xfrm>
        </p:grpSpPr>
        <p:sp>
          <p:nvSpPr>
            <p:cNvPr id="5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D01B3296-5A3B-4ECF-B1C2-A5B5F3146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l" eaLnBrk="1" hangingPunct="1">
                <a:defRPr/>
              </a:pPr>
              <a:r>
                <a:rPr lang="en-US" sz="1100" b="1" kern="0" baseline="0" dirty="0">
                  <a:solidFill>
                    <a:srgbClr val="F4F4F4"/>
                  </a:solidFill>
                </a:rPr>
                <a:t>           Product Finder Module Component </a:t>
              </a: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D414663C-4175-4FB9-B656-09BE2741DC9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8EF81972-F5D0-49DC-BA25-683A6C435970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3425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Category Page </a:t>
            </a:r>
            <a:r>
              <a:rPr lang="en-US" sz="3200" dirty="0" err="1">
                <a:solidFill>
                  <a:srgbClr val="FFFFFF"/>
                </a:solidFill>
              </a:rPr>
              <a:t>Rowenta</a:t>
            </a:r>
            <a:r>
              <a:rPr lang="en-US" sz="32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6"/>
            <a:ext cx="3600000" cy="2159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57073" y="5369192"/>
            <a:ext cx="3600000" cy="37166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17900" y="2532939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Categories Lister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557073" y="2130262"/>
            <a:ext cx="3600000" cy="53944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Lister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66" name="Groupe 32">
            <a:extLst>
              <a:ext uri="{FF2B5EF4-FFF2-40B4-BE49-F238E27FC236}">
                <a16:creationId xmlns:a16="http://schemas.microsoft.com/office/drawing/2014/main" id="{E1E9252A-9F04-48D1-8C95-D52417BC011B}"/>
              </a:ext>
            </a:extLst>
          </p:cNvPr>
          <p:cNvGrpSpPr/>
          <p:nvPr/>
        </p:nvGrpSpPr>
        <p:grpSpPr>
          <a:xfrm>
            <a:off x="5417900" y="1414455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9FEC1D8B-7345-492D-AD48-B4A7124A1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3F4DAB9E-8856-4DC4-9AE6-C856AA1F8A26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9F733179-DFC8-426F-810A-60A7E834B3AE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7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11818" y="3061232"/>
            <a:ext cx="3464316" cy="441236"/>
            <a:chOff x="5570924" y="1440852"/>
            <a:chExt cx="3464316" cy="441236"/>
          </a:xfrm>
        </p:grpSpPr>
        <p:sp>
          <p:nvSpPr>
            <p:cNvPr id="7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Buying Guide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100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Rectangle 53"/>
          <p:cNvSpPr/>
          <p:nvPr/>
        </p:nvSpPr>
        <p:spPr bwMode="auto">
          <a:xfrm>
            <a:off x="1548064" y="4373373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Reparability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Rowenta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1548064" y="3382948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Buying guide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1557073" y="1617550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Marque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60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28164" y="4039518"/>
            <a:ext cx="3464316" cy="441236"/>
            <a:chOff x="5570924" y="1440852"/>
            <a:chExt cx="3464316" cy="441236"/>
          </a:xfrm>
        </p:grpSpPr>
        <p:sp>
          <p:nvSpPr>
            <p:cNvPr id="61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Engagement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102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 bwMode="auto">
          <a:xfrm>
            <a:off x="1557073" y="4869344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Advice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557073" y="2766380"/>
            <a:ext cx="3600000" cy="53944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Categories Lister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44" name="Groupe 32"/>
          <p:cNvGrpSpPr/>
          <p:nvPr/>
        </p:nvGrpSpPr>
        <p:grpSpPr>
          <a:xfrm>
            <a:off x="5243259" y="1993996"/>
            <a:ext cx="3900741" cy="441236"/>
            <a:chOff x="5570924" y="1440852"/>
            <a:chExt cx="3330744" cy="441236"/>
          </a:xfrm>
        </p:grpSpPr>
        <p:sp>
          <p:nvSpPr>
            <p:cNvPr id="4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Combination Product Banner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93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ectangle 47"/>
          <p:cNvSpPr/>
          <p:nvPr/>
        </p:nvSpPr>
        <p:spPr bwMode="auto">
          <a:xfrm>
            <a:off x="1548064" y="3873525"/>
            <a:ext cx="3600000" cy="4175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Finder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57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11818" y="3566722"/>
            <a:ext cx="3464316" cy="441236"/>
            <a:chOff x="5570924" y="1440852"/>
            <a:chExt cx="3464316" cy="441236"/>
          </a:xfrm>
        </p:grpSpPr>
        <p:sp>
          <p:nvSpPr>
            <p:cNvPr id="5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Finder Module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76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1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427719" y="4599911"/>
            <a:ext cx="3464316" cy="441236"/>
            <a:chOff x="5570924" y="1440852"/>
            <a:chExt cx="3464316" cy="441236"/>
          </a:xfrm>
        </p:grpSpPr>
        <p:sp>
          <p:nvSpPr>
            <p:cNvPr id="8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Tips And Tricks Component 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F75311D8-2622-492D-8161-455831C1BE0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MA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  <a:endPara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101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Groupe 32">
            <a:extLst>
              <a:ext uri="{FF2B5EF4-FFF2-40B4-BE49-F238E27FC236}">
                <a16:creationId xmlns:a16="http://schemas.microsoft.com/office/drawing/2014/main" id="{6171D5C0-81F8-4783-A753-88204C0BA6C8}"/>
              </a:ext>
            </a:extLst>
          </p:cNvPr>
          <p:cNvGrpSpPr/>
          <p:nvPr/>
        </p:nvGrpSpPr>
        <p:grpSpPr>
          <a:xfrm>
            <a:off x="5580923" y="5143283"/>
            <a:ext cx="3311112" cy="441236"/>
            <a:chOff x="5724128" y="1440852"/>
            <a:chExt cx="3311112" cy="441236"/>
          </a:xfrm>
        </p:grpSpPr>
        <p:sp>
          <p:nvSpPr>
            <p:cNvPr id="86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D8626FD-733F-4F81-8D0F-14168459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Product Feature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B0549C07-AAA2-43EA-A448-CAFFFFA4AD8F}"/>
                </a:ext>
              </a:extLst>
            </p:cNvPr>
            <p:cNvSpPr/>
            <p:nvPr/>
          </p:nvSpPr>
          <p:spPr>
            <a:xfrm>
              <a:off x="8460432" y="1440852"/>
              <a:ext cx="574808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60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8" name="Connecteur en angle 87"/>
          <p:cNvCxnSpPr>
            <a:stCxn id="83" idx="4"/>
            <a:endCxn id="86" idx="1"/>
          </p:cNvCxnSpPr>
          <p:nvPr/>
        </p:nvCxnSpPr>
        <p:spPr bwMode="auto">
          <a:xfrm rot="5400000">
            <a:off x="5453253" y="5168817"/>
            <a:ext cx="322754" cy="67414"/>
          </a:xfrm>
          <a:prstGeom prst="bentConnector4">
            <a:avLst>
              <a:gd name="adj1" fmla="val 22112"/>
              <a:gd name="adj2" fmla="val 439099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703469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467506" y="1700808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Navigation Bar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404664"/>
            <a:ext cx="7104261" cy="566936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Collections list Page ALL-CLAD / </a:t>
            </a:r>
            <a:r>
              <a:rPr lang="en-US" sz="2400" dirty="0" err="1">
                <a:solidFill>
                  <a:srgbClr val="FFFFFF"/>
                </a:solidFill>
              </a:rPr>
              <a:t>Lagostina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1219034" y="3213024"/>
            <a:ext cx="36004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Banner Collection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19034" y="1556792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19034" y="5085232"/>
            <a:ext cx="3600000" cy="50400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40152" y="1268760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359402" y="1656876"/>
            <a:ext cx="3330744" cy="441236"/>
            <a:chOff x="5570924" y="1440852"/>
            <a:chExt cx="3330744" cy="441236"/>
          </a:xfrm>
        </p:grpSpPr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291042" y="126876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359402" y="2196684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42" name="Rectangle 41"/>
          <p:cNvSpPr/>
          <p:nvPr/>
        </p:nvSpPr>
        <p:spPr bwMode="auto">
          <a:xfrm>
            <a:off x="1210650" y="3909622"/>
            <a:ext cx="3600000" cy="45553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Header Collection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219034" y="2708968"/>
            <a:ext cx="3600000" cy="46565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Navigation Bar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4" name="Groupe 69"/>
          <p:cNvGrpSpPr/>
          <p:nvPr/>
        </p:nvGrpSpPr>
        <p:grpSpPr>
          <a:xfrm>
            <a:off x="5359402" y="2708920"/>
            <a:ext cx="3330744" cy="441236"/>
            <a:chOff x="5570924" y="1440852"/>
            <a:chExt cx="3330744" cy="441236"/>
          </a:xfrm>
        </p:grpSpPr>
        <p:sp>
          <p:nvSpPr>
            <p:cNvPr id="5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0" name="Ellipse 5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" name="Groupe 27"/>
          <p:cNvGrpSpPr/>
          <p:nvPr/>
        </p:nvGrpSpPr>
        <p:grpSpPr>
          <a:xfrm>
            <a:off x="5377122" y="3203788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fr-FR" sz="1100" b="1" baseline="0" dirty="0" err="1">
                  <a:solidFill>
                    <a:srgbClr val="FFFFFF"/>
                  </a:solidFill>
                  <a:latin typeface="+mj-lt"/>
                </a:rPr>
                <a:t>AllClad</a:t>
              </a:r>
              <a:r>
                <a:rPr lang="fr-FR" sz="1100" b="1" baseline="0" dirty="0">
                  <a:solidFill>
                    <a:srgbClr val="FFFFFF"/>
                  </a:solidFill>
                  <a:latin typeface="+mj-lt"/>
                </a:rPr>
                <a:t> Collections Item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43</a:t>
              </a:r>
            </a:p>
          </p:txBody>
        </p:sp>
      </p:grpSp>
      <p:sp>
        <p:nvSpPr>
          <p:cNvPr id="45" name="Rectangle 44"/>
          <p:cNvSpPr/>
          <p:nvPr/>
        </p:nvSpPr>
        <p:spPr bwMode="auto">
          <a:xfrm>
            <a:off x="1219034" y="4437160"/>
            <a:ext cx="3600000" cy="576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Collection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1221622" y="2062892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ProductDetails Page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259632" y="139710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5949280"/>
            <a:ext cx="3600000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1259632" y="3473647"/>
            <a:ext cx="3600000" cy="194421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Various sections: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r>
              <a:rPr lang="en-US" sz="1100" dirty="0"/>
              <a:t>Product Usages</a:t>
            </a:r>
          </a:p>
          <a:p>
            <a:pPr algn="ctr"/>
            <a:r>
              <a:rPr lang="en-US" sz="1100" dirty="0"/>
              <a:t>Product benefits</a:t>
            </a:r>
          </a:p>
          <a:p>
            <a:pPr algn="ctr"/>
            <a:r>
              <a:rPr lang="en-US" sz="1100" dirty="0"/>
              <a:t>Long description</a:t>
            </a:r>
          </a:p>
          <a:p>
            <a:pPr algn="ctr"/>
            <a:r>
              <a:rPr lang="en-US" sz="1100" dirty="0"/>
              <a:t>Related preparations &amp; recipes</a:t>
            </a:r>
          </a:p>
          <a:p>
            <a:pPr algn="ctr"/>
            <a:r>
              <a:rPr lang="en-US" sz="1100" dirty="0"/>
              <a:t>Product comparison</a:t>
            </a:r>
          </a:p>
          <a:p>
            <a:pPr algn="ctr"/>
            <a:r>
              <a:rPr lang="en-US" sz="1100" dirty="0"/>
              <a:t>Accessories</a:t>
            </a:r>
          </a:p>
          <a:p>
            <a:pPr algn="ctr"/>
            <a:r>
              <a:rPr lang="en-US" sz="1100" dirty="0"/>
              <a:t>Use notes</a:t>
            </a:r>
          </a:p>
          <a:p>
            <a:pPr algn="ctr"/>
            <a:r>
              <a:rPr lang="en-US" sz="1100" dirty="0"/>
              <a:t>Frequent questions</a:t>
            </a:r>
          </a:p>
          <a:p>
            <a:pPr algn="ctr"/>
            <a:r>
              <a:rPr lang="en-US" sz="1100" dirty="0"/>
              <a:t>Social news</a:t>
            </a:r>
          </a:p>
          <a:p>
            <a:pPr algn="ctr"/>
            <a:r>
              <a:rPr lang="en-US" sz="1100" dirty="0"/>
              <a:t>Related products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1259632" y="2325081"/>
            <a:ext cx="3600000" cy="1084638"/>
            <a:chOff x="1259632" y="1888185"/>
            <a:chExt cx="3600000" cy="1084638"/>
          </a:xfrm>
        </p:grpSpPr>
        <p:sp>
          <p:nvSpPr>
            <p:cNvPr id="41" name="Rectangle 40"/>
            <p:cNvSpPr/>
            <p:nvPr/>
          </p:nvSpPr>
          <p:spPr bwMode="auto">
            <a:xfrm>
              <a:off x="1259632" y="1888185"/>
              <a:ext cx="1368152" cy="1084638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gallery</a:t>
              </a: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2690772" y="1888185"/>
              <a:ext cx="1836000" cy="1083600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Main</a:t>
              </a: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4572000" y="1888185"/>
              <a:ext cx="287632" cy="1084638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Social</a:t>
              </a: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References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2" name="Ellipse 2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6" name="Groupe 25"/>
          <p:cNvGrpSpPr/>
          <p:nvPr/>
        </p:nvGrpSpPr>
        <p:grpSpPr>
          <a:xfrm>
            <a:off x="1259632" y="5481790"/>
            <a:ext cx="3600400" cy="403561"/>
            <a:chOff x="1259632" y="5085184"/>
            <a:chExt cx="3600400" cy="403561"/>
          </a:xfrm>
        </p:grpSpPr>
        <p:sp>
          <p:nvSpPr>
            <p:cNvPr id="52" name="Rectangle 51"/>
            <p:cNvSpPr/>
            <p:nvPr/>
          </p:nvSpPr>
          <p:spPr bwMode="auto">
            <a:xfrm>
              <a:off x="1259632" y="5085184"/>
              <a:ext cx="3600400" cy="40356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Related Products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24" name="Image 23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5098033"/>
              <a:ext cx="203175" cy="203175"/>
            </a:xfrm>
            <a:prstGeom prst="rect">
              <a:avLst/>
            </a:prstGeom>
          </p:spPr>
        </p:pic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 bwMode="auto">
          <a:xfrm>
            <a:off x="1259632" y="1855214"/>
            <a:ext cx="3600400" cy="44189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grpSp>
        <p:nvGrpSpPr>
          <p:cNvPr id="31" name="Groupe 25"/>
          <p:cNvGrpSpPr/>
          <p:nvPr/>
        </p:nvGrpSpPr>
        <p:grpSpPr>
          <a:xfrm>
            <a:off x="5220072" y="4005064"/>
            <a:ext cx="3672408" cy="648072"/>
            <a:chOff x="4517864" y="3890215"/>
            <a:chExt cx="3672408" cy="648072"/>
          </a:xfrm>
        </p:grpSpPr>
        <p:sp>
          <p:nvSpPr>
            <p:cNvPr id="33" name="Rectangle 32"/>
            <p:cNvSpPr/>
            <p:nvPr/>
          </p:nvSpPr>
          <p:spPr bwMode="auto">
            <a:xfrm>
              <a:off x="4517864" y="3890215"/>
              <a:ext cx="3672408" cy="64807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661880" y="3890215"/>
              <a:ext cx="33843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titles and different social buttons names,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36" name="Image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573016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ZoneTexte 36"/>
          <p:cNvSpPr txBox="1"/>
          <p:nvPr/>
        </p:nvSpPr>
        <p:spPr>
          <a:xfrm>
            <a:off x="8028384" y="4437112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320619"/>
              </p:ext>
            </p:extLst>
          </p:nvPr>
        </p:nvGraphicFramePr>
        <p:xfrm>
          <a:off x="755576" y="1412776"/>
          <a:ext cx="7920878" cy="6583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12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94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4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4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9252">
                  <a:extLst>
                    <a:ext uri="{9D8B030D-6E8A-4147-A177-3AD203B41FA5}">
                      <a16:colId xmlns:a16="http://schemas.microsoft.com/office/drawing/2014/main" val="3986754180"/>
                    </a:ext>
                  </a:extLst>
                </a:gridCol>
                <a:gridCol w="649252">
                  <a:extLst>
                    <a:ext uri="{9D8B030D-6E8A-4147-A177-3AD203B41FA5}">
                      <a16:colId xmlns:a16="http://schemas.microsoft.com/office/drawing/2014/main" val="3788926866"/>
                    </a:ext>
                  </a:extLst>
                </a:gridCol>
                <a:gridCol w="6492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925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Page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MA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fr-MA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DTC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Header MOULINEX/ ROWENTA /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Header ALL-CLAD /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Lagostina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Header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Header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Header WMF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Header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fr-FR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Marketing pop in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6813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MOULINEX / ROWENTA /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52821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ALL-CLAD /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Lagostina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WMF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Footer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MOULINEX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ROWENTA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ALL-CLAD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Lagostina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5349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736137"/>
                  </a:ext>
                </a:extLst>
              </a:tr>
            </a:tbl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Pages list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Pages - List of pages with CMS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3B38D5D-786C-4EA5-97C9-8E8AC414ECAC}"/>
              </a:ext>
            </a:extLst>
          </p:cNvPr>
          <p:cNvGrpSpPr/>
          <p:nvPr/>
        </p:nvGrpSpPr>
        <p:grpSpPr>
          <a:xfrm>
            <a:off x="2843808" y="1483986"/>
            <a:ext cx="4435809" cy="233481"/>
            <a:chOff x="2601240" y="1504978"/>
            <a:chExt cx="4435809" cy="233481"/>
          </a:xfrm>
        </p:grpSpPr>
        <p:pic>
          <p:nvPicPr>
            <p:cNvPr id="38" name="Image 37" descr="logo tefa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3848" y="1628800"/>
              <a:ext cx="390178" cy="91393"/>
            </a:xfrm>
            <a:prstGeom prst="rect">
              <a:avLst/>
            </a:prstGeom>
          </p:spPr>
        </p:pic>
        <p:pic>
          <p:nvPicPr>
            <p:cNvPr id="41" name="Image 40" descr="logo moulinex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01240" y="1581748"/>
              <a:ext cx="416525" cy="116902"/>
            </a:xfrm>
            <a:prstGeom prst="rect">
              <a:avLst/>
            </a:prstGeom>
          </p:spPr>
        </p:pic>
        <p:pic>
          <p:nvPicPr>
            <p:cNvPr id="10" name="Image 9" descr="logo-rowenta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79912" y="1628800"/>
              <a:ext cx="457200" cy="69850"/>
            </a:xfrm>
            <a:prstGeom prst="rect">
              <a:avLst/>
            </a:prstGeom>
          </p:spPr>
        </p:pic>
        <p:pic>
          <p:nvPicPr>
            <p:cNvPr id="11" name="Image 10" descr="krups-logo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44842" y="1581748"/>
              <a:ext cx="376106" cy="156711"/>
            </a:xfrm>
            <a:prstGeom prst="rect">
              <a:avLst/>
            </a:prstGeom>
          </p:spPr>
        </p:pic>
        <p:pic>
          <p:nvPicPr>
            <p:cNvPr id="48131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89970" y="1504978"/>
              <a:ext cx="333337" cy="233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65725" y="1573970"/>
              <a:ext cx="335431" cy="109660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C278019D-ECFA-4ED6-90F4-AB5212075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6125" y="1563050"/>
              <a:ext cx="391734" cy="135600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AE98F86F-784D-4C7F-ACE5-53D78D576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62149" y="1571740"/>
              <a:ext cx="374900" cy="158291"/>
            </a:xfrm>
            <a:prstGeom prst="rect">
              <a:avLst/>
            </a:prstGeom>
          </p:spPr>
        </p:pic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80" y="1473615"/>
            <a:ext cx="310973" cy="378045"/>
          </a:xfrm>
          <a:prstGeom prst="rect">
            <a:avLst/>
          </a:prstGeom>
        </p:spPr>
      </p:pic>
      <p:pic>
        <p:nvPicPr>
          <p:cNvPr id="16" name="Image 15" descr="logo-rowen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83597" y="1560043"/>
            <a:ext cx="457200" cy="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45466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Product Details Page KRUPS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259632" y="139710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5949280"/>
            <a:ext cx="3600000" cy="864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1259632" y="3505610"/>
            <a:ext cx="3600000" cy="194421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Various sections:</a:t>
            </a: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r>
              <a:rPr lang="en-US" sz="1100" dirty="0"/>
              <a:t>Product Usages</a:t>
            </a:r>
          </a:p>
          <a:p>
            <a:pPr algn="ctr"/>
            <a:r>
              <a:rPr lang="en-US" sz="1100" dirty="0"/>
              <a:t>Product benefits</a:t>
            </a:r>
          </a:p>
          <a:p>
            <a:pPr algn="ctr"/>
            <a:r>
              <a:rPr lang="en-US" sz="1100" dirty="0"/>
              <a:t>Long description</a:t>
            </a:r>
          </a:p>
          <a:p>
            <a:pPr algn="ctr"/>
            <a:r>
              <a:rPr lang="en-US" sz="1100" dirty="0"/>
              <a:t>Related preparations &amp; recipes</a:t>
            </a:r>
          </a:p>
          <a:p>
            <a:pPr algn="ctr"/>
            <a:r>
              <a:rPr lang="en-US" sz="1100" dirty="0"/>
              <a:t>Product comparison</a:t>
            </a:r>
          </a:p>
          <a:p>
            <a:pPr algn="ctr"/>
            <a:r>
              <a:rPr lang="en-US" sz="1100" dirty="0"/>
              <a:t>Accessories</a:t>
            </a:r>
          </a:p>
          <a:p>
            <a:pPr algn="ctr"/>
            <a:r>
              <a:rPr lang="en-US" sz="1100" dirty="0"/>
              <a:t>Use notes</a:t>
            </a:r>
          </a:p>
          <a:p>
            <a:pPr algn="ctr"/>
            <a:r>
              <a:rPr lang="en-US" sz="1100" dirty="0"/>
              <a:t>Frequent questions</a:t>
            </a:r>
          </a:p>
          <a:p>
            <a:pPr algn="ctr"/>
            <a:r>
              <a:rPr lang="en-US" sz="1100" dirty="0"/>
              <a:t>Social news</a:t>
            </a:r>
          </a:p>
          <a:p>
            <a:pPr algn="ctr"/>
            <a:r>
              <a:rPr lang="en-US" sz="1100" dirty="0"/>
              <a:t>Related products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1259632" y="1893033"/>
            <a:ext cx="3600000" cy="1084638"/>
            <a:chOff x="1259632" y="1888185"/>
            <a:chExt cx="3600000" cy="1084638"/>
          </a:xfrm>
        </p:grpSpPr>
        <p:sp>
          <p:nvSpPr>
            <p:cNvPr id="41" name="Rectangle 40"/>
            <p:cNvSpPr/>
            <p:nvPr/>
          </p:nvSpPr>
          <p:spPr bwMode="auto">
            <a:xfrm>
              <a:off x="1259632" y="1888185"/>
              <a:ext cx="1368152" cy="1084638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gallery</a:t>
              </a: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2690772" y="1888185"/>
              <a:ext cx="1836000" cy="1083600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Main</a:t>
              </a: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4572000" y="1888185"/>
              <a:ext cx="287632" cy="1084638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Social</a:t>
              </a: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5364447" y="2482062"/>
            <a:ext cx="3330744" cy="441236"/>
            <a:chOff x="5570924" y="1440852"/>
            <a:chExt cx="3330744" cy="441236"/>
          </a:xfrm>
        </p:grpSpPr>
        <p:sp>
          <p:nvSpPr>
            <p:cNvPr id="2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References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22" name="Ellipse 2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6" name="Groupe 25"/>
          <p:cNvGrpSpPr/>
          <p:nvPr/>
        </p:nvGrpSpPr>
        <p:grpSpPr>
          <a:xfrm>
            <a:off x="1259632" y="5481790"/>
            <a:ext cx="3600400" cy="403561"/>
            <a:chOff x="1259632" y="5085184"/>
            <a:chExt cx="3600400" cy="403561"/>
          </a:xfrm>
        </p:grpSpPr>
        <p:sp>
          <p:nvSpPr>
            <p:cNvPr id="52" name="Rectangle 51"/>
            <p:cNvSpPr/>
            <p:nvPr/>
          </p:nvSpPr>
          <p:spPr bwMode="auto">
            <a:xfrm>
              <a:off x="1259632" y="5085184"/>
              <a:ext cx="3600400" cy="40356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Related Products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pic>
          <p:nvPicPr>
            <p:cNvPr id="24" name="Image 23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5098033"/>
              <a:ext cx="203175" cy="203175"/>
            </a:xfrm>
            <a:prstGeom prst="rect">
              <a:avLst/>
            </a:prstGeom>
          </p:spPr>
        </p:pic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grpSp>
        <p:nvGrpSpPr>
          <p:cNvPr id="31" name="Groupe 25"/>
          <p:cNvGrpSpPr/>
          <p:nvPr/>
        </p:nvGrpSpPr>
        <p:grpSpPr>
          <a:xfrm>
            <a:off x="5220072" y="4005064"/>
            <a:ext cx="3672408" cy="648072"/>
            <a:chOff x="4517864" y="3890215"/>
            <a:chExt cx="3672408" cy="648072"/>
          </a:xfrm>
        </p:grpSpPr>
        <p:sp>
          <p:nvSpPr>
            <p:cNvPr id="33" name="Rectangle 32"/>
            <p:cNvSpPr/>
            <p:nvPr/>
          </p:nvSpPr>
          <p:spPr bwMode="auto">
            <a:xfrm>
              <a:off x="4517864" y="3890215"/>
              <a:ext cx="3672408" cy="64807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661880" y="3890215"/>
              <a:ext cx="33843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titles and different social buttons names,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36" name="Image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573016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ZoneTexte 36"/>
          <p:cNvSpPr txBox="1"/>
          <p:nvPr/>
        </p:nvSpPr>
        <p:spPr>
          <a:xfrm>
            <a:off x="8028384" y="4437112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259632" y="3040561"/>
            <a:ext cx="1728192" cy="40112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3059832" y="3053768"/>
            <a:ext cx="1799800" cy="40112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Banner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35" name="Groupe 32"/>
          <p:cNvGrpSpPr/>
          <p:nvPr/>
        </p:nvGrpSpPr>
        <p:grpSpPr>
          <a:xfrm>
            <a:off x="5359494" y="1489724"/>
            <a:ext cx="3330744" cy="441236"/>
            <a:chOff x="5570924" y="1440852"/>
            <a:chExt cx="3330744" cy="441236"/>
          </a:xfrm>
        </p:grpSpPr>
        <p:sp>
          <p:nvSpPr>
            <p:cNvPr id="3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0" name="Ellipse 3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44" name="Groupe 32"/>
          <p:cNvGrpSpPr/>
          <p:nvPr/>
        </p:nvGrpSpPr>
        <p:grpSpPr>
          <a:xfrm>
            <a:off x="5359494" y="1979790"/>
            <a:ext cx="3330744" cy="441236"/>
            <a:chOff x="5570924" y="1440852"/>
            <a:chExt cx="3330744" cy="441236"/>
          </a:xfrm>
        </p:grpSpPr>
        <p:sp>
          <p:nvSpPr>
            <p:cNvPr id="4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22651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Product Detail Page WMF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78072" y="421911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045975" y="1562725"/>
            <a:ext cx="3865310" cy="444972"/>
            <a:chOff x="5405749" y="1446785"/>
            <a:chExt cx="3667206" cy="444972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Product detail Stage Module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405749" y="1446785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631719" y="1450521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85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268108" y="1904625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</a:t>
            </a:r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Detail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Stage Module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A805047-83DE-404F-AFF7-094511714A43}"/>
              </a:ext>
            </a:extLst>
          </p:cNvPr>
          <p:cNvSpPr/>
          <p:nvPr/>
        </p:nvSpPr>
        <p:spPr bwMode="auto">
          <a:xfrm>
            <a:off x="1268108" y="2657967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DynamicBody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A3008CB-991B-43DC-B5EF-044DD41AC836}"/>
              </a:ext>
            </a:extLst>
          </p:cNvPr>
          <p:cNvSpPr/>
          <p:nvPr/>
        </p:nvSpPr>
        <p:spPr bwMode="auto">
          <a:xfrm>
            <a:off x="1263126" y="3429000"/>
            <a:ext cx="3609964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UpSelling</a:t>
            </a:r>
            <a:r>
              <a:rPr lang="fr-FR" altLang="fr-FR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Module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58" name="Groupe 27">
            <a:extLst>
              <a:ext uri="{FF2B5EF4-FFF2-40B4-BE49-F238E27FC236}">
                <a16:creationId xmlns:a16="http://schemas.microsoft.com/office/drawing/2014/main" id="{0CF115EE-6432-4A30-808F-4CEAA2F003C6}"/>
              </a:ext>
            </a:extLst>
          </p:cNvPr>
          <p:cNvGrpSpPr/>
          <p:nvPr/>
        </p:nvGrpSpPr>
        <p:grpSpPr>
          <a:xfrm>
            <a:off x="5054598" y="4376966"/>
            <a:ext cx="3865310" cy="441236"/>
            <a:chOff x="5570924" y="1440852"/>
            <a:chExt cx="3330744" cy="441236"/>
          </a:xfrm>
        </p:grpSpPr>
        <p:sp>
          <p:nvSpPr>
            <p:cNvPr id="59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AFD5C030-3635-4154-A739-4CF7AD6D1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Combination Banner Component</a:t>
              </a:r>
            </a:p>
          </p:txBody>
        </p:sp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14F2F54A-1E9A-4062-AC87-6DB7E274B991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89EA9729-853E-4C0C-84CD-004A3B0DE9C4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84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e 27">
            <a:extLst>
              <a:ext uri="{FF2B5EF4-FFF2-40B4-BE49-F238E27FC236}">
                <a16:creationId xmlns:a16="http://schemas.microsoft.com/office/drawing/2014/main" id="{6C883308-6622-4D31-B811-E36C9AA673B2}"/>
              </a:ext>
            </a:extLst>
          </p:cNvPr>
          <p:cNvGrpSpPr/>
          <p:nvPr/>
        </p:nvGrpSpPr>
        <p:grpSpPr>
          <a:xfrm>
            <a:off x="5039880" y="2069609"/>
            <a:ext cx="3865310" cy="441236"/>
            <a:chOff x="5570924" y="1440852"/>
            <a:chExt cx="3330744" cy="441236"/>
          </a:xfrm>
        </p:grpSpPr>
        <p:sp>
          <p:nvSpPr>
            <p:cNvPr id="5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D01B3296-5A3B-4ECF-B1C2-A5B5F3146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  <a:latin typeface="+mj-lt"/>
                </a:rPr>
                <a:t>CenteredText</a:t>
              </a: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Product Detail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414663C-4175-4FB9-B656-09BE2741DC9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8EF81972-F5D0-49DC-BA25-683A6C435970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86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e 32">
            <a:extLst>
              <a:ext uri="{FF2B5EF4-FFF2-40B4-BE49-F238E27FC236}">
                <a16:creationId xmlns:a16="http://schemas.microsoft.com/office/drawing/2014/main" id="{4802585F-A4EF-4386-9E0C-55E411D740C3}"/>
              </a:ext>
            </a:extLst>
          </p:cNvPr>
          <p:cNvGrpSpPr/>
          <p:nvPr/>
        </p:nvGrpSpPr>
        <p:grpSpPr>
          <a:xfrm>
            <a:off x="5039880" y="3117347"/>
            <a:ext cx="3865309" cy="441236"/>
            <a:chOff x="5570924" y="1440852"/>
            <a:chExt cx="3330744" cy="441236"/>
          </a:xfrm>
        </p:grpSpPr>
        <p:sp>
          <p:nvSpPr>
            <p:cNvPr id="64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76DBD9E1-2E57-490D-9025-B93EE266B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 err="1">
                  <a:solidFill>
                    <a:srgbClr val="FFFFFF"/>
                  </a:solidFill>
                </a:rPr>
                <a:t>DesignSlider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Module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EEBB24C4-CDDA-4F17-8F5F-8A239D918C4F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72310495-4B81-42C7-BCF1-E28235EADE70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87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e 27">
            <a:extLst>
              <a:ext uri="{FF2B5EF4-FFF2-40B4-BE49-F238E27FC236}">
                <a16:creationId xmlns:a16="http://schemas.microsoft.com/office/drawing/2014/main" id="{3B2D32BC-47E3-4A0A-990B-4E79D754C385}"/>
              </a:ext>
            </a:extLst>
          </p:cNvPr>
          <p:cNvGrpSpPr/>
          <p:nvPr/>
        </p:nvGrpSpPr>
        <p:grpSpPr>
          <a:xfrm>
            <a:off x="5054598" y="2574738"/>
            <a:ext cx="3865310" cy="441236"/>
            <a:chOff x="5570924" y="1440852"/>
            <a:chExt cx="3330744" cy="441236"/>
          </a:xfrm>
        </p:grpSpPr>
        <p:sp>
          <p:nvSpPr>
            <p:cNvPr id="38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49189543-F766-48ED-88A2-1E0976117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Suitable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D9F42736-ECF9-4D06-8C6E-5F9F06DE6A45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7FD9AA58-F4E3-471C-A7DE-0BFE3C615894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83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98015780-524F-4F23-A973-8596CC194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1873" y="3723117"/>
            <a:ext cx="274434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  <a:latin typeface="+mj-lt"/>
              </a:rPr>
              <a:t>Form1 Design Banner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A4740298-C76F-4899-A90D-97C09B884B68}"/>
              </a:ext>
            </a:extLst>
          </p:cNvPr>
          <p:cNvSpPr/>
          <p:nvPr/>
        </p:nvSpPr>
        <p:spPr>
          <a:xfrm>
            <a:off x="8445128" y="367632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MA" b="1" dirty="0">
                <a:solidFill>
                  <a:schemeClr val="bg1"/>
                </a:solidFill>
              </a:rPr>
              <a:t>88</a:t>
            </a:r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50" name="Connecteur : en angle 49">
            <a:extLst>
              <a:ext uri="{FF2B5EF4-FFF2-40B4-BE49-F238E27FC236}">
                <a16:creationId xmlns:a16="http://schemas.microsoft.com/office/drawing/2014/main" id="{637730B0-B0A7-4A9E-BD77-170CF349403C}"/>
              </a:ext>
            </a:extLst>
          </p:cNvPr>
          <p:cNvCxnSpPr>
            <a:cxnSpLocks/>
            <a:stCxn id="65" idx="4"/>
            <a:endCxn id="41" idx="1"/>
          </p:cNvCxnSpPr>
          <p:nvPr/>
        </p:nvCxnSpPr>
        <p:spPr bwMode="auto">
          <a:xfrm rot="16200000" flipH="1">
            <a:off x="5326612" y="3527876"/>
            <a:ext cx="344554" cy="405967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1" name="Groupe 27">
            <a:extLst>
              <a:ext uri="{FF2B5EF4-FFF2-40B4-BE49-F238E27FC236}">
                <a16:creationId xmlns:a16="http://schemas.microsoft.com/office/drawing/2014/main" id="{65E2FBE1-1D15-4D16-A76E-F25FE8DDB498}"/>
              </a:ext>
            </a:extLst>
          </p:cNvPr>
          <p:cNvGrpSpPr/>
          <p:nvPr/>
        </p:nvGrpSpPr>
        <p:grpSpPr>
          <a:xfrm>
            <a:off x="5059938" y="5002913"/>
            <a:ext cx="3865310" cy="441236"/>
            <a:chOff x="5570924" y="1440852"/>
            <a:chExt cx="3330744" cy="441236"/>
          </a:xfrm>
        </p:grpSpPr>
        <p:sp>
          <p:nvSpPr>
            <p:cNvPr id="52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7F05C0EF-F61D-4A76-8B3B-E08D8B423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References Component</a:t>
              </a: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07F9917D-0B59-4D4B-9515-0AB232BAB6A8}"/>
                </a:ext>
              </a:extLst>
            </p:cNvPr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0ADD945E-5D14-403E-AF12-60950E10D64A}"/>
                </a:ext>
              </a:extLst>
            </p:cNvPr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45979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Search Results Page (empty search)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259632" y="1397104"/>
            <a:ext cx="3600000" cy="9517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5013176"/>
            <a:ext cx="3600000" cy="165618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1259632" y="3486844"/>
            <a:ext cx="3600000" cy="146848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 Image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18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2" name="Ellipse 2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pic>
        <p:nvPicPr>
          <p:cNvPr id="13" name="Image 12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725168"/>
            <a:ext cx="216000" cy="216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15" name="Image 14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1259232" y="2406724"/>
            <a:ext cx="3600400" cy="10222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1268108" y="1894731"/>
            <a:ext cx="2511804" cy="2213970"/>
            <a:chOff x="1258144" y="1853925"/>
            <a:chExt cx="2511804" cy="2213970"/>
          </a:xfrm>
        </p:grpSpPr>
        <p:sp>
          <p:nvSpPr>
            <p:cNvPr id="95" name="Rectangle 94"/>
            <p:cNvSpPr/>
            <p:nvPr/>
          </p:nvSpPr>
          <p:spPr bwMode="auto">
            <a:xfrm>
              <a:off x="2311117" y="1853926"/>
              <a:ext cx="1458831" cy="221396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Product result list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258144" y="1853925"/>
              <a:ext cx="951050" cy="221396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Facet</a:t>
              </a: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Search Result Page </a:t>
            </a:r>
            <a:r>
              <a:rPr lang="en-US" sz="3200" dirty="0" err="1">
                <a:solidFill>
                  <a:srgbClr val="FFFFFF"/>
                </a:solidFill>
              </a:rPr>
              <a:t>Rowenta</a:t>
            </a:r>
            <a:r>
              <a:rPr lang="en-US" sz="3200" dirty="0">
                <a:solidFill>
                  <a:srgbClr val="FFFFFF"/>
                </a:solidFill>
              </a:rPr>
              <a:t> DTC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68108" y="1422055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68108" y="416735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556792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baseline="0" dirty="0">
                  <a:solidFill>
                    <a:srgbClr val="FFFFFF"/>
                  </a:solidFill>
                </a:rPr>
                <a:t>Push Banner Component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MA" b="1" dirty="0">
                  <a:solidFill>
                    <a:schemeClr val="bg1"/>
                  </a:solidFill>
                </a:rPr>
                <a:t>59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 bwMode="auto">
          <a:xfrm>
            <a:off x="3853542" y="1904624"/>
            <a:ext cx="991143" cy="220407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Banners (A)</a:t>
            </a:r>
          </a:p>
        </p:txBody>
      </p:sp>
    </p:spTree>
    <p:extLst>
      <p:ext uri="{BB962C8B-B14F-4D97-AF65-F5344CB8AC3E}">
        <p14:creationId xmlns:p14="http://schemas.microsoft.com/office/powerpoint/2010/main" val="4993149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1259632" y="2420888"/>
            <a:ext cx="3600000" cy="412066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Cookboard detail image (A) = background	</a:t>
            </a:r>
          </a:p>
          <a:p>
            <a:pPr algn="l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Cookboard name (B) = title</a:t>
            </a:r>
          </a:p>
          <a:p>
            <a:pPr algn="ctr"/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Cookboard detail Page 1/2 MOULINEX </a:t>
            </a:r>
            <a:br>
              <a:rPr lang="fr-FR" sz="2800" dirty="0">
                <a:solidFill>
                  <a:srgbClr val="FFFFFF"/>
                </a:solidFill>
              </a:rPr>
            </a:b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1556792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4211960" y="2437094"/>
            <a:ext cx="576064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 </a:t>
            </a:r>
            <a:r>
              <a:rPr lang="en-US" sz="1050" b="1" dirty="0">
                <a:solidFill>
                  <a:srgbClr val="FFFFFF"/>
                </a:solidFill>
                <a:ea typeface="ＭＳ Ｐゴシック" pitchFamily="34" charset="-128"/>
              </a:rPr>
              <a:t>(*)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1296000" y="2869142"/>
            <a:ext cx="1728000" cy="172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Cook board Gallery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3096000" y="2869142"/>
            <a:ext cx="828000" cy="828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3995936" y="2869142"/>
            <a:ext cx="828000" cy="82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 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Gallery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(D1)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296000" y="4669342"/>
            <a:ext cx="3528000" cy="1692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 board hero Ingredient (E)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1619672" y="4957374"/>
            <a:ext cx="3167968" cy="54911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1619672" y="5533350"/>
            <a:ext cx="3167968" cy="360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1619672" y="5929350"/>
            <a:ext cx="3167968" cy="360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6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3096000" y="3769334"/>
            <a:ext cx="828000" cy="82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 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Gallery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(D1)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3995936" y="3769334"/>
            <a:ext cx="828000" cy="82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 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Gallery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(D2)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48"/>
          <p:cNvGrpSpPr/>
          <p:nvPr/>
        </p:nvGrpSpPr>
        <p:grpSpPr>
          <a:xfrm>
            <a:off x="5400000" y="1440852"/>
            <a:ext cx="3330744" cy="441236"/>
            <a:chOff x="5400000" y="1440852"/>
            <a:chExt cx="3330744" cy="441236"/>
          </a:xfrm>
        </p:grpSpPr>
        <p:sp>
          <p:nvSpPr>
            <p:cNvPr id="7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76" name="Ellipse 75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77" name="Ellipse 76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78" name="ZoneTexte 77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47"/>
          <p:cNvGrpSpPr/>
          <p:nvPr/>
        </p:nvGrpSpPr>
        <p:grpSpPr>
          <a:xfrm>
            <a:off x="5400000" y="1997805"/>
            <a:ext cx="3330744" cy="441236"/>
            <a:chOff x="5400000" y="1997805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038403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000" b="1" baseline="0" dirty="0">
                  <a:solidFill>
                    <a:srgbClr val="FFFFFF"/>
                  </a:solidFill>
                </a:rPr>
                <a:t>Cookboard Name Banner Component</a:t>
              </a:r>
              <a:endParaRPr lang="en-US" sz="105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400000" y="1997805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289508" y="1997805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11</a:t>
              </a:r>
            </a:p>
          </p:txBody>
        </p:sp>
      </p:grpSp>
      <p:sp>
        <p:nvSpPr>
          <p:cNvPr id="84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2595356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Link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5400000" y="2554758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C</a:t>
            </a:r>
          </a:p>
        </p:txBody>
      </p:sp>
      <p:sp>
        <p:nvSpPr>
          <p:cNvPr id="86" name="Ellipse 85"/>
          <p:cNvSpPr/>
          <p:nvPr/>
        </p:nvSpPr>
        <p:spPr>
          <a:xfrm>
            <a:off x="8289508" y="2554758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8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3152309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100" b="1" baseline="0" dirty="0">
                <a:solidFill>
                  <a:srgbClr val="FFFFFF"/>
                </a:solidFill>
              </a:rPr>
              <a:t>Banner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89" name="Ellipse 88"/>
          <p:cNvSpPr/>
          <p:nvPr/>
        </p:nvSpPr>
        <p:spPr>
          <a:xfrm>
            <a:off x="5292080" y="3111711"/>
            <a:ext cx="648072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spc="-30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D2</a:t>
            </a:r>
          </a:p>
        </p:txBody>
      </p:sp>
      <p:sp>
        <p:nvSpPr>
          <p:cNvPr id="92" name="Ellipse 91"/>
          <p:cNvSpPr/>
          <p:nvPr/>
        </p:nvSpPr>
        <p:spPr>
          <a:xfrm>
            <a:off x="8289508" y="3111711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6" name="ZoneTexte 95"/>
          <p:cNvSpPr txBox="1"/>
          <p:nvPr/>
        </p:nvSpPr>
        <p:spPr>
          <a:xfrm>
            <a:off x="2339752" y="6613558"/>
            <a:ext cx="25202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(*)</a:t>
            </a:r>
            <a:r>
              <a:rPr lang="fr-FR" sz="105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Cookboard Social Sharing</a:t>
            </a:r>
          </a:p>
        </p:txBody>
      </p:sp>
      <p:sp>
        <p:nvSpPr>
          <p:cNvPr id="122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3709262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Image Component</a:t>
            </a:r>
            <a:endParaRPr lang="en-US" sz="1200" b="1" baseline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23" name="Ellipse 122"/>
          <p:cNvSpPr/>
          <p:nvPr/>
        </p:nvSpPr>
        <p:spPr>
          <a:xfrm>
            <a:off x="5400000" y="3668664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D</a:t>
            </a:r>
          </a:p>
        </p:txBody>
      </p:sp>
      <p:sp>
        <p:nvSpPr>
          <p:cNvPr id="124" name="Ellipse 123"/>
          <p:cNvSpPr/>
          <p:nvPr/>
        </p:nvSpPr>
        <p:spPr>
          <a:xfrm>
            <a:off x="8289508" y="366866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10</a:t>
            </a:r>
          </a:p>
        </p:txBody>
      </p:sp>
      <p:grpSp>
        <p:nvGrpSpPr>
          <p:cNvPr id="4" name="Groupe 45"/>
          <p:cNvGrpSpPr/>
          <p:nvPr/>
        </p:nvGrpSpPr>
        <p:grpSpPr>
          <a:xfrm>
            <a:off x="5292080" y="4225617"/>
            <a:ext cx="3438665" cy="441236"/>
            <a:chOff x="5328759" y="4225617"/>
            <a:chExt cx="3401985" cy="441236"/>
          </a:xfrm>
        </p:grpSpPr>
        <p:sp>
          <p:nvSpPr>
            <p:cNvPr id="12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4266215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Dynamic Recipe Push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5328759" y="4225617"/>
              <a:ext cx="569919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spc="-300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D1</a:t>
              </a: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8289508" y="4225617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12</a:t>
              </a:r>
            </a:p>
          </p:txBody>
        </p:sp>
      </p:grpSp>
      <p:sp>
        <p:nvSpPr>
          <p:cNvPr id="135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4823168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Paragraph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136" name="Ellipse 135"/>
          <p:cNvSpPr/>
          <p:nvPr/>
        </p:nvSpPr>
        <p:spPr>
          <a:xfrm>
            <a:off x="5400000" y="4782570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D</a:t>
            </a:r>
          </a:p>
        </p:txBody>
      </p:sp>
      <p:sp>
        <p:nvSpPr>
          <p:cNvPr id="137" name="Ellipse 136"/>
          <p:cNvSpPr/>
          <p:nvPr/>
        </p:nvSpPr>
        <p:spPr>
          <a:xfrm>
            <a:off x="8289508" y="478257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grpSp>
        <p:nvGrpSpPr>
          <p:cNvPr id="5" name="Groupe 46"/>
          <p:cNvGrpSpPr/>
          <p:nvPr/>
        </p:nvGrpSpPr>
        <p:grpSpPr>
          <a:xfrm>
            <a:off x="5400000" y="5339526"/>
            <a:ext cx="3330744" cy="441236"/>
            <a:chOff x="5400000" y="5339526"/>
            <a:chExt cx="3330744" cy="441236"/>
          </a:xfrm>
        </p:grpSpPr>
        <p:sp>
          <p:nvSpPr>
            <p:cNvPr id="1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5380124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Hero ingredient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40" name="Ellipse 139"/>
            <p:cNvSpPr/>
            <p:nvPr/>
          </p:nvSpPr>
          <p:spPr>
            <a:xfrm>
              <a:off x="5400000" y="5339526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141" name="Ellipse 140"/>
            <p:cNvSpPr/>
            <p:nvPr/>
          </p:nvSpPr>
          <p:spPr>
            <a:xfrm>
              <a:off x="8289508" y="5339526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13</a:t>
              </a:r>
            </a:p>
          </p:txBody>
        </p:sp>
      </p:grpSp>
      <p:sp>
        <p:nvSpPr>
          <p:cNvPr id="142" name="ZoneTexte 141"/>
          <p:cNvSpPr txBox="1"/>
          <p:nvPr/>
        </p:nvSpPr>
        <p:spPr>
          <a:xfrm>
            <a:off x="6588224" y="4113076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143" name="ZoneTexte 142"/>
          <p:cNvSpPr txBox="1"/>
          <p:nvPr/>
        </p:nvSpPr>
        <p:spPr>
          <a:xfrm>
            <a:off x="6588224" y="3573016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144" name="ZoneTexte 143"/>
          <p:cNvSpPr txBox="1"/>
          <p:nvPr/>
        </p:nvSpPr>
        <p:spPr>
          <a:xfrm>
            <a:off x="6588224" y="4653136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49" name="Rectangle 48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0" name="Image 49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 bwMode="auto">
          <a:xfrm>
            <a:off x="1259232" y="2060800"/>
            <a:ext cx="3600400" cy="32567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Cookboard detail Page 2/2 MOULINEX </a:t>
            </a:r>
            <a:br>
              <a:rPr lang="fr-FR" sz="2800" dirty="0">
                <a:solidFill>
                  <a:srgbClr val="FFFFFF"/>
                </a:solidFill>
              </a:rPr>
            </a:b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1259632" y="5868000"/>
            <a:ext cx="3600000" cy="63873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1259632" y="1412776"/>
            <a:ext cx="3600000" cy="439248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296000" y="2033584"/>
            <a:ext cx="1728000" cy="7200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Left span 1 (F)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3096000" y="2285664"/>
            <a:ext cx="828000" cy="46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Right span 1 (F)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3995936" y="2285664"/>
            <a:ext cx="828000" cy="46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Right span 1 (F)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296000" y="2780928"/>
            <a:ext cx="3528000" cy="49488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 Image 2 (G)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296000" y="5229200"/>
            <a:ext cx="3528000" cy="50405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CookboardProductDetails :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Title (V</a:t>
            </a:r>
            <a:r>
              <a:rPr lang="en-US" sz="800" b="1" baseline="0" dirty="0">
                <a:solidFill>
                  <a:srgbClr val="FFFFFF"/>
                </a:solidFill>
                <a:ea typeface="ＭＳ Ｐゴシック" pitchFamily="34" charset="-128"/>
              </a:rPr>
              <a:t>1</a:t>
            </a:r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)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Products (V</a:t>
            </a:r>
            <a:r>
              <a:rPr lang="en-US" sz="800" b="1" baseline="0" dirty="0">
                <a:solidFill>
                  <a:srgbClr val="FFFFFF"/>
                </a:solidFill>
                <a:ea typeface="ＭＳ Ｐゴシック" pitchFamily="34" charset="-128"/>
              </a:rPr>
              <a:t>2</a:t>
            </a:r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)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295800" y="1484784"/>
            <a:ext cx="828000" cy="468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[empty]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2195736" y="1484784"/>
            <a:ext cx="828000" cy="46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Left span 1 (F)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3096000" y="1484784"/>
            <a:ext cx="1728000" cy="720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Right span 1 (F)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1296000" y="3905792"/>
            <a:ext cx="1728000" cy="89136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Left span 2 (F)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3096000" y="4068024"/>
            <a:ext cx="828000" cy="46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Right span 2 (F)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3996000" y="4068024"/>
            <a:ext cx="828000" cy="468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[Empty]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1296000" y="3356992"/>
            <a:ext cx="828000" cy="468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[Empty]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2196000" y="3356992"/>
            <a:ext cx="828000" cy="46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900" b="1" baseline="0" dirty="0">
                <a:solidFill>
                  <a:srgbClr val="FFFFFF"/>
                </a:solidFill>
                <a:ea typeface="ＭＳ Ｐゴシック" pitchFamily="34" charset="-128"/>
              </a:rPr>
              <a:t>Left span 2 (F)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3096000" y="3356992"/>
            <a:ext cx="17280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Right span 2 (F)</a:t>
            </a:r>
          </a:p>
        </p:txBody>
      </p:sp>
      <p:sp>
        <p:nvSpPr>
          <p:cNvPr id="85" name="Rectangle 84"/>
          <p:cNvSpPr/>
          <p:nvPr/>
        </p:nvSpPr>
        <p:spPr bwMode="auto">
          <a:xfrm>
            <a:off x="1296000" y="4869160"/>
            <a:ext cx="3528000" cy="28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Navigation links (U)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90" name="Groupe 89"/>
          <p:cNvGrpSpPr/>
          <p:nvPr/>
        </p:nvGrpSpPr>
        <p:grpSpPr>
          <a:xfrm>
            <a:off x="5400000" y="3659085"/>
            <a:ext cx="3330744" cy="441236"/>
            <a:chOff x="5570924" y="1440852"/>
            <a:chExt cx="3330744" cy="441236"/>
          </a:xfrm>
        </p:grpSpPr>
        <p:sp>
          <p:nvSpPr>
            <p:cNvPr id="9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93" name="Ellipse 9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94" name="Groupe 93"/>
          <p:cNvGrpSpPr/>
          <p:nvPr/>
        </p:nvGrpSpPr>
        <p:grpSpPr>
          <a:xfrm>
            <a:off x="5400000" y="4206459"/>
            <a:ext cx="3330744" cy="441236"/>
            <a:chOff x="5570924" y="1440852"/>
            <a:chExt cx="3330744" cy="441236"/>
          </a:xfrm>
        </p:grpSpPr>
        <p:sp>
          <p:nvSpPr>
            <p:cNvPr id="9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6" name="Ellipse 9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U</a:t>
              </a:r>
            </a:p>
          </p:txBody>
        </p:sp>
        <p:sp>
          <p:nvSpPr>
            <p:cNvPr id="97" name="Ellipse 9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99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4794431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Paragraph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100" name="Ellipse 99"/>
          <p:cNvSpPr/>
          <p:nvPr/>
        </p:nvSpPr>
        <p:spPr>
          <a:xfrm>
            <a:off x="5400000" y="4753833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/>
          <a:lstStyle/>
          <a:p>
            <a:pPr algn="ctr"/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V</a:t>
            </a:r>
            <a:r>
              <a:rPr lang="fr-FR" sz="1600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  <a:endParaRPr lang="fr-FR" b="1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8289508" y="4753833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grpSp>
        <p:nvGrpSpPr>
          <p:cNvPr id="145" name="Groupe 144"/>
          <p:cNvGrpSpPr/>
          <p:nvPr/>
        </p:nvGrpSpPr>
        <p:grpSpPr>
          <a:xfrm>
            <a:off x="5400000" y="1440852"/>
            <a:ext cx="3330744" cy="2112095"/>
            <a:chOff x="5400000" y="1440852"/>
            <a:chExt cx="3330744" cy="2112095"/>
          </a:xfrm>
        </p:grpSpPr>
        <p:grpSp>
          <p:nvGrpSpPr>
            <p:cNvPr id="58" name="Groupe 57"/>
            <p:cNvGrpSpPr/>
            <p:nvPr/>
          </p:nvGrpSpPr>
          <p:grpSpPr>
            <a:xfrm>
              <a:off x="5400000" y="1440852"/>
              <a:ext cx="3330744" cy="441236"/>
              <a:chOff x="5570924" y="1440852"/>
              <a:chExt cx="3330744" cy="441236"/>
            </a:xfrm>
          </p:grpSpPr>
          <p:sp>
            <p:nvSpPr>
              <p:cNvPr id="59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724128" y="1481450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b="1" baseline="0" dirty="0">
                    <a:solidFill>
                      <a:srgbClr val="FFFFFF"/>
                    </a:solidFill>
                  </a:rPr>
                  <a:t>Banner component</a:t>
                </a:r>
                <a:endParaRPr lang="en-US" sz="1200" b="1" baseline="0" dirty="0">
                  <a:solidFill>
                    <a:srgbClr val="FFFFFF"/>
                  </a:solidFill>
                  <a:latin typeface="+mj-lt"/>
                </a:endParaRPr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5570924" y="1440852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F</a:t>
                </a:r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8460432" y="1440852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  <p:grpSp>
          <p:nvGrpSpPr>
            <p:cNvPr id="63" name="Groupe 62"/>
            <p:cNvGrpSpPr/>
            <p:nvPr/>
          </p:nvGrpSpPr>
          <p:grpSpPr>
            <a:xfrm>
              <a:off x="5400000" y="1997805"/>
              <a:ext cx="3330744" cy="441236"/>
              <a:chOff x="5570924" y="1440852"/>
              <a:chExt cx="3330744" cy="441236"/>
            </a:xfrm>
          </p:grpSpPr>
          <p:sp>
            <p:nvSpPr>
              <p:cNvPr id="65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724128" y="1481450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b="1" baseline="0" dirty="0">
                    <a:solidFill>
                      <a:srgbClr val="FFFFFF"/>
                    </a:solidFill>
                    <a:latin typeface="+mj-lt"/>
                  </a:rPr>
                  <a:t> </a:t>
                </a:r>
                <a:r>
                  <a:rPr lang="en-US" sz="1050" b="1" baseline="0" dirty="0">
                    <a:solidFill>
                      <a:srgbClr val="FFFFFF"/>
                    </a:solidFill>
                  </a:rPr>
                  <a:t>CMS Image Component</a:t>
                </a:r>
                <a:endParaRPr lang="en-US" sz="11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Ellipse 65"/>
              <p:cNvSpPr/>
              <p:nvPr/>
            </p:nvSpPr>
            <p:spPr>
              <a:xfrm>
                <a:off x="5570924" y="1440852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F</a:t>
                </a:r>
              </a:p>
            </p:txBody>
          </p:sp>
          <p:sp>
            <p:nvSpPr>
              <p:cNvPr id="67" name="Ellipse 66"/>
              <p:cNvSpPr/>
              <p:nvPr/>
            </p:nvSpPr>
            <p:spPr>
              <a:xfrm>
                <a:off x="8460432" y="1440852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10</a:t>
                </a:r>
              </a:p>
            </p:txBody>
          </p:sp>
        </p:grpSp>
        <p:grpSp>
          <p:nvGrpSpPr>
            <p:cNvPr id="68" name="Groupe 67"/>
            <p:cNvGrpSpPr/>
            <p:nvPr/>
          </p:nvGrpSpPr>
          <p:grpSpPr>
            <a:xfrm>
              <a:off x="5400000" y="2554758"/>
              <a:ext cx="3330744" cy="441236"/>
              <a:chOff x="5570924" y="1440852"/>
              <a:chExt cx="3330744" cy="441236"/>
            </a:xfrm>
          </p:grpSpPr>
          <p:sp>
            <p:nvSpPr>
              <p:cNvPr id="70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724128" y="1481450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baseline="0" dirty="0">
                    <a:solidFill>
                      <a:srgbClr val="FFFFFF"/>
                    </a:solidFill>
                  </a:rPr>
                  <a:t>Dynamic Recipe Push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Ellipse 70"/>
              <p:cNvSpPr/>
              <p:nvPr/>
            </p:nvSpPr>
            <p:spPr>
              <a:xfrm>
                <a:off x="5570924" y="1440852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F</a:t>
                </a:r>
              </a:p>
            </p:txBody>
          </p:sp>
          <p:sp>
            <p:nvSpPr>
              <p:cNvPr id="72" name="Ellipse 71"/>
              <p:cNvSpPr/>
              <p:nvPr/>
            </p:nvSpPr>
            <p:spPr>
              <a:xfrm>
                <a:off x="8460432" y="1440852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12</a:t>
                </a:r>
              </a:p>
            </p:txBody>
          </p:sp>
        </p:grpSp>
        <p:grpSp>
          <p:nvGrpSpPr>
            <p:cNvPr id="73" name="Groupe 72"/>
            <p:cNvGrpSpPr/>
            <p:nvPr/>
          </p:nvGrpSpPr>
          <p:grpSpPr>
            <a:xfrm>
              <a:off x="5400000" y="3111711"/>
              <a:ext cx="3330744" cy="441236"/>
              <a:chOff x="5570924" y="1440852"/>
              <a:chExt cx="3330744" cy="441236"/>
            </a:xfrm>
          </p:grpSpPr>
          <p:sp>
            <p:nvSpPr>
              <p:cNvPr id="87" name="Rectangle 7">
                <a:hlinkClick r:id="" action="ppaction://noaction"/>
              </p:cNvPr>
              <p:cNvSpPr>
                <a:spLocks noChangeArrowheads="1"/>
              </p:cNvSpPr>
              <p:nvPr/>
            </p:nvSpPr>
            <p:spPr bwMode="auto">
              <a:xfrm>
                <a:off x="5724128" y="1481450"/>
                <a:ext cx="2987944" cy="36004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61200" tIns="60960" rIns="61200" bIns="6096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baseline="0" dirty="0">
                    <a:solidFill>
                      <a:srgbClr val="FFFFFF"/>
                    </a:solidFill>
                  </a:rPr>
                  <a:t>CMS Paragraph component</a:t>
                </a:r>
                <a:endParaRPr lang="en-US" sz="1200" b="1" baseline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Ellipse 87"/>
              <p:cNvSpPr/>
              <p:nvPr/>
            </p:nvSpPr>
            <p:spPr>
              <a:xfrm>
                <a:off x="5570924" y="1440852"/>
                <a:ext cx="441236" cy="441236"/>
              </a:xfrm>
              <a:prstGeom prst="ellipse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tIns="90000" bIns="90000"/>
              <a:lstStyle/>
              <a:p>
                <a:r>
                  <a:rPr lang="fr-FR" b="1" dirty="0">
                    <a:solidFill>
                      <a:schemeClr val="accent4">
                        <a:lumMod val="65000"/>
                        <a:lumOff val="35000"/>
                      </a:schemeClr>
                    </a:solidFill>
                  </a:rPr>
                  <a:t>F</a:t>
                </a:r>
              </a:p>
            </p:txBody>
          </p:sp>
          <p:sp>
            <p:nvSpPr>
              <p:cNvPr id="89" name="Ellipse 88"/>
              <p:cNvSpPr/>
              <p:nvPr/>
            </p:nvSpPr>
            <p:spPr>
              <a:xfrm>
                <a:off x="8460432" y="1440852"/>
                <a:ext cx="441236" cy="441236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144000" rIns="0" bIns="0" anchor="ctr" anchorCtr="1"/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9</a:t>
                </a:r>
              </a:p>
            </p:txBody>
          </p:sp>
        </p:grpSp>
        <p:grpSp>
          <p:nvGrpSpPr>
            <p:cNvPr id="140" name="Groupe 139"/>
            <p:cNvGrpSpPr/>
            <p:nvPr/>
          </p:nvGrpSpPr>
          <p:grpSpPr>
            <a:xfrm>
              <a:off x="6588224" y="1872000"/>
              <a:ext cx="936104" cy="1381432"/>
              <a:chOff x="6588224" y="1844824"/>
              <a:chExt cx="936104" cy="1381432"/>
            </a:xfrm>
          </p:grpSpPr>
          <p:sp>
            <p:nvSpPr>
              <p:cNvPr id="137" name="ZoneTexte 136"/>
              <p:cNvSpPr txBox="1"/>
              <p:nvPr/>
            </p:nvSpPr>
            <p:spPr>
              <a:xfrm>
                <a:off x="6588224" y="2384884"/>
                <a:ext cx="936104" cy="256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i="1" dirty="0">
                    <a:solidFill>
                      <a:srgbClr val="FFC000"/>
                    </a:solidFill>
                    <a:latin typeface="+mn-lt"/>
                  </a:rPr>
                  <a:t>and/or</a:t>
                </a:r>
              </a:p>
            </p:txBody>
          </p:sp>
          <p:sp>
            <p:nvSpPr>
              <p:cNvPr id="138" name="ZoneTexte 137"/>
              <p:cNvSpPr txBox="1"/>
              <p:nvPr/>
            </p:nvSpPr>
            <p:spPr>
              <a:xfrm>
                <a:off x="6588224" y="1844824"/>
                <a:ext cx="936104" cy="256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i="1" dirty="0">
                    <a:solidFill>
                      <a:srgbClr val="FFC000"/>
                    </a:solidFill>
                    <a:latin typeface="+mn-lt"/>
                  </a:rPr>
                  <a:t>and/or</a:t>
                </a:r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6588224" y="2969776"/>
                <a:ext cx="936104" cy="256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1" i="1" dirty="0">
                    <a:solidFill>
                      <a:srgbClr val="FFC000"/>
                    </a:solidFill>
                    <a:latin typeface="+mn-lt"/>
                  </a:rPr>
                  <a:t>and/or</a:t>
                </a:r>
              </a:p>
            </p:txBody>
          </p:sp>
        </p:grpSp>
      </p:grpSp>
      <p:sp>
        <p:nvSpPr>
          <p:cNvPr id="142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5341806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Product Detail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143" name="Ellipse 142"/>
          <p:cNvSpPr/>
          <p:nvPr/>
        </p:nvSpPr>
        <p:spPr>
          <a:xfrm>
            <a:off x="5400000" y="5301208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/>
          <a:lstStyle/>
          <a:p>
            <a:pPr algn="ctr"/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V</a:t>
            </a:r>
            <a:r>
              <a:rPr lang="fr-FR" sz="1600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2</a:t>
            </a:r>
            <a:endParaRPr lang="fr-FR" b="1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4" name="Ellipse 143"/>
          <p:cNvSpPr/>
          <p:nvPr/>
        </p:nvSpPr>
        <p:spPr>
          <a:xfrm>
            <a:off x="8289508" y="5301208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86" name="Rectangle 8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98" name="Image 9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Recipe Home Page MOULINEX 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259632" y="2348944"/>
            <a:ext cx="3600000" cy="38849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Free Search Area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259632" y="1412776"/>
            <a:ext cx="3600000" cy="35670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1259632" y="6165352"/>
            <a:ext cx="3600000" cy="57601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259632" y="3372999"/>
            <a:ext cx="3600000" cy="48804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push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259632" y="3957956"/>
            <a:ext cx="3600000" cy="720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Range facet filters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259632" y="4709674"/>
            <a:ext cx="3600000" cy="6517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Cookboard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259632" y="5393164"/>
            <a:ext cx="3600000" cy="73394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MoodSearch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6" name="Groupe 25"/>
          <p:cNvGrpSpPr/>
          <p:nvPr/>
        </p:nvGrpSpPr>
        <p:grpSpPr>
          <a:xfrm>
            <a:off x="5417720" y="1440852"/>
            <a:ext cx="3330744" cy="441236"/>
            <a:chOff x="5570924" y="1440852"/>
            <a:chExt cx="3330744" cy="441236"/>
          </a:xfrm>
        </p:grpSpPr>
        <p:sp>
          <p:nvSpPr>
            <p:cNvPr id="2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Dynamic Recipe Push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9" name="Ellipse 28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12</a:t>
              </a: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1" name="Groupe 30"/>
          <p:cNvGrpSpPr/>
          <p:nvPr/>
        </p:nvGrpSpPr>
        <p:grpSpPr>
          <a:xfrm>
            <a:off x="5417720" y="2382412"/>
            <a:ext cx="3330744" cy="441236"/>
            <a:chOff x="5570924" y="1440852"/>
            <a:chExt cx="3330744" cy="441236"/>
          </a:xfrm>
        </p:grpSpPr>
        <p:sp>
          <p:nvSpPr>
            <p:cNvPr id="3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Cookboards List CMS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34" name="Ellipse 3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15</a:t>
              </a:r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5417720" y="3419812"/>
            <a:ext cx="3330744" cy="441236"/>
            <a:chOff x="5570924" y="1440852"/>
            <a:chExt cx="3330744" cy="441236"/>
          </a:xfrm>
        </p:grpSpPr>
        <p:sp>
          <p:nvSpPr>
            <p:cNvPr id="3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Mood search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17</a:t>
              </a:r>
            </a:p>
          </p:txBody>
        </p:sp>
      </p:grpSp>
      <p:pic>
        <p:nvPicPr>
          <p:cNvPr id="39" name="Image 38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457" y="3398356"/>
            <a:ext cx="203175" cy="203175"/>
          </a:xfrm>
          <a:prstGeom prst="rect">
            <a:avLst/>
          </a:prstGeom>
        </p:spPr>
      </p:pic>
      <p:pic>
        <p:nvPicPr>
          <p:cNvPr id="40" name="Image 39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5373264"/>
            <a:ext cx="203175" cy="203175"/>
          </a:xfrm>
          <a:prstGeom prst="rect">
            <a:avLst/>
          </a:prstGeom>
        </p:spPr>
      </p:pic>
      <p:grpSp>
        <p:nvGrpSpPr>
          <p:cNvPr id="41" name="Groupe 40"/>
          <p:cNvGrpSpPr/>
          <p:nvPr/>
        </p:nvGrpSpPr>
        <p:grpSpPr>
          <a:xfrm>
            <a:off x="5417720" y="2901112"/>
            <a:ext cx="3330744" cy="441236"/>
            <a:chOff x="5570924" y="1440852"/>
            <a:chExt cx="3330744" cy="441236"/>
          </a:xfrm>
        </p:grpSpPr>
        <p:sp>
          <p:nvSpPr>
            <p:cNvPr id="4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Cookboards  CMS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4" name="Ellipse 4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16</a:t>
              </a:r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6660232" y="2771740"/>
            <a:ext cx="936104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>
                <a:solidFill>
                  <a:srgbClr val="FFC000"/>
                </a:solidFill>
                <a:latin typeface="+mn-lt"/>
              </a:rPr>
              <a:t>+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7" name="Image 46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 bwMode="auto">
          <a:xfrm>
            <a:off x="1259632" y="1844824"/>
            <a:ext cx="3600400" cy="40877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grpSp>
        <p:nvGrpSpPr>
          <p:cNvPr id="49" name="Groupe 25"/>
          <p:cNvGrpSpPr/>
          <p:nvPr/>
        </p:nvGrpSpPr>
        <p:grpSpPr>
          <a:xfrm>
            <a:off x="5234200" y="4866670"/>
            <a:ext cx="3672408" cy="648072"/>
            <a:chOff x="4517864" y="3890215"/>
            <a:chExt cx="3672408" cy="648072"/>
          </a:xfrm>
        </p:grpSpPr>
        <p:sp>
          <p:nvSpPr>
            <p:cNvPr id="50" name="Rectangle 49"/>
            <p:cNvSpPr/>
            <p:nvPr/>
          </p:nvSpPr>
          <p:spPr bwMode="auto">
            <a:xfrm>
              <a:off x="4517864" y="3890215"/>
              <a:ext cx="3672408" cy="64807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titles,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52" name="Image 5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34200" y="443462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" name="ZoneTexte 52"/>
          <p:cNvSpPr txBox="1"/>
          <p:nvPr/>
        </p:nvSpPr>
        <p:spPr>
          <a:xfrm>
            <a:off x="8042512" y="5298718"/>
            <a:ext cx="66402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MCO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5A57BF3-63B6-4E4B-8AEA-4BDC0A50A6BF}"/>
              </a:ext>
            </a:extLst>
          </p:cNvPr>
          <p:cNvSpPr/>
          <p:nvPr/>
        </p:nvSpPr>
        <p:spPr bwMode="auto">
          <a:xfrm>
            <a:off x="1259632" y="2852936"/>
            <a:ext cx="3600000" cy="48804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recipe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cookeo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pic>
        <p:nvPicPr>
          <p:cNvPr id="57" name="Image 56" descr="icon_locked.png">
            <a:extLst>
              <a:ext uri="{FF2B5EF4-FFF2-40B4-BE49-F238E27FC236}">
                <a16:creationId xmlns:a16="http://schemas.microsoft.com/office/drawing/2014/main" id="{90DEBC27-94FB-4323-B103-5439226E31B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6457" y="2893785"/>
            <a:ext cx="203175" cy="2031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E087AD4-4784-4502-A7C6-39C6C656C136}"/>
              </a:ext>
            </a:extLst>
          </p:cNvPr>
          <p:cNvSpPr/>
          <p:nvPr/>
        </p:nvSpPr>
        <p:spPr bwMode="auto">
          <a:xfrm>
            <a:off x="5439015" y="6453360"/>
            <a:ext cx="1365233" cy="40464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pitchFamily="34" charset="-128"/>
              </a:rPr>
              <a:t>BRA-3717</a:t>
            </a:r>
            <a:endParaRPr kumimoji="0" lang="en-US" sz="1600" b="1" i="0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grpSp>
        <p:nvGrpSpPr>
          <p:cNvPr id="62" name="Groupe 75">
            <a:extLst>
              <a:ext uri="{FF2B5EF4-FFF2-40B4-BE49-F238E27FC236}">
                <a16:creationId xmlns:a16="http://schemas.microsoft.com/office/drawing/2014/main" id="{A8FA0CFD-51F0-47EB-9844-0DA9B1B06C51}"/>
              </a:ext>
            </a:extLst>
          </p:cNvPr>
          <p:cNvGrpSpPr/>
          <p:nvPr/>
        </p:nvGrpSpPr>
        <p:grpSpPr>
          <a:xfrm>
            <a:off x="5417720" y="1914621"/>
            <a:ext cx="3366656" cy="441236"/>
            <a:chOff x="5364088" y="1556792"/>
            <a:chExt cx="3366656" cy="441236"/>
          </a:xfrm>
        </p:grpSpPr>
        <p:sp>
          <p:nvSpPr>
            <p:cNvPr id="63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3867B4F7-22B5-4B7A-9146-57E80A115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16B94B6A-45A2-416C-B450-EC9A24E9A24A}"/>
                </a:ext>
              </a:extLst>
            </p:cNvPr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AC84D599-19F4-417F-96E7-58FD46A7EC49}"/>
                </a:ext>
              </a:extLst>
            </p:cNvPr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Recipe Home Page TEFAL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5278250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2376032" y="2492896"/>
            <a:ext cx="2484000" cy="6200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1258144" y="2492897"/>
            <a:ext cx="1080000" cy="172819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Facet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76" name="Groupe 75"/>
          <p:cNvGrpSpPr/>
          <p:nvPr/>
        </p:nvGrpSpPr>
        <p:grpSpPr>
          <a:xfrm>
            <a:off x="5364088" y="1556792"/>
            <a:ext cx="3366656" cy="441236"/>
            <a:chOff x="5364088" y="1556792"/>
            <a:chExt cx="3366656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  <a:latin typeface="+mj-lt"/>
                </a:rPr>
                <a:t> Simple Banner Component (Desktop)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pic>
        <p:nvPicPr>
          <p:cNvPr id="33" name="Image 32" descr="icon_lock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78000" y="4293096"/>
            <a:ext cx="203175" cy="203175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 bwMode="auto">
          <a:xfrm>
            <a:off x="1259632" y="4283807"/>
            <a:ext cx="1080000" cy="94539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Side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2384108" y="3148506"/>
            <a:ext cx="2475924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l"/>
            <a:endParaRPr lang="en-US" sz="105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grpSp>
        <p:nvGrpSpPr>
          <p:cNvPr id="74" name="Groupe 73"/>
          <p:cNvGrpSpPr/>
          <p:nvPr/>
        </p:nvGrpSpPr>
        <p:grpSpPr>
          <a:xfrm>
            <a:off x="5364088" y="2560310"/>
            <a:ext cx="3366656" cy="441236"/>
            <a:chOff x="5364088" y="2560310"/>
            <a:chExt cx="3366656" cy="441236"/>
          </a:xfrm>
        </p:grpSpPr>
        <p:sp>
          <p:nvSpPr>
            <p:cNvPr id="2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0908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05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364088" y="2560310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4" name="Ellipse 33"/>
            <p:cNvSpPr/>
            <p:nvPr/>
          </p:nvSpPr>
          <p:spPr>
            <a:xfrm>
              <a:off x="8289508" y="2560310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2384108" y="4869160"/>
            <a:ext cx="2475924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Tag SEO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cxnSp>
        <p:nvCxnSpPr>
          <p:cNvPr id="38" name="Connecteur en angle 37"/>
          <p:cNvCxnSpPr>
            <a:stCxn id="40" idx="1"/>
            <a:endCxn id="37" idx="3"/>
          </p:cNvCxnSpPr>
          <p:nvPr/>
        </p:nvCxnSpPr>
        <p:spPr bwMode="auto">
          <a:xfrm rot="10800000">
            <a:off x="4860032" y="5049180"/>
            <a:ext cx="360040" cy="900100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Rectangle 39"/>
          <p:cNvSpPr/>
          <p:nvPr/>
        </p:nvSpPr>
        <p:spPr bwMode="auto">
          <a:xfrm>
            <a:off x="5220072" y="5373216"/>
            <a:ext cx="3672408" cy="1152128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SEO section is only used for SEO purpose (Search Engine Optimization) and is not displayed on the page</a:t>
            </a:r>
            <a:endParaRPr lang="fr-FR" sz="14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2" name="Groupe 71"/>
          <p:cNvGrpSpPr/>
          <p:nvPr/>
        </p:nvGrpSpPr>
        <p:grpSpPr>
          <a:xfrm>
            <a:off x="5364088" y="3563828"/>
            <a:ext cx="3366656" cy="441236"/>
            <a:chOff x="5364088" y="3563828"/>
            <a:chExt cx="3366656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3604426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5364088" y="3563828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0" name="Ellipse 49"/>
            <p:cNvSpPr/>
            <p:nvPr/>
          </p:nvSpPr>
          <p:spPr>
            <a:xfrm>
              <a:off x="8289508" y="3563828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2384108" y="3722057"/>
            <a:ext cx="2475924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Nutrition Delicious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2384108" y="4295608"/>
            <a:ext cx="2475924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Meal of the weak Banner(C)</a:t>
            </a:r>
          </a:p>
        </p:txBody>
      </p:sp>
      <p:grpSp>
        <p:nvGrpSpPr>
          <p:cNvPr id="73" name="Groupe 72"/>
          <p:cNvGrpSpPr/>
          <p:nvPr/>
        </p:nvGrpSpPr>
        <p:grpSpPr>
          <a:xfrm>
            <a:off x="5364088" y="3062069"/>
            <a:ext cx="3366656" cy="441236"/>
            <a:chOff x="5364088" y="3062069"/>
            <a:chExt cx="3366656" cy="441236"/>
          </a:xfrm>
        </p:grpSpPr>
        <p:sp>
          <p:nvSpPr>
            <p:cNvPr id="5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3102667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Recipe push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0" name="Ellipse 59"/>
            <p:cNvSpPr/>
            <p:nvPr/>
          </p:nvSpPr>
          <p:spPr>
            <a:xfrm>
              <a:off x="5364088" y="3062069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1" name="Ellipse 60"/>
            <p:cNvSpPr/>
            <p:nvPr/>
          </p:nvSpPr>
          <p:spPr>
            <a:xfrm>
              <a:off x="8289508" y="3062069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29</a:t>
              </a:r>
            </a:p>
          </p:txBody>
        </p:sp>
      </p:grpSp>
      <p:pic>
        <p:nvPicPr>
          <p:cNvPr id="43" name="Image 42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5013200"/>
            <a:ext cx="216000" cy="216000"/>
          </a:xfrm>
          <a:prstGeom prst="rect">
            <a:avLst/>
          </a:prstGeom>
        </p:spPr>
      </p:pic>
      <p:pic>
        <p:nvPicPr>
          <p:cNvPr id="44" name="Image 43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84" y="3429000"/>
            <a:ext cx="216000" cy="216000"/>
          </a:xfrm>
          <a:prstGeom prst="rect">
            <a:avLst/>
          </a:prstGeom>
        </p:spPr>
      </p:pic>
      <p:pic>
        <p:nvPicPr>
          <p:cNvPr id="45" name="Image 44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84" y="4005064"/>
            <a:ext cx="216000" cy="216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 bwMode="auto">
          <a:xfrm>
            <a:off x="2411760" y="3140968"/>
            <a:ext cx="2475924" cy="537942"/>
          </a:xfrm>
          <a:prstGeom prst="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Recipe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75" name="Groupe 74"/>
          <p:cNvGrpSpPr/>
          <p:nvPr/>
        </p:nvGrpSpPr>
        <p:grpSpPr>
          <a:xfrm>
            <a:off x="5364088" y="2058551"/>
            <a:ext cx="3366656" cy="441236"/>
            <a:chOff x="5381808" y="2058551"/>
            <a:chExt cx="3366656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70924" y="2099149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Rotating Images Component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 (Mobile)</a:t>
              </a:r>
            </a:p>
          </p:txBody>
        </p:sp>
        <p:sp>
          <p:nvSpPr>
            <p:cNvPr id="63" name="Ellipse 62"/>
            <p:cNvSpPr/>
            <p:nvPr/>
          </p:nvSpPr>
          <p:spPr>
            <a:xfrm>
              <a:off x="5381808" y="2058551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8307228" y="2058551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cxnSp>
        <p:nvCxnSpPr>
          <p:cNvPr id="65" name="Connecteur en angle 64"/>
          <p:cNvCxnSpPr>
            <a:stCxn id="67" idx="1"/>
            <a:endCxn id="24" idx="3"/>
          </p:cNvCxnSpPr>
          <p:nvPr/>
        </p:nvCxnSpPr>
        <p:spPr bwMode="auto">
          <a:xfrm rot="10800000">
            <a:off x="4860032" y="3417478"/>
            <a:ext cx="360040" cy="1307667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7" name="Rectangle 66"/>
          <p:cNvSpPr/>
          <p:nvPr/>
        </p:nvSpPr>
        <p:spPr bwMode="auto">
          <a:xfrm>
            <a:off x="5220072" y="4149080"/>
            <a:ext cx="3672408" cy="1152128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Push recipe banner – Only the title is used in the Mobile version</a:t>
            </a:r>
            <a:endParaRPr kumimoji="0" lang="fr-FR" sz="14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78" name="Image 77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 bwMode="auto">
          <a:xfrm>
            <a:off x="1259432" y="1830875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413792"/>
            <a:ext cx="7104261" cy="566936"/>
          </a:xfrm>
        </p:spPr>
        <p:txBody>
          <a:bodyPr/>
          <a:lstStyle/>
          <a:p>
            <a:pPr lvl="1"/>
            <a:r>
              <a:rPr lang="en-US" sz="2400">
                <a:solidFill>
                  <a:srgbClr val="FFFFFF"/>
                </a:solidFill>
              </a:rPr>
              <a:t>Recipe Home Page ALL-CLAD / Lagostina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4869160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2376032" y="2492896"/>
            <a:ext cx="2484000" cy="6200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Featured Recipe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1259632" y="2492896"/>
            <a:ext cx="1080000" cy="43204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 area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" name="Groupe 75"/>
          <p:cNvGrpSpPr/>
          <p:nvPr/>
        </p:nvGrpSpPr>
        <p:grpSpPr>
          <a:xfrm>
            <a:off x="5364088" y="1556792"/>
            <a:ext cx="3366656" cy="441236"/>
            <a:chOff x="5364088" y="1556792"/>
            <a:chExt cx="3366656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  <a:latin typeface="+mj-lt"/>
                </a:rPr>
                <a:t>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2384108" y="3148506"/>
            <a:ext cx="2475924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l"/>
            <a:endParaRPr lang="en-US" sz="105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grpSp>
        <p:nvGrpSpPr>
          <p:cNvPr id="3" name="Groupe 73"/>
          <p:cNvGrpSpPr/>
          <p:nvPr/>
        </p:nvGrpSpPr>
        <p:grpSpPr>
          <a:xfrm>
            <a:off x="5364088" y="2560310"/>
            <a:ext cx="3366656" cy="441236"/>
            <a:chOff x="5364088" y="2560310"/>
            <a:chExt cx="3366656" cy="441236"/>
          </a:xfrm>
        </p:grpSpPr>
        <p:sp>
          <p:nvSpPr>
            <p:cNvPr id="2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0908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050" b="1" baseline="0" dirty="0" err="1">
                  <a:solidFill>
                    <a:srgbClr val="FFFFFF"/>
                  </a:solidFill>
                </a:rPr>
                <a:t>AllClad</a:t>
              </a:r>
              <a:r>
                <a:rPr lang="fr-FR" sz="105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050" b="1" baseline="0" dirty="0" err="1">
                  <a:solidFill>
                    <a:srgbClr val="FFFFFF"/>
                  </a:solidFill>
                </a:rPr>
                <a:t>Recipe</a:t>
              </a:r>
              <a:r>
                <a:rPr lang="fr-FR" sz="1050" b="1" baseline="0" dirty="0">
                  <a:solidFill>
                    <a:srgbClr val="FFFFFF"/>
                  </a:solidFill>
                </a:rPr>
                <a:t> Item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364088" y="2560310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34" name="Ellipse 33"/>
            <p:cNvSpPr/>
            <p:nvPr/>
          </p:nvSpPr>
          <p:spPr>
            <a:xfrm>
              <a:off x="8289508" y="2560310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44</a:t>
              </a: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2384108" y="3722057"/>
            <a:ext cx="2475924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2411760" y="3140968"/>
            <a:ext cx="2475924" cy="537942"/>
          </a:xfrm>
          <a:prstGeom prst="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Title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6" name="Groupe 74"/>
          <p:cNvGrpSpPr/>
          <p:nvPr/>
        </p:nvGrpSpPr>
        <p:grpSpPr>
          <a:xfrm>
            <a:off x="5364088" y="2058551"/>
            <a:ext cx="3366656" cy="441236"/>
            <a:chOff x="5381808" y="2058551"/>
            <a:chExt cx="3366656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70924" y="2099149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b="1" baseline="0" dirty="0">
                <a:solidFill>
                  <a:srgbClr val="FFFFFF"/>
                </a:solidFill>
              </a:endParaRPr>
            </a:p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3" name="Ellipse 62"/>
            <p:cNvSpPr/>
            <p:nvPr/>
          </p:nvSpPr>
          <p:spPr>
            <a:xfrm>
              <a:off x="5381808" y="2058551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8307228" y="2058551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1259632" y="2996952"/>
            <a:ext cx="1080000" cy="108012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Facet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384108" y="4293096"/>
            <a:ext cx="2475924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Featured Chef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59632" y="4149080"/>
            <a:ext cx="1080000" cy="64807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grpSp>
        <p:nvGrpSpPr>
          <p:cNvPr id="33" name="Groupe 75"/>
          <p:cNvGrpSpPr/>
          <p:nvPr/>
        </p:nvGrpSpPr>
        <p:grpSpPr>
          <a:xfrm>
            <a:off x="5364088" y="3068960"/>
            <a:ext cx="3366656" cy="441236"/>
            <a:chOff x="5364088" y="1556792"/>
            <a:chExt cx="3366656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  <a:latin typeface="+mj-lt"/>
                </a:rPr>
                <a:t>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38" name="Rectangle 37"/>
          <p:cNvSpPr/>
          <p:nvPr/>
        </p:nvSpPr>
        <p:spPr bwMode="auto">
          <a:xfrm>
            <a:off x="1259632" y="184482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Recipe Home Page SEB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28" y="5335785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1259632" y="1822831"/>
            <a:ext cx="3600000" cy="6200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1259632" y="3138063"/>
            <a:ext cx="1728192" cy="43204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 area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" name="Groupe 75"/>
          <p:cNvGrpSpPr/>
          <p:nvPr/>
        </p:nvGrpSpPr>
        <p:grpSpPr>
          <a:xfrm>
            <a:off x="5364088" y="1556792"/>
            <a:ext cx="3366656" cy="441236"/>
            <a:chOff x="5364088" y="1556792"/>
            <a:chExt cx="3366656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3" name="Groupe 73"/>
          <p:cNvGrpSpPr/>
          <p:nvPr/>
        </p:nvGrpSpPr>
        <p:grpSpPr>
          <a:xfrm>
            <a:off x="5406815" y="3876998"/>
            <a:ext cx="3366656" cy="441236"/>
            <a:chOff x="5364088" y="2560310"/>
            <a:chExt cx="3366656" cy="441236"/>
          </a:xfrm>
        </p:grpSpPr>
        <p:sp>
          <p:nvSpPr>
            <p:cNvPr id="2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2600908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05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364088" y="2560310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34" name="Ellipse 33"/>
            <p:cNvSpPr/>
            <p:nvPr/>
          </p:nvSpPr>
          <p:spPr>
            <a:xfrm>
              <a:off x="8289508" y="2560310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6" name="Rectangle 55"/>
          <p:cNvSpPr/>
          <p:nvPr/>
        </p:nvSpPr>
        <p:spPr bwMode="auto">
          <a:xfrm>
            <a:off x="3069020" y="2511957"/>
            <a:ext cx="1790612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2411760" y="3140968"/>
            <a:ext cx="2475924" cy="537942"/>
          </a:xfrm>
          <a:prstGeom prst="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Title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3023828" y="3141083"/>
            <a:ext cx="1835804" cy="42902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Facet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254860" y="3673569"/>
            <a:ext cx="3604771" cy="33144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Inspiration zone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33" name="Groupe 75"/>
          <p:cNvGrpSpPr/>
          <p:nvPr/>
        </p:nvGrpSpPr>
        <p:grpSpPr>
          <a:xfrm>
            <a:off x="5422201" y="4400710"/>
            <a:ext cx="3366656" cy="441236"/>
            <a:chOff x="5364088" y="1556792"/>
            <a:chExt cx="3366656" cy="441236"/>
          </a:xfrm>
        </p:grpSpPr>
        <p:sp>
          <p:nvSpPr>
            <p:cNvPr id="3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37" name="Ellipse 36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9" name="Rectangle 38"/>
          <p:cNvSpPr/>
          <p:nvPr/>
        </p:nvSpPr>
        <p:spPr bwMode="auto">
          <a:xfrm>
            <a:off x="1259632" y="2508708"/>
            <a:ext cx="1728192" cy="537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40" name="Groupe 75"/>
          <p:cNvGrpSpPr/>
          <p:nvPr/>
        </p:nvGrpSpPr>
        <p:grpSpPr>
          <a:xfrm>
            <a:off x="5392255" y="2159660"/>
            <a:ext cx="3366656" cy="441236"/>
            <a:chOff x="5364088" y="1556792"/>
            <a:chExt cx="3366656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3" name="Ellipse 42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44" name="Groupe 75"/>
          <p:cNvGrpSpPr/>
          <p:nvPr/>
        </p:nvGrpSpPr>
        <p:grpSpPr>
          <a:xfrm>
            <a:off x="5392255" y="2710586"/>
            <a:ext cx="3366656" cy="441236"/>
            <a:chOff x="5364088" y="1556792"/>
            <a:chExt cx="3366656" cy="441236"/>
          </a:xfrm>
        </p:grpSpPr>
        <p:sp>
          <p:nvSpPr>
            <p:cNvPr id="4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9" name="Ellipse 48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0" name="Groupe 75"/>
          <p:cNvGrpSpPr/>
          <p:nvPr/>
        </p:nvGrpSpPr>
        <p:grpSpPr>
          <a:xfrm>
            <a:off x="5392015" y="3274896"/>
            <a:ext cx="3366656" cy="441236"/>
            <a:chOff x="5364088" y="1556792"/>
            <a:chExt cx="3366656" cy="441236"/>
          </a:xfrm>
        </p:grpSpPr>
        <p:sp>
          <p:nvSpPr>
            <p:cNvPr id="5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3" name="Ellipse 52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54" name="Rectangle 53"/>
          <p:cNvSpPr/>
          <p:nvPr/>
        </p:nvSpPr>
        <p:spPr bwMode="auto">
          <a:xfrm>
            <a:off x="1254859" y="4074662"/>
            <a:ext cx="3604771" cy="30238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Dossier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1254858" y="4431734"/>
            <a:ext cx="3604771" cy="36911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Idees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Menus Recipe 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1254857" y="4879437"/>
            <a:ext cx="3604771" cy="36911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Idees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Menus Recipe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grpSp>
        <p:nvGrpSpPr>
          <p:cNvPr id="58" name="Groupe 37"/>
          <p:cNvGrpSpPr/>
          <p:nvPr/>
        </p:nvGrpSpPr>
        <p:grpSpPr>
          <a:xfrm>
            <a:off x="5412872" y="4951636"/>
            <a:ext cx="3330744" cy="441236"/>
            <a:chOff x="5570924" y="1440852"/>
            <a:chExt cx="3330744" cy="441236"/>
          </a:xfrm>
        </p:grpSpPr>
        <p:sp>
          <p:nvSpPr>
            <p:cNvPr id="5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Dynamic Recipe Product Push </a:t>
              </a:r>
            </a:p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Component</a:t>
              </a:r>
            </a:p>
          </p:txBody>
        </p:sp>
        <p:sp>
          <p:nvSpPr>
            <p:cNvPr id="60" name="Ellipse 5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61" name="Ellipse 6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4612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580156"/>
              </p:ext>
            </p:extLst>
          </p:nvPr>
        </p:nvGraphicFramePr>
        <p:xfrm>
          <a:off x="251520" y="1412776"/>
          <a:ext cx="8568954" cy="7924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7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1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3986754180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900822621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87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Page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MA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fr-MA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DTC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4354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WMF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Home page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MouliSearch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461779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Enjoy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ROWENTA/CALOR advices  Master page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18335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Enjoy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ROWENTA / Made in  ROWENTA/ CALOR advices article page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32077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082107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112465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842007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82819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Product Overview Page WMF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371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ROWENTA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351548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88836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691515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97338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Entry Page WMF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Collections list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397394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ProductDetails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893755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productDetail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Page WMF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Search Results Page (empty search)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74734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Search Results Page </a:t>
                      </a:r>
                      <a:r>
                        <a:rPr lang="en-US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Rowenta</a:t>
                      </a: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Pages list</a:t>
            </a:r>
          </a:p>
        </p:txBody>
      </p:sp>
      <p:pic>
        <p:nvPicPr>
          <p:cNvPr id="38" name="Image 37" descr="logo tef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2149" y="1602486"/>
            <a:ext cx="457200" cy="107092"/>
          </a:xfrm>
          <a:prstGeom prst="rect">
            <a:avLst/>
          </a:prstGeom>
        </p:spPr>
      </p:pic>
      <p:pic>
        <p:nvPicPr>
          <p:cNvPr id="41" name="Image 40" descr="logo moulin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1904" y="1542216"/>
            <a:ext cx="457200" cy="128318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Pages - List of pages with CMS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pic>
        <p:nvPicPr>
          <p:cNvPr id="10" name="Image 9" descr="logo-rowen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87116" y="1621107"/>
            <a:ext cx="457200" cy="69850"/>
          </a:xfrm>
          <a:prstGeom prst="rect">
            <a:avLst/>
          </a:prstGeom>
        </p:spPr>
      </p:pic>
      <p:pic>
        <p:nvPicPr>
          <p:cNvPr id="11" name="Image 10" descr="krups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7044" y="1575284"/>
            <a:ext cx="457200" cy="190500"/>
          </a:xfrm>
          <a:prstGeom prst="rect">
            <a:avLst/>
          </a:prstGeom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1133" y="1485152"/>
            <a:ext cx="457200" cy="32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42912" y="1581297"/>
            <a:ext cx="457200" cy="14946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278019D-ECFA-4ED6-90F4-AB5212075C8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372" y="1572504"/>
            <a:ext cx="457200" cy="15826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08C05C-B462-419B-97F9-49475B467F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9077" y="1572504"/>
            <a:ext cx="457200" cy="19304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733" y="1462612"/>
            <a:ext cx="310973" cy="378045"/>
          </a:xfrm>
          <a:prstGeom prst="rect">
            <a:avLst/>
          </a:prstGeom>
        </p:spPr>
      </p:pic>
      <p:pic>
        <p:nvPicPr>
          <p:cNvPr id="15" name="Image 14" descr="logo-rowen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41964" y="1532636"/>
            <a:ext cx="457200" cy="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1590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63BC9F01-7A51-401D-8A17-CCC979CAF976}"/>
              </a:ext>
            </a:extLst>
          </p:cNvPr>
          <p:cNvSpPr/>
          <p:nvPr/>
        </p:nvSpPr>
        <p:spPr bwMode="auto">
          <a:xfrm>
            <a:off x="2327302" y="4343450"/>
            <a:ext cx="2519880" cy="166950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100" b="1" baseline="0" dirty="0">
                <a:solidFill>
                  <a:schemeClr val="tx1"/>
                </a:solidFill>
                <a:ea typeface="ＭＳ Ｐゴシック" pitchFamily="34" charset="-128"/>
              </a:rPr>
              <a:t>UGC</a:t>
            </a:r>
          </a:p>
          <a:p>
            <a:pPr algn="ctr"/>
            <a:r>
              <a:rPr lang="fr-FR" sz="1100" b="1" baseline="0" dirty="0" err="1">
                <a:solidFill>
                  <a:schemeClr val="tx1"/>
                </a:solidFill>
                <a:ea typeface="ＭＳ Ｐゴシック" pitchFamily="34" charset="-128"/>
              </a:rPr>
              <a:t>recipes</a:t>
            </a:r>
            <a:endParaRPr lang="fr-FR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r>
              <a:rPr lang="fr-FR" sz="1100" b="1" baseline="0" dirty="0" err="1">
                <a:solidFill>
                  <a:schemeClr val="tx1"/>
                </a:solidFill>
                <a:ea typeface="ＭＳ Ｐゴシック" pitchFamily="34" charset="-128"/>
              </a:rPr>
              <a:t>list</a:t>
            </a:r>
            <a:endParaRPr lang="fr-FR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Recipe UGC List Page MOULINEX 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259632" y="1885047"/>
            <a:ext cx="1673904" cy="38849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Free Search Area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259632" y="1412776"/>
            <a:ext cx="3600000" cy="35670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339752" y="6165352"/>
            <a:ext cx="2519880" cy="57601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2339752" y="2951421"/>
            <a:ext cx="2519880" cy="720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Brand recipes list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2327302" y="4341741"/>
            <a:ext cx="864096" cy="112078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Push recipes by community zone 1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7" name="Image 4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E087AD4-4784-4502-A7C6-39C6C656C136}"/>
              </a:ext>
            </a:extLst>
          </p:cNvPr>
          <p:cNvSpPr/>
          <p:nvPr/>
        </p:nvSpPr>
        <p:spPr bwMode="auto">
          <a:xfrm>
            <a:off x="5439015" y="6453360"/>
            <a:ext cx="1365233" cy="40464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ＭＳ Ｐゴシック" pitchFamily="34" charset="-128"/>
              </a:rPr>
              <a:t>BRA-3717</a:t>
            </a:r>
            <a:endParaRPr kumimoji="0" lang="en-US" sz="1600" b="1" i="0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12097FA-5584-40F2-B611-5390F0A706CF}"/>
              </a:ext>
            </a:extLst>
          </p:cNvPr>
          <p:cNvSpPr/>
          <p:nvPr/>
        </p:nvSpPr>
        <p:spPr bwMode="auto">
          <a:xfrm>
            <a:off x="3042111" y="1891359"/>
            <a:ext cx="1805071" cy="38849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UGC Filters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601D5E4-3622-431F-9545-4B4D06FED058}"/>
              </a:ext>
            </a:extLst>
          </p:cNvPr>
          <p:cNvSpPr/>
          <p:nvPr/>
        </p:nvSpPr>
        <p:spPr bwMode="auto">
          <a:xfrm>
            <a:off x="1259632" y="2348880"/>
            <a:ext cx="841108" cy="152450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Filters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D437584-199A-4DD5-B3DD-0EBC85E02448}"/>
              </a:ext>
            </a:extLst>
          </p:cNvPr>
          <p:cNvSpPr/>
          <p:nvPr/>
        </p:nvSpPr>
        <p:spPr bwMode="auto">
          <a:xfrm>
            <a:off x="1259632" y="3959134"/>
            <a:ext cx="893034" cy="278223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banners zone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4222A32-DC4A-4DB5-808B-190FBE0B886E}"/>
              </a:ext>
            </a:extLst>
          </p:cNvPr>
          <p:cNvSpPr/>
          <p:nvPr/>
        </p:nvSpPr>
        <p:spPr bwMode="auto">
          <a:xfrm>
            <a:off x="2339752" y="3736649"/>
            <a:ext cx="2519880" cy="5415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UGC Zone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194D2A7-DE08-4A92-9152-DF62BAB9A150}"/>
              </a:ext>
            </a:extLst>
          </p:cNvPr>
          <p:cNvSpPr/>
          <p:nvPr/>
        </p:nvSpPr>
        <p:spPr bwMode="auto">
          <a:xfrm>
            <a:off x="2339752" y="2359989"/>
            <a:ext cx="2519880" cy="5415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Brand Zone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C4D7616-100C-4FD3-A2AC-B77FC546BF7F}"/>
              </a:ext>
            </a:extLst>
          </p:cNvPr>
          <p:cNvSpPr/>
          <p:nvPr/>
        </p:nvSpPr>
        <p:spPr bwMode="auto">
          <a:xfrm>
            <a:off x="4004222" y="4892169"/>
            <a:ext cx="864096" cy="112078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Push recipes by community zone 2</a:t>
            </a:r>
          </a:p>
          <a:p>
            <a:pPr algn="ctr"/>
            <a:r>
              <a:rPr lang="en-US" sz="100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9EC77BDC-3C16-4814-95FD-33712A86DBB7}"/>
              </a:ext>
            </a:extLst>
          </p:cNvPr>
          <p:cNvGrpSpPr/>
          <p:nvPr/>
        </p:nvGrpSpPr>
        <p:grpSpPr>
          <a:xfrm>
            <a:off x="5364088" y="1556792"/>
            <a:ext cx="3366656" cy="441236"/>
            <a:chOff x="5364088" y="1556792"/>
            <a:chExt cx="3366656" cy="441236"/>
          </a:xfrm>
        </p:grpSpPr>
        <p:sp>
          <p:nvSpPr>
            <p:cNvPr id="7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7FB93136-510A-4B71-90A4-F586C29B8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  <a:latin typeface="+mj-lt"/>
                </a:rPr>
                <a:t>Simple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5F529FF1-AFA1-4EC2-B719-89F1AE47A167}"/>
                </a:ext>
              </a:extLst>
            </p:cNvPr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2B31C555-440E-45B8-8616-DFD3A14F74A5}"/>
                </a:ext>
              </a:extLst>
            </p:cNvPr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84" name="Groupe 75">
            <a:extLst>
              <a:ext uri="{FF2B5EF4-FFF2-40B4-BE49-F238E27FC236}">
                <a16:creationId xmlns:a16="http://schemas.microsoft.com/office/drawing/2014/main" id="{F9BA6E67-03D1-4423-8E6C-FA40B712B0E2}"/>
              </a:ext>
            </a:extLst>
          </p:cNvPr>
          <p:cNvGrpSpPr/>
          <p:nvPr/>
        </p:nvGrpSpPr>
        <p:grpSpPr>
          <a:xfrm>
            <a:off x="5341538" y="2636874"/>
            <a:ext cx="3366656" cy="441236"/>
            <a:chOff x="5364088" y="1556792"/>
            <a:chExt cx="3366656" cy="441236"/>
          </a:xfrm>
        </p:grpSpPr>
        <p:sp>
          <p:nvSpPr>
            <p:cNvPr id="85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E309A6D3-D249-4352-8E2C-8C4A0A708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5CB30F47-4487-4B32-82CE-621500B3852A}"/>
                </a:ext>
              </a:extLst>
            </p:cNvPr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CC280C3E-7482-46E9-9E41-6C6F7414D478}"/>
                </a:ext>
              </a:extLst>
            </p:cNvPr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DB28D87B-FBDA-4E13-8045-3D5C17FF9A93}"/>
              </a:ext>
            </a:extLst>
          </p:cNvPr>
          <p:cNvGrpSpPr/>
          <p:nvPr/>
        </p:nvGrpSpPr>
        <p:grpSpPr>
          <a:xfrm>
            <a:off x="5381808" y="3212976"/>
            <a:ext cx="3366656" cy="441236"/>
            <a:chOff x="5364088" y="1556792"/>
            <a:chExt cx="3366656" cy="441236"/>
          </a:xfrm>
        </p:grpSpPr>
        <p:sp>
          <p:nvSpPr>
            <p:cNvPr id="93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2046D9AD-6F37-4F05-BF3D-63248D625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  <a:latin typeface="+mj-lt"/>
                </a:rPr>
                <a:t>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0E4AED08-2475-434F-A5E4-1992567611DB}"/>
                </a:ext>
              </a:extLst>
            </p:cNvPr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1F8E34AF-856C-4DA8-9632-E49352389D77}"/>
                </a:ext>
              </a:extLst>
            </p:cNvPr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72033FEC-A2C8-4A95-985D-EC9830FC08A7}"/>
              </a:ext>
            </a:extLst>
          </p:cNvPr>
          <p:cNvGrpSpPr/>
          <p:nvPr/>
        </p:nvGrpSpPr>
        <p:grpSpPr>
          <a:xfrm>
            <a:off x="5373626" y="2053996"/>
            <a:ext cx="3366656" cy="441236"/>
            <a:chOff x="5364088" y="1556792"/>
            <a:chExt cx="3366656" cy="441236"/>
          </a:xfrm>
        </p:grpSpPr>
        <p:sp>
          <p:nvSpPr>
            <p:cNvPr id="97" name="Rectangle 7">
              <a:hlinkClick r:id="" action="ppaction://noaction"/>
              <a:extLst>
                <a:ext uri="{FF2B5EF4-FFF2-40B4-BE49-F238E27FC236}">
                  <a16:creationId xmlns:a16="http://schemas.microsoft.com/office/drawing/2014/main" id="{DFDBB41B-25C3-455B-81DA-E177591C0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  <a:latin typeface="+mj-lt"/>
                </a:rPr>
                <a:t>Simple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CA62AF58-CA82-4DE8-A475-60AED4E06BCF}"/>
                </a:ext>
              </a:extLst>
            </p:cNvPr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99" name="Ellipse 98">
              <a:extLst>
                <a:ext uri="{FF2B5EF4-FFF2-40B4-BE49-F238E27FC236}">
                  <a16:creationId xmlns:a16="http://schemas.microsoft.com/office/drawing/2014/main" id="{1F729F18-9059-4101-972F-21AB1FD18C09}"/>
                </a:ext>
              </a:extLst>
            </p:cNvPr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60680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fr-FR" sz="3200" dirty="0">
                <a:solidFill>
                  <a:srgbClr val="FFFFFF"/>
                </a:solidFill>
              </a:rPr>
              <a:t>Simple Editorial Pages Template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1259632" y="2514430"/>
            <a:ext cx="3600000" cy="112985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1259632" y="3672048"/>
            <a:ext cx="1782000" cy="37767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3096032" y="3672048"/>
            <a:ext cx="1782000" cy="37767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 media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1259632" y="4077072"/>
            <a:ext cx="3618272" cy="1438036"/>
            <a:chOff x="1259632" y="3356992"/>
            <a:chExt cx="3618272" cy="1744397"/>
          </a:xfrm>
        </p:grpSpPr>
        <p:sp>
          <p:nvSpPr>
            <p:cNvPr id="54" name="Rectangle 53"/>
            <p:cNvSpPr/>
            <p:nvPr/>
          </p:nvSpPr>
          <p:spPr bwMode="auto">
            <a:xfrm>
              <a:off x="1259632" y="3356992"/>
              <a:ext cx="1170000" cy="1744397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Left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483768" y="3356992"/>
              <a:ext cx="1170000" cy="1744397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Main Content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3707904" y="3356992"/>
              <a:ext cx="1170000" cy="1744397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Right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(F)</a:t>
              </a: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67" name="Groupe 66"/>
          <p:cNvGrpSpPr/>
          <p:nvPr/>
        </p:nvGrpSpPr>
        <p:grpSpPr>
          <a:xfrm>
            <a:off x="5400000" y="3659085"/>
            <a:ext cx="3330744" cy="441236"/>
            <a:chOff x="5570924" y="1440852"/>
            <a:chExt cx="3330744" cy="441236"/>
          </a:xfrm>
        </p:grpSpPr>
        <p:sp>
          <p:nvSpPr>
            <p:cNvPr id="6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4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4247057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News list + News component</a:t>
            </a:r>
          </a:p>
        </p:txBody>
      </p:sp>
      <p:sp>
        <p:nvSpPr>
          <p:cNvPr id="85" name="Ellipse 84"/>
          <p:cNvSpPr/>
          <p:nvPr/>
        </p:nvSpPr>
        <p:spPr>
          <a:xfrm>
            <a:off x="5400000" y="4206459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D</a:t>
            </a:r>
          </a:p>
        </p:txBody>
      </p:sp>
      <p:sp>
        <p:nvSpPr>
          <p:cNvPr id="86" name="Ellipse 85"/>
          <p:cNvSpPr/>
          <p:nvPr/>
        </p:nvSpPr>
        <p:spPr>
          <a:xfrm>
            <a:off x="8289508" y="4206459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91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4765742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Share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98" name="Ellipse 97"/>
          <p:cNvSpPr/>
          <p:nvPr/>
        </p:nvSpPr>
        <p:spPr>
          <a:xfrm>
            <a:off x="5400000" y="4725144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/>
          <a:lstStyle/>
          <a:p>
            <a:pPr algn="ctr"/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F</a:t>
            </a:r>
          </a:p>
        </p:txBody>
      </p:sp>
      <p:sp>
        <p:nvSpPr>
          <p:cNvPr id="99" name="Ellipse 98"/>
          <p:cNvSpPr/>
          <p:nvPr/>
        </p:nvSpPr>
        <p:spPr>
          <a:xfrm>
            <a:off x="8289508" y="472514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19</a:t>
            </a:r>
          </a:p>
        </p:txBody>
      </p:sp>
      <p:grpSp>
        <p:nvGrpSpPr>
          <p:cNvPr id="110" name="Groupe 57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12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28" name="Ellipse 12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130" name="Ellipse 12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1" name="Groupe 62"/>
          <p:cNvGrpSpPr/>
          <p:nvPr/>
        </p:nvGrpSpPr>
        <p:grpSpPr>
          <a:xfrm>
            <a:off x="5400000" y="1997805"/>
            <a:ext cx="3330744" cy="441236"/>
            <a:chOff x="5570924" y="1440852"/>
            <a:chExt cx="3330744" cy="441236"/>
          </a:xfrm>
        </p:grpSpPr>
        <p:sp>
          <p:nvSpPr>
            <p:cNvPr id="1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05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25" name="Ellipse 1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126" name="Ellipse 1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112" name="Groupe 67"/>
          <p:cNvGrpSpPr/>
          <p:nvPr/>
        </p:nvGrpSpPr>
        <p:grpSpPr>
          <a:xfrm>
            <a:off x="5400000" y="2554758"/>
            <a:ext cx="3330744" cy="441236"/>
            <a:chOff x="5570924" y="1440852"/>
            <a:chExt cx="3330744" cy="441236"/>
          </a:xfrm>
        </p:grpSpPr>
        <p:sp>
          <p:nvSpPr>
            <p:cNvPr id="1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22" name="Ellipse 12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123" name="Ellipse 12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3" name="Groupe 72"/>
          <p:cNvGrpSpPr/>
          <p:nvPr/>
        </p:nvGrpSpPr>
        <p:grpSpPr>
          <a:xfrm>
            <a:off x="5400000" y="3111711"/>
            <a:ext cx="3330744" cy="441236"/>
            <a:chOff x="5570924" y="1440852"/>
            <a:chExt cx="3330744" cy="441236"/>
          </a:xfrm>
        </p:grpSpPr>
        <p:sp>
          <p:nvSpPr>
            <p:cNvPr id="11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19" name="Ellipse 11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120" name="Ellipse 11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116" name="ZoneTexte 115"/>
          <p:cNvSpPr txBox="1"/>
          <p:nvPr/>
        </p:nvSpPr>
        <p:spPr>
          <a:xfrm>
            <a:off x="6588224" y="1872000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134" name="ZoneTexte 133"/>
          <p:cNvSpPr txBox="1"/>
          <p:nvPr/>
        </p:nvSpPr>
        <p:spPr>
          <a:xfrm>
            <a:off x="6588224" y="4077072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135" name="Rectangle 134"/>
          <p:cNvSpPr/>
          <p:nvPr/>
        </p:nvSpPr>
        <p:spPr bwMode="auto">
          <a:xfrm>
            <a:off x="5148064" y="5229200"/>
            <a:ext cx="3851920" cy="1224136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page will be used to create </a:t>
            </a:r>
          </a:p>
          <a:p>
            <a:pPr algn="l"/>
            <a:r>
              <a: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news article displayed in the news </a:t>
            </a:r>
          </a:p>
          <a:p>
            <a:pPr algn="l"/>
            <a:r>
              <a: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details page. </a:t>
            </a:r>
          </a:p>
          <a:p>
            <a:pPr algn="l"/>
            <a:endParaRPr lang="en-US" sz="11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procedure to create a new article </a:t>
            </a:r>
            <a:r>
              <a: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</a:t>
            </a:r>
            <a:endParaRPr lang="fr-FR" sz="11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0" name="Objet 49"/>
          <p:cNvGraphicFramePr>
            <a:graphicFrameLocks noChangeAspect="1"/>
          </p:cNvGraphicFramePr>
          <p:nvPr/>
        </p:nvGraphicFramePr>
        <p:xfrm>
          <a:off x="7906072" y="558924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showAsIcon="1" r:id="rId4" imgW="914400" imgH="771525" progId="AcroExch.Document.11">
                  <p:embed/>
                </p:oleObj>
              </mc:Choice>
              <mc:Fallback>
                <p:oleObj name="Acrobat Document" showAsIcon="1" r:id="rId4" imgW="914400" imgH="771525" progId="AcroExch.Document.11">
                  <p:embed/>
                  <p:pic>
                    <p:nvPicPr>
                      <p:cNvPr id="50" name="Obje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6072" y="5589240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47"/>
          <p:cNvSpPr/>
          <p:nvPr/>
        </p:nvSpPr>
        <p:spPr bwMode="auto">
          <a:xfrm>
            <a:off x="1259632" y="5566282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7" name="Image 46" descr="Warning_Signs_no_mobile_phone_calls-12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 bwMode="auto">
          <a:xfrm>
            <a:off x="1259632" y="184482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News list Page MOULINEX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1497851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259632" y="2636912"/>
            <a:ext cx="1782000" cy="36004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096032" y="2636912"/>
            <a:ext cx="1782000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Social sites links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1259632" y="3068960"/>
            <a:ext cx="3600400" cy="243188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SimpleEditorialListNewsMainContentSlot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4" name="Ellipse 2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2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2038403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News list + News component</a:t>
            </a:r>
          </a:p>
        </p:txBody>
      </p:sp>
      <p:sp>
        <p:nvSpPr>
          <p:cNvPr id="28" name="Ellipse 27"/>
          <p:cNvSpPr/>
          <p:nvPr/>
        </p:nvSpPr>
        <p:spPr>
          <a:xfrm>
            <a:off x="5400000" y="1997805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B</a:t>
            </a:r>
          </a:p>
        </p:txBody>
      </p:sp>
      <p:sp>
        <p:nvSpPr>
          <p:cNvPr id="29" name="Ellipse 28"/>
          <p:cNvSpPr/>
          <p:nvPr/>
        </p:nvSpPr>
        <p:spPr>
          <a:xfrm>
            <a:off x="8289508" y="1997805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5566282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19" name="Image 1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auto">
          <a:xfrm>
            <a:off x="1241432" y="2020610"/>
            <a:ext cx="3600400" cy="52554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News Detail Page MOULINEX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259632" y="148478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grpSp>
        <p:nvGrpSpPr>
          <p:cNvPr id="38" name="Groupe 37"/>
          <p:cNvGrpSpPr/>
          <p:nvPr/>
        </p:nvGrpSpPr>
        <p:grpSpPr>
          <a:xfrm>
            <a:off x="1259632" y="3108256"/>
            <a:ext cx="3600400" cy="2330342"/>
            <a:chOff x="1259632" y="2401312"/>
            <a:chExt cx="3600400" cy="2330342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259632" y="2401312"/>
              <a:ext cx="3600400" cy="2330342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b="1" baseline="0" dirty="0">
                <a:solidFill>
                  <a:schemeClr val="tx1"/>
                </a:solidFill>
                <a:ea typeface="ＭＳ Ｐゴシック" pitchFamily="34" charset="-128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051888" y="2420888"/>
              <a:ext cx="2016224" cy="2304256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Main content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104000" y="2420888"/>
              <a:ext cx="720000" cy="576000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Social sharing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296000" y="2420888"/>
              <a:ext cx="720000" cy="576000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Right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content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</p:grpSp>
      <p:sp>
        <p:nvSpPr>
          <p:cNvPr id="33" name="ZoneTexte 32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49" name="ZoneTexte 48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0" name="Groupe 49"/>
          <p:cNvGrpSpPr/>
          <p:nvPr/>
        </p:nvGrpSpPr>
        <p:grpSpPr>
          <a:xfrm>
            <a:off x="5400000" y="1998284"/>
            <a:ext cx="3330744" cy="441236"/>
            <a:chOff x="5570924" y="1440852"/>
            <a:chExt cx="3330744" cy="441236"/>
          </a:xfrm>
        </p:grpSpPr>
        <p:sp>
          <p:nvSpPr>
            <p:cNvPr id="5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050" b="1" baseline="0" dirty="0">
                  <a:solidFill>
                    <a:srgbClr val="FFFFFF"/>
                  </a:solidFill>
                </a:rPr>
                <a:t>CMS paragraph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3" name="Ellipse 5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66" name="Groupe 65"/>
          <p:cNvGrpSpPr/>
          <p:nvPr/>
        </p:nvGrpSpPr>
        <p:grpSpPr>
          <a:xfrm>
            <a:off x="5400000" y="2555716"/>
            <a:ext cx="3330744" cy="441236"/>
            <a:chOff x="5570924" y="1440852"/>
            <a:chExt cx="3330744" cy="441236"/>
          </a:xfrm>
        </p:grpSpPr>
        <p:sp>
          <p:nvSpPr>
            <p:cNvPr id="6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Share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8" name="Ellipse 6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70" name="Ellipse 6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19</a:t>
              </a:r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1259632" y="2692540"/>
            <a:ext cx="3618400" cy="360040"/>
            <a:chOff x="1259632" y="1979028"/>
            <a:chExt cx="3618400" cy="36004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259632" y="1979028"/>
              <a:ext cx="1782000" cy="360040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100" b="1" baseline="0" dirty="0">
                <a:solidFill>
                  <a:schemeClr val="tx1"/>
                </a:solidFill>
                <a:ea typeface="ＭＳ Ｐゴシック" pitchFamily="34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096032" y="1979028"/>
              <a:ext cx="1782000" cy="36004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Social sites links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31" name="Image 30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2001689"/>
              <a:ext cx="203175" cy="203175"/>
            </a:xfrm>
            <a:prstGeom prst="rect">
              <a:avLst/>
            </a:prstGeom>
          </p:spPr>
        </p:pic>
      </p:grpSp>
      <p:sp>
        <p:nvSpPr>
          <p:cNvPr id="32" name="Rectangle 31"/>
          <p:cNvSpPr/>
          <p:nvPr/>
        </p:nvSpPr>
        <p:spPr bwMode="auto">
          <a:xfrm>
            <a:off x="1259632" y="5494274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 bwMode="auto">
          <a:xfrm>
            <a:off x="1259632" y="1988840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 err="1">
                <a:solidFill>
                  <a:srgbClr val="FFFFFF"/>
                </a:solidFill>
              </a:rPr>
              <a:t>MyMOULINEX</a:t>
            </a:r>
            <a:r>
              <a:rPr lang="en-US" sz="3200" dirty="0">
                <a:solidFill>
                  <a:srgbClr val="FFFFFF"/>
                </a:solidFill>
              </a:rPr>
              <a:t> / </a:t>
            </a:r>
            <a:r>
              <a:rPr lang="en-US" sz="3200" dirty="0" err="1">
                <a:solidFill>
                  <a:srgbClr val="FFFFFF"/>
                </a:solidFill>
              </a:rPr>
              <a:t>MyROWENTA</a:t>
            </a:r>
            <a:r>
              <a:rPr lang="en-US" sz="3200" dirty="0">
                <a:solidFill>
                  <a:srgbClr val="FFFFFF"/>
                </a:solidFill>
              </a:rPr>
              <a:t> Page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59632" y="2564904"/>
            <a:ext cx="3600000" cy="66427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259632" y="148478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grpSp>
        <p:nvGrpSpPr>
          <p:cNvPr id="42" name="Groupe 41"/>
          <p:cNvGrpSpPr/>
          <p:nvPr/>
        </p:nvGrpSpPr>
        <p:grpSpPr>
          <a:xfrm>
            <a:off x="1259632" y="3280315"/>
            <a:ext cx="3618400" cy="457639"/>
            <a:chOff x="1259632" y="2691679"/>
            <a:chExt cx="3618400" cy="457639"/>
          </a:xfrm>
        </p:grpSpPr>
        <p:sp>
          <p:nvSpPr>
            <p:cNvPr id="9" name="Rectangle 8"/>
            <p:cNvSpPr/>
            <p:nvPr/>
          </p:nvSpPr>
          <p:spPr bwMode="auto">
            <a:xfrm>
              <a:off x="1259632" y="2691679"/>
              <a:ext cx="1782000" cy="457639"/>
            </a:xfrm>
            <a:prstGeom prst="rect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100" b="1" baseline="0" dirty="0">
                  <a:solidFill>
                    <a:schemeClr val="tx1"/>
                  </a:solidFill>
                  <a:ea typeface="ＭＳ Ｐゴシック" pitchFamily="34" charset="-128"/>
                </a:rPr>
                <a:t>Title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096032" y="2691679"/>
              <a:ext cx="1782000" cy="457639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 err="1">
                  <a:solidFill>
                    <a:srgbClr val="FFFFFF"/>
                  </a:solidFill>
                  <a:ea typeface="ＭＳ Ｐゴシック" pitchFamily="34" charset="-128"/>
                </a:rPr>
                <a:t>SocialWallSocialMedia</a:t>
              </a:r>
              <a:endParaRPr lang="en-US" sz="1050" b="1" baseline="0" dirty="0">
                <a:solidFill>
                  <a:srgbClr val="FFFFFF"/>
                </a:solidFill>
                <a:ea typeface="ＭＳ Ｐゴシック" pitchFamily="34" charset="-128"/>
              </a:endParaRP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1259632" y="3789088"/>
            <a:ext cx="3618272" cy="2201988"/>
            <a:chOff x="1259632" y="2636912"/>
            <a:chExt cx="3618272" cy="2808312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259632" y="2636912"/>
              <a:ext cx="1170000" cy="2808312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Slot1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483768" y="2636912"/>
              <a:ext cx="1170000" cy="2808312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Slot2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707904" y="2636912"/>
              <a:ext cx="1170000" cy="2808312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Social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Widgets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</p:grpSp>
      <p:sp>
        <p:nvSpPr>
          <p:cNvPr id="108" name="ZoneTexte 107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109" name="Groupe 108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1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113" name="ZoneTexte 11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114" name="Groupe 113"/>
          <p:cNvGrpSpPr/>
          <p:nvPr/>
        </p:nvGrpSpPr>
        <p:grpSpPr>
          <a:xfrm>
            <a:off x="5400000" y="1997805"/>
            <a:ext cx="3330744" cy="441236"/>
            <a:chOff x="5570924" y="1440852"/>
            <a:chExt cx="3330744" cy="441236"/>
          </a:xfrm>
        </p:grpSpPr>
        <p:sp>
          <p:nvSpPr>
            <p:cNvPr id="11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05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1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grpSp>
        <p:nvGrpSpPr>
          <p:cNvPr id="118" name="Groupe 117"/>
          <p:cNvGrpSpPr/>
          <p:nvPr/>
        </p:nvGrpSpPr>
        <p:grpSpPr>
          <a:xfrm>
            <a:off x="5400000" y="2554758"/>
            <a:ext cx="3330744" cy="441236"/>
            <a:chOff x="5570924" y="1440852"/>
            <a:chExt cx="3330744" cy="441236"/>
          </a:xfrm>
        </p:grpSpPr>
        <p:sp>
          <p:nvSpPr>
            <p:cNvPr id="11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SocialPostComponent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20" name="Ellipse 11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121" name="Ellipse 12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21</a:t>
              </a:r>
            </a:p>
          </p:txBody>
        </p:sp>
      </p:grpSp>
      <p:grpSp>
        <p:nvGrpSpPr>
          <p:cNvPr id="122" name="Groupe 121"/>
          <p:cNvGrpSpPr/>
          <p:nvPr/>
        </p:nvGrpSpPr>
        <p:grpSpPr>
          <a:xfrm>
            <a:off x="5400000" y="3111711"/>
            <a:ext cx="3330744" cy="441236"/>
            <a:chOff x="5570924" y="1440852"/>
            <a:chExt cx="3330744" cy="441236"/>
          </a:xfrm>
        </p:grpSpPr>
        <p:sp>
          <p:nvSpPr>
            <p:cNvPr id="12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Facebook Widget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24" name="Ellipse 12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125" name="Ellipse 12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22</a:t>
              </a:r>
            </a:p>
          </p:txBody>
        </p:sp>
      </p:grpSp>
      <p:grpSp>
        <p:nvGrpSpPr>
          <p:cNvPr id="126" name="Groupe 125"/>
          <p:cNvGrpSpPr/>
          <p:nvPr/>
        </p:nvGrpSpPr>
        <p:grpSpPr>
          <a:xfrm>
            <a:off x="5400000" y="3668664"/>
            <a:ext cx="3330744" cy="441236"/>
            <a:chOff x="5570924" y="1440852"/>
            <a:chExt cx="3330744" cy="441236"/>
          </a:xfrm>
        </p:grpSpPr>
        <p:sp>
          <p:nvSpPr>
            <p:cNvPr id="12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Twitter Widget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28" name="Ellipse 12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129" name="Ellipse 128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23</a:t>
              </a:r>
            </a:p>
          </p:txBody>
        </p:sp>
      </p:grpSp>
      <p:grpSp>
        <p:nvGrpSpPr>
          <p:cNvPr id="130" name="Groupe 129"/>
          <p:cNvGrpSpPr/>
          <p:nvPr/>
        </p:nvGrpSpPr>
        <p:grpSpPr>
          <a:xfrm>
            <a:off x="5400000" y="4225617"/>
            <a:ext cx="3330744" cy="441236"/>
            <a:chOff x="5570924" y="1440852"/>
            <a:chExt cx="3330744" cy="441236"/>
          </a:xfrm>
        </p:grpSpPr>
        <p:sp>
          <p:nvSpPr>
            <p:cNvPr id="13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Instagram Widget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32" name="Ellipse 13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24</a:t>
              </a:r>
            </a:p>
          </p:txBody>
        </p:sp>
      </p:grpSp>
      <p:sp>
        <p:nvSpPr>
          <p:cNvPr id="142" name="ZoneTexte 141"/>
          <p:cNvSpPr txBox="1"/>
          <p:nvPr/>
        </p:nvSpPr>
        <p:spPr>
          <a:xfrm>
            <a:off x="6588224" y="4113076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143" name="ZoneTexte 142"/>
          <p:cNvSpPr txBox="1"/>
          <p:nvPr/>
        </p:nvSpPr>
        <p:spPr>
          <a:xfrm>
            <a:off x="6588224" y="3573016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259632" y="6042210"/>
            <a:ext cx="3600000" cy="72008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4" name="Image 43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 bwMode="auto">
          <a:xfrm>
            <a:off x="1259632" y="1970687"/>
            <a:ext cx="3600400" cy="52220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e 55"/>
          <p:cNvGrpSpPr/>
          <p:nvPr/>
        </p:nvGrpSpPr>
        <p:grpSpPr>
          <a:xfrm>
            <a:off x="5517292" y="1988840"/>
            <a:ext cx="3177540" cy="441236"/>
            <a:chOff x="5724128" y="1440852"/>
            <a:chExt cx="3177540" cy="441236"/>
          </a:xfrm>
        </p:grpSpPr>
        <p:sp>
          <p:nvSpPr>
            <p:cNvPr id="57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51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3140968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Paragraph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8289508" y="3140968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Made in ROWENTA Page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259632" y="141277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 </a:t>
            </a:r>
          </a:p>
        </p:txBody>
      </p:sp>
      <p:grpSp>
        <p:nvGrpSpPr>
          <p:cNvPr id="3" name="Groupe 69"/>
          <p:cNvGrpSpPr/>
          <p:nvPr/>
        </p:nvGrpSpPr>
        <p:grpSpPr>
          <a:xfrm>
            <a:off x="1259632" y="3768166"/>
            <a:ext cx="3618272" cy="1461034"/>
            <a:chOff x="1259632" y="3581890"/>
            <a:chExt cx="3618272" cy="186333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1" name="Rectangle 10"/>
            <p:cNvSpPr/>
            <p:nvPr/>
          </p:nvSpPr>
          <p:spPr bwMode="auto">
            <a:xfrm>
              <a:off x="1259632" y="3581890"/>
              <a:ext cx="1170000" cy="1863334"/>
            </a:xfrm>
            <a:prstGeom prst="rect">
              <a:avLst/>
            </a:prstGeom>
            <a:grpFill/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ROWENTA DNA paragraph 1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483768" y="3581890"/>
              <a:ext cx="1170000" cy="1863334"/>
            </a:xfrm>
            <a:prstGeom prst="rect">
              <a:avLst/>
            </a:prstGeom>
            <a:grpFill/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ROWENTA DNA paragraph 2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707904" y="3581890"/>
              <a:ext cx="1170000" cy="1863334"/>
            </a:xfrm>
            <a:prstGeom prst="rect">
              <a:avLst/>
            </a:prstGeom>
            <a:grpFill/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ROWENTA DNA paragraph 3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</p:grpSp>
      <p:sp>
        <p:nvSpPr>
          <p:cNvPr id="108" name="ZoneTexte 107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5" name="Groupe 108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11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Link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113" name="ZoneTexte 11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7" name="Groupe 113"/>
          <p:cNvGrpSpPr/>
          <p:nvPr/>
        </p:nvGrpSpPr>
        <p:grpSpPr>
          <a:xfrm>
            <a:off x="5400000" y="1997805"/>
            <a:ext cx="3330744" cy="1008335"/>
            <a:chOff x="5570924" y="1440852"/>
            <a:chExt cx="3330744" cy="1008335"/>
          </a:xfrm>
        </p:grpSpPr>
        <p:sp>
          <p:nvSpPr>
            <p:cNvPr id="11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2048549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05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1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8460432" y="2007951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120" name="Ellipse 119"/>
          <p:cNvSpPr/>
          <p:nvPr/>
        </p:nvSpPr>
        <p:spPr>
          <a:xfrm>
            <a:off x="5400000" y="2554758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C</a:t>
            </a:r>
          </a:p>
        </p:txBody>
      </p:sp>
      <p:sp>
        <p:nvSpPr>
          <p:cNvPr id="124" name="Ellipse 123"/>
          <p:cNvSpPr/>
          <p:nvPr/>
        </p:nvSpPr>
        <p:spPr>
          <a:xfrm>
            <a:off x="5400000" y="3111711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D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259632" y="6165304"/>
            <a:ext cx="3600000" cy="52701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4" name="Image 43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 bwMode="auto">
          <a:xfrm>
            <a:off x="1259632" y="2760006"/>
            <a:ext cx="3600000" cy="7410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619672" y="3272134"/>
            <a:ext cx="2808312" cy="3938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Simple Banners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70924" y="3685622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 News component</a:t>
            </a:r>
          </a:p>
        </p:txBody>
      </p:sp>
      <p:sp>
        <p:nvSpPr>
          <p:cNvPr id="48" name="Ellipse 47"/>
          <p:cNvSpPr/>
          <p:nvPr/>
        </p:nvSpPr>
        <p:spPr>
          <a:xfrm>
            <a:off x="5417720" y="3645024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E</a:t>
            </a:r>
          </a:p>
        </p:txBody>
      </p:sp>
      <p:sp>
        <p:nvSpPr>
          <p:cNvPr id="49" name="Ellipse 48"/>
          <p:cNvSpPr/>
          <p:nvPr/>
        </p:nvSpPr>
        <p:spPr>
          <a:xfrm>
            <a:off x="8307228" y="364502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259632" y="5352294"/>
            <a:ext cx="3600000" cy="7410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Latest News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1259632" y="1995121"/>
            <a:ext cx="3600400" cy="713799"/>
            <a:chOff x="1259632" y="1995121"/>
            <a:chExt cx="3600400" cy="713799"/>
          </a:xfrm>
        </p:grpSpPr>
        <p:sp>
          <p:nvSpPr>
            <p:cNvPr id="4" name="Rectangle 3"/>
            <p:cNvSpPr/>
            <p:nvPr/>
          </p:nvSpPr>
          <p:spPr bwMode="auto">
            <a:xfrm>
              <a:off x="1259632" y="2327958"/>
              <a:ext cx="3600000" cy="38096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Top Menu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pic>
          <p:nvPicPr>
            <p:cNvPr id="60" name="Image 59" descr="icon_locked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56857" y="1995121"/>
              <a:ext cx="203175" cy="203175"/>
            </a:xfrm>
            <a:prstGeom prst="rect">
              <a:avLst/>
            </a:prstGeom>
          </p:spPr>
        </p:pic>
      </p:grpSp>
      <p:pic>
        <p:nvPicPr>
          <p:cNvPr id="61" name="Image 60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6857" y="2793777"/>
            <a:ext cx="203175" cy="203175"/>
          </a:xfrm>
          <a:prstGeom prst="rect">
            <a:avLst/>
          </a:prstGeom>
        </p:spPr>
      </p:pic>
      <p:pic>
        <p:nvPicPr>
          <p:cNvPr id="62" name="Image 61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24809" y="3297833"/>
            <a:ext cx="203175" cy="203175"/>
          </a:xfrm>
          <a:prstGeom prst="rect">
            <a:avLst/>
          </a:prstGeom>
        </p:spPr>
      </p:pic>
      <p:pic>
        <p:nvPicPr>
          <p:cNvPr id="63" name="Image 62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6857" y="3789040"/>
            <a:ext cx="203175" cy="203175"/>
          </a:xfrm>
          <a:prstGeom prst="rect">
            <a:avLst/>
          </a:prstGeom>
        </p:spPr>
      </p:pic>
      <p:pic>
        <p:nvPicPr>
          <p:cNvPr id="64" name="Image 63" descr="icon_lock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5386065"/>
            <a:ext cx="203175" cy="203175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 bwMode="auto">
          <a:xfrm>
            <a:off x="1259632" y="1895394"/>
            <a:ext cx="3600400" cy="38147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Where to buy? Store on line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41277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339752" y="3195569"/>
            <a:ext cx="2520280" cy="224965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Container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339752" y="2479528"/>
            <a:ext cx="252028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1259632" y="2475089"/>
            <a:ext cx="1008112" cy="124194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Online store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1259632" y="3789040"/>
            <a:ext cx="1008112" cy="165618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79" name="Groupe 78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5400000" y="2520132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Component container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24</a:t>
              </a:r>
            </a:p>
          </p:txBody>
        </p:sp>
      </p:grpSp>
      <p:grpSp>
        <p:nvGrpSpPr>
          <p:cNvPr id="87" name="Groupe 86"/>
          <p:cNvGrpSpPr/>
          <p:nvPr/>
        </p:nvGrpSpPr>
        <p:grpSpPr>
          <a:xfrm>
            <a:off x="5400000" y="3059772"/>
            <a:ext cx="3330744" cy="441236"/>
            <a:chOff x="5570924" y="1440852"/>
            <a:chExt cx="3330744" cy="441236"/>
          </a:xfrm>
        </p:grpSpPr>
        <p:sp>
          <p:nvSpPr>
            <p:cNvPr id="8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Push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90" name="Ellipse 89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25</a:t>
              </a:r>
            </a:p>
          </p:txBody>
        </p:sp>
      </p:grpSp>
      <p:grpSp>
        <p:nvGrpSpPr>
          <p:cNvPr id="24" name="Groupe 57"/>
          <p:cNvGrpSpPr/>
          <p:nvPr/>
        </p:nvGrpSpPr>
        <p:grpSpPr>
          <a:xfrm>
            <a:off x="5400000" y="1980492"/>
            <a:ext cx="3330744" cy="441236"/>
            <a:chOff x="5570924" y="1440852"/>
            <a:chExt cx="3330744" cy="441236"/>
          </a:xfrm>
        </p:grpSpPr>
        <p:sp>
          <p:nvSpPr>
            <p:cNvPr id="2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7" name="Ellipse 2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6588224" y="1872000"/>
            <a:ext cx="936104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rgbClr val="FFC000"/>
                </a:solidFill>
                <a:latin typeface="+mn-lt"/>
              </a:rPr>
              <a:t>and/or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1259632" y="5494274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 bwMode="auto">
          <a:xfrm>
            <a:off x="1259632" y="1895346"/>
            <a:ext cx="3600400" cy="48578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715821" cy="710952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Where to buy? Store online KRUPS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41277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1259632" y="3717032"/>
            <a:ext cx="3600400" cy="172819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Container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339752" y="2479528"/>
            <a:ext cx="252028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1259632" y="2475089"/>
            <a:ext cx="1008112" cy="119289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Online store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79" name="Groupe 78"/>
          <p:cNvGrpSpPr/>
          <p:nvPr/>
        </p:nvGrpSpPr>
        <p:grpSpPr>
          <a:xfrm>
            <a:off x="5399760" y="2438377"/>
            <a:ext cx="3330744" cy="441236"/>
            <a:chOff x="5570924" y="1440852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5399760" y="3405255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Component container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24</a:t>
              </a: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1259632" y="5494274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246086" y="1912658"/>
            <a:ext cx="3613546" cy="50907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4" name="Groupe 75"/>
          <p:cNvGrpSpPr/>
          <p:nvPr/>
        </p:nvGrpSpPr>
        <p:grpSpPr>
          <a:xfrm>
            <a:off x="5400000" y="1453995"/>
            <a:ext cx="3366656" cy="441236"/>
            <a:chOff x="5364088" y="1556792"/>
            <a:chExt cx="3366656" cy="441236"/>
          </a:xfrm>
        </p:grpSpPr>
        <p:sp>
          <p:nvSpPr>
            <p:cNvPr id="3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39" name="Groupe 75"/>
          <p:cNvGrpSpPr/>
          <p:nvPr/>
        </p:nvGrpSpPr>
        <p:grpSpPr>
          <a:xfrm>
            <a:off x="5399760" y="1929407"/>
            <a:ext cx="3366656" cy="441236"/>
            <a:chOff x="5364088" y="1556792"/>
            <a:chExt cx="3366656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3" name="Ellipse 42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5399760" y="2923421"/>
            <a:ext cx="3330744" cy="441236"/>
            <a:chOff x="5570924" y="1440852"/>
            <a:chExt cx="3330744" cy="441236"/>
          </a:xfrm>
        </p:grpSpPr>
        <p:sp>
          <p:nvSpPr>
            <p:cNvPr id="4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8" name="Rectangle 47"/>
          <p:cNvSpPr/>
          <p:nvPr/>
        </p:nvSpPr>
        <p:spPr bwMode="auto">
          <a:xfrm>
            <a:off x="2339352" y="3172939"/>
            <a:ext cx="2520280" cy="4950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Store list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369246840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Where to buy? Store finder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41277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339752" y="2564905"/>
            <a:ext cx="2520280" cy="252027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Map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1259632" y="2547097"/>
            <a:ext cx="1008112" cy="124194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Store search engine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1259632" y="3861048"/>
            <a:ext cx="1008112" cy="122413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Push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2" name="Groupe 78"/>
          <p:cNvGrpSpPr/>
          <p:nvPr/>
        </p:nvGrpSpPr>
        <p:grpSpPr>
          <a:xfrm>
            <a:off x="5436096" y="2204864"/>
            <a:ext cx="3141148" cy="441236"/>
            <a:chOff x="5570924" y="1440852"/>
            <a:chExt cx="3141148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</p:grpSp>
      <p:grpSp>
        <p:nvGrpSpPr>
          <p:cNvPr id="4" name="Groupe 86"/>
          <p:cNvGrpSpPr/>
          <p:nvPr/>
        </p:nvGrpSpPr>
        <p:grpSpPr>
          <a:xfrm>
            <a:off x="5436096" y="1628800"/>
            <a:ext cx="3141148" cy="441236"/>
            <a:chOff x="5570924" y="1440852"/>
            <a:chExt cx="3141148" cy="441236"/>
          </a:xfrm>
        </p:grpSpPr>
        <p:sp>
          <p:nvSpPr>
            <p:cNvPr id="8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Push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1259632" y="5566282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 bwMode="auto">
          <a:xfrm>
            <a:off x="1259632" y="5157192"/>
            <a:ext cx="3628052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H1 Tag SEO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9" name="Ellipse 18"/>
          <p:cNvSpPr/>
          <p:nvPr/>
        </p:nvSpPr>
        <p:spPr>
          <a:xfrm>
            <a:off x="8316416" y="162880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25</a:t>
            </a:r>
          </a:p>
        </p:txBody>
      </p:sp>
      <p:sp>
        <p:nvSpPr>
          <p:cNvPr id="20" name="Ellipse 19"/>
          <p:cNvSpPr/>
          <p:nvPr/>
        </p:nvSpPr>
        <p:spPr>
          <a:xfrm>
            <a:off x="8316416" y="220486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259632" y="1916832"/>
            <a:ext cx="3600400" cy="55825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413792"/>
            <a:ext cx="7104261" cy="566936"/>
          </a:xfrm>
        </p:spPr>
        <p:txBody>
          <a:bodyPr/>
          <a:lstStyle/>
          <a:p>
            <a:pPr lvl="1"/>
            <a:r>
              <a:rPr lang="en-US" sz="2400" dirty="0">
                <a:solidFill>
                  <a:srgbClr val="FFFFFF"/>
                </a:solidFill>
              </a:rPr>
              <a:t>Where to buy page – ALL-CLAD / </a:t>
            </a:r>
            <a:r>
              <a:rPr lang="en-US" sz="2400" dirty="0" err="1">
                <a:solidFill>
                  <a:srgbClr val="FFFFFF"/>
                </a:solidFill>
              </a:rPr>
              <a:t>Lagostina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628800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339752" y="3068961"/>
            <a:ext cx="2520280" cy="201622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Map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1259632" y="3068959"/>
            <a:ext cx="1008112" cy="64807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Store search engine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2" name="Groupe 78"/>
          <p:cNvGrpSpPr/>
          <p:nvPr/>
        </p:nvGrpSpPr>
        <p:grpSpPr>
          <a:xfrm>
            <a:off x="5436096" y="2204864"/>
            <a:ext cx="3141148" cy="441236"/>
            <a:chOff x="5570924" y="1440852"/>
            <a:chExt cx="3141148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</p:grpSp>
      <p:grpSp>
        <p:nvGrpSpPr>
          <p:cNvPr id="3" name="Groupe 86"/>
          <p:cNvGrpSpPr/>
          <p:nvPr/>
        </p:nvGrpSpPr>
        <p:grpSpPr>
          <a:xfrm>
            <a:off x="5436096" y="1628800"/>
            <a:ext cx="3141148" cy="441236"/>
            <a:chOff x="5570924" y="1440852"/>
            <a:chExt cx="3141148" cy="441236"/>
          </a:xfrm>
        </p:grpSpPr>
        <p:sp>
          <p:nvSpPr>
            <p:cNvPr id="8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1259632" y="6021288"/>
            <a:ext cx="3600000" cy="72008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 bwMode="auto">
          <a:xfrm>
            <a:off x="1259632" y="5157192"/>
            <a:ext cx="3628052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Retailers 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19" name="Ellipse 18"/>
          <p:cNvSpPr/>
          <p:nvPr/>
        </p:nvSpPr>
        <p:spPr>
          <a:xfrm>
            <a:off x="8316416" y="1628800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0" name="Ellipse 19"/>
          <p:cNvSpPr/>
          <p:nvPr/>
        </p:nvSpPr>
        <p:spPr>
          <a:xfrm>
            <a:off x="8316416" y="2204864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259632" y="2636912"/>
            <a:ext cx="3628052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Map 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259632" y="5589240"/>
            <a:ext cx="3628052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Retailers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23" name="Groupe 78"/>
          <p:cNvGrpSpPr/>
          <p:nvPr/>
        </p:nvGrpSpPr>
        <p:grpSpPr>
          <a:xfrm>
            <a:off x="5436096" y="2780928"/>
            <a:ext cx="3141148" cy="441236"/>
            <a:chOff x="5570924" y="1440852"/>
            <a:chExt cx="3141148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</p:grpSp>
      <p:sp>
        <p:nvSpPr>
          <p:cNvPr id="26" name="Ellipse 25"/>
          <p:cNvSpPr/>
          <p:nvPr/>
        </p:nvSpPr>
        <p:spPr>
          <a:xfrm>
            <a:off x="8316416" y="2780928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1259632" y="3789040"/>
            <a:ext cx="1008112" cy="129614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100" b="1" baseline="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259632" y="2132856"/>
            <a:ext cx="3600400" cy="45353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931166"/>
              </p:ext>
            </p:extLst>
          </p:nvPr>
        </p:nvGraphicFramePr>
        <p:xfrm>
          <a:off x="251520" y="1412776"/>
          <a:ext cx="8496941" cy="6309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24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4123843918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3819056586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1620680867"/>
                    </a:ext>
                  </a:extLst>
                </a:gridCol>
                <a:gridCol w="6730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Page</a:t>
                      </a:r>
                    </a:p>
                    <a:p>
                      <a:endParaRPr lang="fr-FR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MA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fr-MA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DTC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MouliSearch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190094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Enjoy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ROWENTA/CALOR advices  Master page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421332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Enjoy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ROWENTA / Made in  ROWENTA/ CALOR advices article page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338915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0020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Subcategory Page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ROWENTA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85298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84623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CALOR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77074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Category page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Rowenta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Collections list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20643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ProductDetails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44285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Search Results Page (empty search)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1768118"/>
                  </a:ext>
                </a:extLst>
              </a:tr>
            </a:tbl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Pages list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Pages - List of pages with CMS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2</a:t>
            </a:r>
          </a:p>
        </p:txBody>
      </p:sp>
      <p:pic>
        <p:nvPicPr>
          <p:cNvPr id="13" name="Image 12" descr="logo tefal.png">
            <a:extLst>
              <a:ext uri="{FF2B5EF4-FFF2-40B4-BE49-F238E27FC236}">
                <a16:creationId xmlns:a16="http://schemas.microsoft.com/office/drawing/2014/main" id="{3CBC8E8A-EF45-426D-9B7A-CBAEBB84CA6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90749" y="1699788"/>
            <a:ext cx="457200" cy="107092"/>
          </a:xfrm>
          <a:prstGeom prst="rect">
            <a:avLst/>
          </a:prstGeom>
        </p:spPr>
      </p:pic>
      <p:pic>
        <p:nvPicPr>
          <p:cNvPr id="14" name="Image 13" descr="logo moulinex.jpg">
            <a:extLst>
              <a:ext uri="{FF2B5EF4-FFF2-40B4-BE49-F238E27FC236}">
                <a16:creationId xmlns:a16="http://schemas.microsoft.com/office/drawing/2014/main" id="{1C2D4436-BFBA-4B65-8913-B4BC756C1FF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01875" y="1646360"/>
            <a:ext cx="457200" cy="128318"/>
          </a:xfrm>
          <a:prstGeom prst="rect">
            <a:avLst/>
          </a:prstGeom>
        </p:spPr>
      </p:pic>
      <p:pic>
        <p:nvPicPr>
          <p:cNvPr id="15" name="Image 14" descr="logo-rowenta.jpg">
            <a:extLst>
              <a:ext uri="{FF2B5EF4-FFF2-40B4-BE49-F238E27FC236}">
                <a16:creationId xmlns:a16="http://schemas.microsoft.com/office/drawing/2014/main" id="{E7CA6C4C-DCF6-4578-B085-DC107E541F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86442" y="1745676"/>
            <a:ext cx="457200" cy="58006"/>
          </a:xfrm>
          <a:prstGeom prst="rect">
            <a:avLst/>
          </a:prstGeom>
        </p:spPr>
      </p:pic>
      <p:pic>
        <p:nvPicPr>
          <p:cNvPr id="16" name="Image 15" descr="krups-logo.png">
            <a:extLst>
              <a:ext uri="{FF2B5EF4-FFF2-40B4-BE49-F238E27FC236}">
                <a16:creationId xmlns:a16="http://schemas.microsoft.com/office/drawing/2014/main" id="{B4E858A6-2AD9-4E6F-8ACF-DFC05BC7732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1136" y="1692662"/>
            <a:ext cx="457200" cy="190500"/>
          </a:xfrm>
          <a:prstGeom prst="rect">
            <a:avLst/>
          </a:prstGeom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F805C4A0-2C83-4183-AE43-02C3AD4D3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7894" y="1594575"/>
            <a:ext cx="457200" cy="32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8688ABD-980D-4B95-91A3-B1E9F644160C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8417" y="1670942"/>
            <a:ext cx="457200" cy="1494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74CB60A-1171-42FA-BE11-4DF51CEEBFA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374" y="1674203"/>
            <a:ext cx="457200" cy="15826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15BB041-5F69-48AB-9F4B-1938BB3CDE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6897" y="1670942"/>
            <a:ext cx="457200" cy="19304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299BBA9-278A-4413-9BFB-84C1890B6CD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819" y="1564311"/>
            <a:ext cx="310973" cy="378045"/>
          </a:xfrm>
          <a:prstGeom prst="rect">
            <a:avLst/>
          </a:prstGeom>
        </p:spPr>
      </p:pic>
      <p:pic>
        <p:nvPicPr>
          <p:cNvPr id="21" name="Image 20" descr="logo-rowenta.jpg">
            <a:extLst>
              <a:ext uri="{FF2B5EF4-FFF2-40B4-BE49-F238E27FC236}">
                <a16:creationId xmlns:a16="http://schemas.microsoft.com/office/drawing/2014/main" id="{E7CA6C4C-DCF6-4578-B085-DC107E541F0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64323" y="1536569"/>
            <a:ext cx="457200" cy="58006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About Us Template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1259632" y="2491822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About us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5382552"/>
            <a:ext cx="3600000" cy="12148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2005686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4" name="Rectangle 33"/>
          <p:cNvSpPr/>
          <p:nvPr/>
        </p:nvSpPr>
        <p:spPr bwMode="auto">
          <a:xfrm>
            <a:off x="1259632" y="3214504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About us introduction text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3937186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About us paragraph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4659868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About us  H1 TAG SEO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4" name="Groupe 37"/>
          <p:cNvGrpSpPr/>
          <p:nvPr/>
        </p:nvGrpSpPr>
        <p:grpSpPr>
          <a:xfrm>
            <a:off x="5220072" y="3789040"/>
            <a:ext cx="3672408" cy="1556792"/>
            <a:chOff x="5220072" y="4385083"/>
            <a:chExt cx="3672408" cy="1556792"/>
          </a:xfrm>
        </p:grpSpPr>
        <p:sp>
          <p:nvSpPr>
            <p:cNvPr id="39" name="Rectangle 38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364088" y="4794147"/>
              <a:ext cx="33843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SEO section is only used for SEO purpose (Search Engine Optimization) and is not displayed on the page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41" name="Connecteur en angle 40"/>
          <p:cNvCxnSpPr>
            <a:stCxn id="39" idx="1"/>
            <a:endCxn id="36" idx="3"/>
          </p:cNvCxnSpPr>
          <p:nvPr/>
        </p:nvCxnSpPr>
        <p:spPr bwMode="auto">
          <a:xfrm rot="10800000" flipV="1">
            <a:off x="4859632" y="4567436"/>
            <a:ext cx="360440" cy="458954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8" name="Rectangle 2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259632" y="184482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About us page - ALL-CLAD / </a:t>
            </a:r>
            <a:r>
              <a:rPr lang="en-US" sz="2800" dirty="0" err="1">
                <a:solidFill>
                  <a:srgbClr val="FFFFFF"/>
                </a:solidFill>
              </a:rPr>
              <a:t>Lagostina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1259632" y="2491822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Introduction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4734480"/>
            <a:ext cx="3600000" cy="12148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3214504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Header Content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3937186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Content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184482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715821" cy="710952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About us page – KRUPS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41277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1259632" y="4554392"/>
            <a:ext cx="1728192" cy="89083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Innovators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1246086" y="2479528"/>
            <a:ext cx="3613946" cy="55520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Paragraph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79" name="Groupe 78"/>
          <p:cNvGrpSpPr/>
          <p:nvPr/>
        </p:nvGrpSpPr>
        <p:grpSpPr>
          <a:xfrm>
            <a:off x="5399760" y="1957936"/>
            <a:ext cx="3330744" cy="441236"/>
            <a:chOff x="5570924" y="1440852"/>
            <a:chExt cx="3330744" cy="441236"/>
          </a:xfrm>
        </p:grpSpPr>
        <p:sp>
          <p:nvSpPr>
            <p:cNvPr id="8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82" name="Ellipse 8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5399760" y="3405255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Rich CMS Paragraph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56</a:t>
              </a: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1259632" y="5494274"/>
            <a:ext cx="3600000" cy="124709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2" name="Image 3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1246086" y="1912658"/>
            <a:ext cx="3613546" cy="50907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grpSp>
        <p:nvGrpSpPr>
          <p:cNvPr id="34" name="Groupe 75"/>
          <p:cNvGrpSpPr/>
          <p:nvPr/>
        </p:nvGrpSpPr>
        <p:grpSpPr>
          <a:xfrm>
            <a:off x="5400000" y="1453995"/>
            <a:ext cx="3366656" cy="441236"/>
            <a:chOff x="5364088" y="1556792"/>
            <a:chExt cx="3366656" cy="441236"/>
          </a:xfrm>
        </p:grpSpPr>
        <p:sp>
          <p:nvSpPr>
            <p:cNvPr id="3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39" name="Groupe 75"/>
          <p:cNvGrpSpPr/>
          <p:nvPr/>
        </p:nvGrpSpPr>
        <p:grpSpPr>
          <a:xfrm>
            <a:off x="5400000" y="2441587"/>
            <a:ext cx="3366656" cy="441236"/>
            <a:chOff x="5364088" y="1556792"/>
            <a:chExt cx="3366656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59739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1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364088" y="155679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3" name="Ellipse 42"/>
            <p:cNvSpPr/>
            <p:nvPr/>
          </p:nvSpPr>
          <p:spPr>
            <a:xfrm>
              <a:off x="8289508" y="155679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5399760" y="2923421"/>
            <a:ext cx="3330744" cy="441236"/>
            <a:chOff x="5570924" y="1440852"/>
            <a:chExt cx="3330744" cy="441236"/>
          </a:xfrm>
        </p:grpSpPr>
        <p:sp>
          <p:nvSpPr>
            <p:cNvPr id="4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8" name="Rectangle 47"/>
          <p:cNvSpPr/>
          <p:nvPr/>
        </p:nvSpPr>
        <p:spPr bwMode="auto">
          <a:xfrm>
            <a:off x="1246086" y="3092532"/>
            <a:ext cx="3613546" cy="84885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History episodes (list)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245686" y="3990441"/>
            <a:ext cx="3613946" cy="5149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Paragraph details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3052428" y="4570220"/>
            <a:ext cx="1807204" cy="89083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Groupe SEB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307310966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Warranty page - ALL-CLAD / </a:t>
            </a:r>
            <a:r>
              <a:rPr lang="en-US" sz="2800" dirty="0" err="1">
                <a:solidFill>
                  <a:srgbClr val="FFFFFF"/>
                </a:solidFill>
              </a:rPr>
              <a:t>Lagostina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1259632" y="2564904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Warranty Banner 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1259632" y="1340768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259632" y="4819452"/>
            <a:ext cx="3600000" cy="12148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3284984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Warranty Intro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4005064"/>
            <a:ext cx="3600000" cy="73304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Warranty List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14" name="Groupe 22"/>
          <p:cNvGrpSpPr/>
          <p:nvPr/>
        </p:nvGrpSpPr>
        <p:grpSpPr>
          <a:xfrm>
            <a:off x="5417720" y="1907644"/>
            <a:ext cx="3330744" cy="441236"/>
            <a:chOff x="5570924" y="1440852"/>
            <a:chExt cx="3330744" cy="441236"/>
          </a:xfrm>
        </p:grpSpPr>
        <p:sp>
          <p:nvSpPr>
            <p:cNvPr id="1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17" name="Ellipse 1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18" name="Groupe 22"/>
          <p:cNvGrpSpPr/>
          <p:nvPr/>
        </p:nvGrpSpPr>
        <p:grpSpPr>
          <a:xfrm>
            <a:off x="5436096" y="2411700"/>
            <a:ext cx="3330744" cy="441236"/>
            <a:chOff x="5570924" y="1440852"/>
            <a:chExt cx="3330744" cy="441236"/>
          </a:xfrm>
        </p:grpSpPr>
        <p:sp>
          <p:nvSpPr>
            <p:cNvPr id="1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Container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21" name="Ellipse 2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45</a:t>
              </a:r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1259632" y="184482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2800" dirty="0">
                <a:solidFill>
                  <a:srgbClr val="FFFFFF"/>
                </a:solidFill>
              </a:rPr>
              <a:t>Help-Sales Conditions-Privacy Template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1259632" y="2669329"/>
            <a:ext cx="3600000" cy="61910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Img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134081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5805264"/>
            <a:ext cx="3600000" cy="93610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3363890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259632" y="4591475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Paragraph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38" name="Groupe 58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Tab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33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3" name="Image 32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1259632" y="1882088"/>
            <a:ext cx="3600400" cy="68281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FAQ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1248" y="2256075"/>
            <a:ext cx="3600000" cy="59025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Menu Links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1248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5517232"/>
            <a:ext cx="3600000" cy="115212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979712" y="2897540"/>
            <a:ext cx="2871536" cy="74748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Top image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979712" y="3717072"/>
            <a:ext cx="2871536" cy="360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Introduction Text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1979712" y="4131174"/>
            <a:ext cx="2880320" cy="135568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Root Categories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015816" y="4536040"/>
            <a:ext cx="900000" cy="900000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969872" y="4536040"/>
            <a:ext cx="900000" cy="900000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923928" y="4536040"/>
            <a:ext cx="900000" cy="900000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2897540"/>
            <a:ext cx="684000" cy="259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</a:t>
            </a:r>
          </a:p>
        </p:txBody>
      </p:sp>
      <p:grpSp>
        <p:nvGrpSpPr>
          <p:cNvPr id="44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48" name="Groupe 2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4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1" name="Ellipse 5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52" name="Groupe 58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>
                <a:solidFill>
                  <a:srgbClr val="FFFFFF"/>
                </a:solidFill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636912"/>
            <a:ext cx="216000" cy="216000"/>
          </a:xfrm>
          <a:prstGeom prst="rect">
            <a:avLst/>
          </a:prstGeom>
        </p:spPr>
      </p:pic>
      <p:cxnSp>
        <p:nvCxnSpPr>
          <p:cNvPr id="30" name="Connecteur en angle 64"/>
          <p:cNvCxnSpPr/>
          <p:nvPr/>
        </p:nvCxnSpPr>
        <p:spPr bwMode="auto">
          <a:xfrm rot="10800000" flipV="1">
            <a:off x="4859633" y="4149082"/>
            <a:ext cx="360443" cy="216021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5220072" y="4149080"/>
            <a:ext cx="3672408" cy="1152128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Root categories – Only the title is used in the Mobile version</a:t>
            </a:r>
            <a:endParaRPr kumimoji="0" lang="fr-FR" sz="14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6" name="Image 55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 bwMode="auto">
          <a:xfrm>
            <a:off x="1259632" y="1890752"/>
            <a:ext cx="3600400" cy="31052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FAQ – All Clad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1248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5301208"/>
            <a:ext cx="3600000" cy="115212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979712" y="2636912"/>
            <a:ext cx="2871536" cy="74748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FAQ Banner Header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979712" y="3456444"/>
            <a:ext cx="2871536" cy="360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FAQ Introduction 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1979712" y="3870546"/>
            <a:ext cx="2880320" cy="135568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Root Categories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015816" y="4275412"/>
            <a:ext cx="900000" cy="900000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969872" y="4275412"/>
            <a:ext cx="900000" cy="900000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923928" y="4275412"/>
            <a:ext cx="900000" cy="900000"/>
          </a:xfrm>
          <a:prstGeom prst="rect">
            <a:avLst/>
          </a:prstGeom>
          <a:noFill/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000" b="1" baseline="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259632" y="2636912"/>
            <a:ext cx="684000" cy="60346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3" name="Groupe 2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4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1" name="Ellipse 5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4" name="Groupe 58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5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>
                <a:solidFill>
                  <a:srgbClr val="FFFFFF"/>
                </a:solidFill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5" name="Ellipse 5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2" name="Rectangle 31"/>
          <p:cNvSpPr/>
          <p:nvPr/>
        </p:nvSpPr>
        <p:spPr bwMode="auto">
          <a:xfrm>
            <a:off x="1259632" y="3312388"/>
            <a:ext cx="720080" cy="191681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FAQ Push Left banners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1259632" y="1916832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Special Offers Template TEFAL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1848273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Banner  Transversal section</a:t>
            </a:r>
          </a:p>
          <a:p>
            <a:pPr algn="ctr"/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34081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5517232"/>
            <a:ext cx="3600000" cy="93610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259632" y="3075858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Special offers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40" name="Groupe 3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3" name="Ellipse 4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45" name="Groupe 3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4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Special offer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31</a:t>
              </a:r>
            </a:p>
          </p:txBody>
        </p:sp>
      </p:grpSp>
      <p:grpSp>
        <p:nvGrpSpPr>
          <p:cNvPr id="49" name="Groupe 58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5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8" name="Rectangle 57"/>
          <p:cNvSpPr/>
          <p:nvPr/>
        </p:nvSpPr>
        <p:spPr bwMode="auto">
          <a:xfrm>
            <a:off x="1259632" y="4303443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Home H1 Tag SEO</a:t>
            </a:r>
          </a:p>
          <a:p>
            <a:pPr algn="ctr"/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5220072" y="4385083"/>
            <a:ext cx="3672408" cy="1556792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5364088" y="4794147"/>
            <a:ext cx="3384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SEO section is only used for SEO purpose (Search Engine Optimization) and is not displayed on the page</a:t>
            </a:r>
            <a:endParaRPr lang="en-US" sz="1100" baseline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1" name="Connecteur en angle 60"/>
          <p:cNvCxnSpPr>
            <a:stCxn id="59" idx="1"/>
            <a:endCxn id="58" idx="3"/>
          </p:cNvCxnSpPr>
          <p:nvPr/>
        </p:nvCxnSpPr>
        <p:spPr bwMode="auto">
          <a:xfrm rot="10800000">
            <a:off x="4859632" y="4879507"/>
            <a:ext cx="360440" cy="283972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6" name="Rectangle 2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7" name="Image 2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73984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Special Offers V2 Template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259632" y="2381297"/>
            <a:ext cx="3600000" cy="61910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Special Offers V2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9632" y="1340816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5517232"/>
            <a:ext cx="3600000" cy="93610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1259632" y="3075858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Special </a:t>
            </a:r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offers V2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40" name="Groupe 3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Simple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43" name="Ellipse 4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sm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45" name="Groupe 37"/>
          <p:cNvGrpSpPr/>
          <p:nvPr/>
        </p:nvGrpSpPr>
        <p:grpSpPr>
          <a:xfrm>
            <a:off x="5400000" y="1980660"/>
            <a:ext cx="3330744" cy="441236"/>
            <a:chOff x="5570924" y="1440852"/>
            <a:chExt cx="3330744" cy="441236"/>
          </a:xfrm>
        </p:grpSpPr>
        <p:sp>
          <p:nvSpPr>
            <p:cNvPr id="4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  <a:latin typeface="+mj-lt"/>
                </a:rPr>
                <a:t> </a:t>
              </a:r>
              <a:r>
                <a:rPr lang="en-US" sz="1100" b="1" baseline="0" dirty="0">
                  <a:solidFill>
                    <a:srgbClr val="FFFFFF"/>
                  </a:solidFill>
                </a:rPr>
                <a:t>Special offer V2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8" name="Ellipse 4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50</a:t>
              </a:r>
            </a:p>
          </p:txBody>
        </p:sp>
      </p:grpSp>
      <p:grpSp>
        <p:nvGrpSpPr>
          <p:cNvPr id="49" name="Groupe 58"/>
          <p:cNvGrpSpPr/>
          <p:nvPr/>
        </p:nvGrpSpPr>
        <p:grpSpPr>
          <a:xfrm>
            <a:off x="5400000" y="2520468"/>
            <a:ext cx="3330744" cy="441236"/>
            <a:chOff x="5570924" y="1440852"/>
            <a:chExt cx="3330744" cy="441236"/>
          </a:xfrm>
        </p:grpSpPr>
        <p:sp>
          <p:nvSpPr>
            <p:cNvPr id="5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8" name="Rectangle 57"/>
          <p:cNvSpPr/>
          <p:nvPr/>
        </p:nvSpPr>
        <p:spPr bwMode="auto">
          <a:xfrm>
            <a:off x="1259632" y="4303443"/>
            <a:ext cx="3600000" cy="11521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Home H1 Tag SEO</a:t>
            </a:r>
          </a:p>
          <a:p>
            <a:pPr algn="ctr"/>
            <a:r>
              <a:rPr lang="en-US" sz="1050" b="1" baseline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5397649" y="3107552"/>
            <a:ext cx="3672408" cy="1556792"/>
            <a:chOff x="5220072" y="4385083"/>
            <a:chExt cx="3672408" cy="1556792"/>
          </a:xfrm>
        </p:grpSpPr>
        <p:sp>
          <p:nvSpPr>
            <p:cNvPr id="59" name="Rectangle 58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5364088" y="4794147"/>
              <a:ext cx="33843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SEO section is only used for SEO purpose (Search Engine Optimization) and is not displayed on the page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61" name="Connecteur en angle 60"/>
          <p:cNvCxnSpPr>
            <a:stCxn id="59" idx="1"/>
            <a:endCxn id="58" idx="3"/>
          </p:cNvCxnSpPr>
          <p:nvPr/>
        </p:nvCxnSpPr>
        <p:spPr bwMode="auto">
          <a:xfrm rot="10800000" flipV="1">
            <a:off x="4859633" y="3885947"/>
            <a:ext cx="538017" cy="993559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6" name="Rectangle 25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7" name="Image 2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1259632" y="1844776"/>
            <a:ext cx="3600400" cy="43209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614" y="6423495"/>
            <a:ext cx="1151341" cy="420628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sz="800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BRA-5345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6282" y="5962269"/>
            <a:ext cx="1151342" cy="420628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sz="800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BRA-9206</a:t>
            </a:r>
            <a:endParaRPr lang="en-US" b="1" dirty="0">
              <a:solidFill>
                <a:srgbClr val="FFFFFF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6911835" y="5415899"/>
            <a:ext cx="2158222" cy="1010302"/>
            <a:chOff x="117588" y="1754632"/>
            <a:chExt cx="1070036" cy="2440389"/>
          </a:xfrm>
        </p:grpSpPr>
        <p:sp>
          <p:nvSpPr>
            <p:cNvPr id="31" name="Rectangle 30"/>
            <p:cNvSpPr/>
            <p:nvPr/>
          </p:nvSpPr>
          <p:spPr bwMode="auto">
            <a:xfrm>
              <a:off x="117588" y="1754632"/>
              <a:ext cx="1070036" cy="2440389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79512" y="1988840"/>
              <a:ext cx="9260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 link on the burger menu allows the access to this page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8254" y="4901843"/>
            <a:ext cx="150758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Country Selector Page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998284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34" name="Rectangle 33"/>
          <p:cNvSpPr/>
          <p:nvPr/>
        </p:nvSpPr>
        <p:spPr bwMode="auto">
          <a:xfrm>
            <a:off x="1251248" y="2328083"/>
            <a:ext cx="3600000" cy="59025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251248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259632" y="6021288"/>
            <a:ext cx="3600000" cy="72008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251248" y="2969549"/>
            <a:ext cx="3600000" cy="360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251248" y="3380760"/>
            <a:ext cx="3600000" cy="74432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Description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43" name="Groupe 42"/>
          <p:cNvGrpSpPr/>
          <p:nvPr/>
        </p:nvGrpSpPr>
        <p:grpSpPr>
          <a:xfrm>
            <a:off x="1251248" y="4203182"/>
            <a:ext cx="3618272" cy="1355683"/>
            <a:chOff x="1259632" y="2636912"/>
            <a:chExt cx="3618272" cy="2808312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259632" y="2636912"/>
              <a:ext cx="1170000" cy="2808312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Left bloc 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links list 1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2483768" y="2636912"/>
              <a:ext cx="1170000" cy="2808312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Middle bloc links list 2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3707904" y="2636912"/>
              <a:ext cx="1170000" cy="2808312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Right bloc links list 3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(D)</a:t>
              </a:r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1251248" y="5610076"/>
            <a:ext cx="3608784" cy="360000"/>
            <a:chOff x="1251248" y="5143152"/>
            <a:chExt cx="3608784" cy="36000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1251248" y="5143152"/>
              <a:ext cx="3600000" cy="36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Social Links</a:t>
              </a:r>
            </a:p>
            <a:p>
              <a:pPr algn="ctr"/>
              <a:r>
                <a:rPr lang="en-US" sz="105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(B)</a:t>
              </a:r>
            </a:p>
          </p:txBody>
        </p:sp>
        <p:pic>
          <p:nvPicPr>
            <p:cNvPr id="49" name="Image 48" descr="icon_locked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6857" y="5170041"/>
              <a:ext cx="203175" cy="203175"/>
            </a:xfrm>
            <a:prstGeom prst="rect">
              <a:avLst/>
            </a:prstGeom>
          </p:spPr>
        </p:pic>
      </p:grpSp>
      <p:grpSp>
        <p:nvGrpSpPr>
          <p:cNvPr id="51" name="Groupe 27"/>
          <p:cNvGrpSpPr/>
          <p:nvPr/>
        </p:nvGrpSpPr>
        <p:grpSpPr>
          <a:xfrm>
            <a:off x="5400000" y="2555716"/>
            <a:ext cx="3330744" cy="441236"/>
            <a:chOff x="5570924" y="1440852"/>
            <a:chExt cx="3330744" cy="441236"/>
          </a:xfrm>
        </p:grpSpPr>
        <p:sp>
          <p:nvSpPr>
            <p:cNvPr id="5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Link list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54" name="Ellipse 5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32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3" name="Image 32" descr="Warning_Signs_no_mobile_phone_calls-1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 bwMode="auto">
          <a:xfrm>
            <a:off x="1259632" y="1881116"/>
            <a:ext cx="3600400" cy="39575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1E6B986C-0B8F-41B0-BEA0-CA38BADD7787}"/>
              </a:ext>
            </a:extLst>
          </p:cNvPr>
          <p:cNvSpPr txBox="1"/>
          <p:nvPr/>
        </p:nvSpPr>
        <p:spPr>
          <a:xfrm>
            <a:off x="5992098" y="4125082"/>
            <a:ext cx="1253806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endParaRPr lang="fr-FR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BRA-11255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7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711274"/>
              </p:ext>
            </p:extLst>
          </p:nvPr>
        </p:nvGraphicFramePr>
        <p:xfrm>
          <a:off x="251520" y="1412776"/>
          <a:ext cx="8712969" cy="6431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6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4115011445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3310429583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453500345"/>
                    </a:ext>
                  </a:extLst>
                </a:gridCol>
                <a:gridCol w="69013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Page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MA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fr-MA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DTC</a:t>
                      </a:r>
                      <a:endParaRPr lang="fr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Recipe homepage MOULINEX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450483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Recipe homepage TEFAL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23555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Recipe homepage ALL-CLAD / </a:t>
                      </a: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Lagostina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86379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Recipe homepage SEB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71358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Cookboard detail 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Page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43699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Simple Editorial Pages Template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News list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News Details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MyMOULINEX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Page /</a:t>
                      </a:r>
                      <a:r>
                        <a:rPr lang="en-US" sz="1000" baseline="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MyROWENTA</a:t>
                      </a:r>
                      <a:r>
                        <a:rPr lang="en-US" sz="1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page (social wall)</a:t>
                      </a:r>
                      <a:endParaRPr lang="en-US" sz="1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Made in ROWENTA master page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Product finder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Product finder </a:t>
                      </a:r>
                      <a:r>
                        <a:rPr lang="en-US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Rowenta</a:t>
                      </a: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Where to buy? Store on 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Where to buy page – ALL-CLAD / </a:t>
                      </a:r>
                      <a:r>
                        <a:rPr lang="en-US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Lagostina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About us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9189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About us – ALL-CLAD / </a:t>
                      </a:r>
                      <a:r>
                        <a:rPr lang="en-US" sz="1000" kern="1200" noProof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Lagostina</a:t>
                      </a:r>
                      <a:endParaRPr lang="en-US" sz="100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About KRUPS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022770"/>
                  </a:ext>
                </a:extLst>
              </a:tr>
            </a:tbl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332657"/>
            <a:ext cx="7200800" cy="576064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Pages list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5328" y="940130"/>
            <a:ext cx="650510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0960" bIns="60960" numCol="1" spcCol="1270" anchor="ctr" anchorCtr="0">
            <a:noAutofit/>
          </a:bodyPr>
          <a:lstStyle/>
          <a:p>
            <a:pPr algn="l" defTabSz="1066800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aseline="0" dirty="0">
                <a:solidFill>
                  <a:srgbClr val="FFFFFF"/>
                </a:solidFill>
                <a:latin typeface="+mj-lt"/>
                <a:ea typeface="+mn-ea"/>
              </a:rPr>
              <a:t>  </a:t>
            </a:r>
            <a:r>
              <a:rPr lang="en-US" sz="1400" baseline="0" dirty="0">
                <a:solidFill>
                  <a:srgbClr val="FFFFFF"/>
                </a:solidFill>
              </a:rPr>
              <a:t> Pages - List of pages with CMS Component</a:t>
            </a:r>
          </a:p>
        </p:txBody>
      </p:sp>
      <p:sp>
        <p:nvSpPr>
          <p:cNvPr id="7" name="Ellipse 6"/>
          <p:cNvSpPr/>
          <p:nvPr/>
        </p:nvSpPr>
        <p:spPr>
          <a:xfrm>
            <a:off x="1639057" y="899532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 anchor="ctr"/>
          <a:lstStyle/>
          <a:p>
            <a:r>
              <a:rPr lang="fr-FR" sz="1600" baseline="0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pic>
        <p:nvPicPr>
          <p:cNvPr id="13" name="Image 12" descr="logo tefal.png">
            <a:extLst>
              <a:ext uri="{FF2B5EF4-FFF2-40B4-BE49-F238E27FC236}">
                <a16:creationId xmlns:a16="http://schemas.microsoft.com/office/drawing/2014/main" id="{09FC93FC-BEFF-44FE-A664-29D1A96D0E6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2894" y="1568495"/>
            <a:ext cx="457200" cy="107092"/>
          </a:xfrm>
          <a:prstGeom prst="rect">
            <a:avLst/>
          </a:prstGeom>
        </p:spPr>
      </p:pic>
      <p:pic>
        <p:nvPicPr>
          <p:cNvPr id="15" name="Image 14" descr="logo moulinex.jpg">
            <a:extLst>
              <a:ext uri="{FF2B5EF4-FFF2-40B4-BE49-F238E27FC236}">
                <a16:creationId xmlns:a16="http://schemas.microsoft.com/office/drawing/2014/main" id="{D6BAE249-AF71-4AEF-AE48-B9CD9E3147F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1652" y="1531597"/>
            <a:ext cx="457200" cy="128318"/>
          </a:xfrm>
          <a:prstGeom prst="rect">
            <a:avLst/>
          </a:prstGeom>
        </p:spPr>
      </p:pic>
      <p:pic>
        <p:nvPicPr>
          <p:cNvPr id="23" name="Image 22" descr="logo-rowenta.jpg">
            <a:extLst>
              <a:ext uri="{FF2B5EF4-FFF2-40B4-BE49-F238E27FC236}">
                <a16:creationId xmlns:a16="http://schemas.microsoft.com/office/drawing/2014/main" id="{DC7793A3-6781-4201-8AFB-8525622583F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7" y="1579508"/>
            <a:ext cx="457200" cy="69850"/>
          </a:xfrm>
          <a:prstGeom prst="rect">
            <a:avLst/>
          </a:prstGeom>
        </p:spPr>
      </p:pic>
      <p:pic>
        <p:nvPicPr>
          <p:cNvPr id="24" name="Image 23" descr="krups-logo.png">
            <a:extLst>
              <a:ext uri="{FF2B5EF4-FFF2-40B4-BE49-F238E27FC236}">
                <a16:creationId xmlns:a16="http://schemas.microsoft.com/office/drawing/2014/main" id="{8E3FC2EB-3D53-43B7-B29D-0793D1BD300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24760" y="1531597"/>
            <a:ext cx="457200" cy="190500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6B8E17EF-C840-462F-A23D-B07C8311F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6435" y="1461921"/>
            <a:ext cx="457200" cy="32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A4CEF12D-A4D0-421E-AC1E-EC6574C64EBA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36626" y="1542911"/>
            <a:ext cx="457200" cy="14946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5D9B0B92-C765-4DB8-9BEE-2D287B968A9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8" y="1534118"/>
            <a:ext cx="457200" cy="15826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182050F-756B-476A-BCE7-391A41F62C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4734" y="1536448"/>
            <a:ext cx="457200" cy="1930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1CA2FA8-19A3-4962-9535-36A6218C555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895" y="1443945"/>
            <a:ext cx="310973" cy="378045"/>
          </a:xfrm>
          <a:prstGeom prst="rect">
            <a:avLst/>
          </a:prstGeom>
        </p:spPr>
      </p:pic>
      <p:pic>
        <p:nvPicPr>
          <p:cNvPr id="17" name="Image 16" descr="logo-rowenta.jpg">
            <a:extLst>
              <a:ext uri="{FF2B5EF4-FFF2-40B4-BE49-F238E27FC236}">
                <a16:creationId xmlns:a16="http://schemas.microsoft.com/office/drawing/2014/main" id="{DC7793A3-6781-4201-8AFB-8525622583F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76102" y="1504256"/>
            <a:ext cx="457200" cy="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3809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Not found Page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1259632" y="1340768"/>
            <a:ext cx="3600400" cy="453650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Paragraph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55" name="Groupe 54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5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12" name="Image 11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home page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27"/>
          <p:cNvGrpSpPr/>
          <p:nvPr/>
        </p:nvGrpSpPr>
        <p:grpSpPr>
          <a:xfrm>
            <a:off x="5400000" y="1973893"/>
            <a:ext cx="3330744" cy="441236"/>
            <a:chOff x="5570924" y="1440852"/>
            <a:chExt cx="3330744" cy="441236"/>
          </a:xfrm>
        </p:grpSpPr>
        <p:sp>
          <p:nvSpPr>
            <p:cNvPr id="2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Rotating Images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1" name="Ellipse 3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14" name="Rectangle 13"/>
          <p:cNvSpPr/>
          <p:nvPr/>
        </p:nvSpPr>
        <p:spPr bwMode="auto">
          <a:xfrm>
            <a:off x="1251248" y="2458609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Menu Links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1248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877272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grpSp>
        <p:nvGrpSpPr>
          <p:cNvPr id="52" name="Groupe 51"/>
          <p:cNvGrpSpPr/>
          <p:nvPr/>
        </p:nvGrpSpPr>
        <p:grpSpPr>
          <a:xfrm>
            <a:off x="1259632" y="3562960"/>
            <a:ext cx="3591616" cy="1035516"/>
            <a:chOff x="1259632" y="2924944"/>
            <a:chExt cx="3591616" cy="1035516"/>
          </a:xfrm>
        </p:grpSpPr>
        <p:sp>
          <p:nvSpPr>
            <p:cNvPr id="17" name="Rectangle 16"/>
            <p:cNvSpPr/>
            <p:nvPr/>
          </p:nvSpPr>
          <p:spPr bwMode="auto">
            <a:xfrm>
              <a:off x="1259632" y="2924944"/>
              <a:ext cx="3591616" cy="1035516"/>
            </a:xfrm>
            <a:prstGeom prst="rect">
              <a:avLst/>
            </a:prstGeom>
            <a:solidFill>
              <a:srgbClr val="00B0F0"/>
            </a:solidFill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50" b="1" baseline="0" dirty="0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295536" y="2988452"/>
              <a:ext cx="1044216" cy="900000"/>
            </a:xfrm>
            <a:prstGeom prst="rect">
              <a:avLst/>
            </a:prstGeom>
            <a:noFill/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Accessory Left 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category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519672" y="2988452"/>
              <a:ext cx="1044216" cy="900000"/>
            </a:xfrm>
            <a:prstGeom prst="rect">
              <a:avLst/>
            </a:prstGeom>
            <a:noFill/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Accessory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Middle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category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(A)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3743808" y="2988452"/>
              <a:ext cx="1044216" cy="900000"/>
            </a:xfrm>
            <a:prstGeom prst="rect">
              <a:avLst/>
            </a:prstGeom>
            <a:noFill/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Accessory Right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category</a:t>
              </a:r>
            </a:p>
            <a:p>
              <a:pPr algn="ctr"/>
              <a:r>
                <a:rPr lang="en-US" sz="1000" b="1" baseline="0" dirty="0">
                  <a:solidFill>
                    <a:srgbClr val="FFFFFF"/>
                  </a:solidFill>
                  <a:ea typeface="ＭＳ Ｐゴシック" pitchFamily="34" charset="-128"/>
                </a:rPr>
                <a:t>(C)</a:t>
              </a:r>
            </a:p>
          </p:txBody>
        </p:sp>
      </p:grpSp>
      <p:grpSp>
        <p:nvGrpSpPr>
          <p:cNvPr id="40" name="Groupe 58"/>
          <p:cNvGrpSpPr/>
          <p:nvPr/>
        </p:nvGrpSpPr>
        <p:grpSpPr>
          <a:xfrm>
            <a:off x="5400000" y="2506934"/>
            <a:ext cx="3330744" cy="441236"/>
            <a:chOff x="5570924" y="1440852"/>
            <a:chExt cx="3330744" cy="441236"/>
          </a:xfrm>
        </p:grpSpPr>
        <p:sp>
          <p:nvSpPr>
            <p:cNvPr id="4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Category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43" name="Ellipse 42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27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259632" y="4636197"/>
            <a:ext cx="3600000" cy="446239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Product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259632" y="5120157"/>
            <a:ext cx="3600000" cy="36004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1252800" y="2877167"/>
            <a:ext cx="3600400" cy="64807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Accessory top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1259632" y="5517918"/>
            <a:ext cx="3600000" cy="32163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H1 Tag SEO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54" name="Groupe 53"/>
          <p:cNvGrpSpPr/>
          <p:nvPr/>
        </p:nvGrpSpPr>
        <p:grpSpPr>
          <a:xfrm>
            <a:off x="5220072" y="4385083"/>
            <a:ext cx="3672408" cy="1556792"/>
            <a:chOff x="5220072" y="4385083"/>
            <a:chExt cx="3672408" cy="1556792"/>
          </a:xfrm>
        </p:grpSpPr>
        <p:sp>
          <p:nvSpPr>
            <p:cNvPr id="55" name="Rectangle 54"/>
            <p:cNvSpPr/>
            <p:nvPr/>
          </p:nvSpPr>
          <p:spPr bwMode="auto">
            <a:xfrm>
              <a:off x="5220072" y="4385083"/>
              <a:ext cx="3672408" cy="1556792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364088" y="4794147"/>
              <a:ext cx="33843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SEO section is only used for SEO purpose (Search Engine Optimization) and is not displayed on the page</a:t>
              </a:r>
              <a:endParaRPr lang="en-US" sz="110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57" name="Connecteur en angle 56"/>
          <p:cNvCxnSpPr>
            <a:stCxn id="55" idx="1"/>
            <a:endCxn id="53" idx="3"/>
          </p:cNvCxnSpPr>
          <p:nvPr/>
        </p:nvCxnSpPr>
        <p:spPr bwMode="auto">
          <a:xfrm rot="10800000" flipV="1">
            <a:off x="4859632" y="5163478"/>
            <a:ext cx="360440" cy="515257"/>
          </a:xfrm>
          <a:prstGeom prst="bentConnector3">
            <a:avLst>
              <a:gd name="adj1" fmla="val 50000"/>
            </a:avLst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61" name="Groupe 58"/>
          <p:cNvGrpSpPr/>
          <p:nvPr/>
        </p:nvGrpSpPr>
        <p:grpSpPr>
          <a:xfrm>
            <a:off x="5400000" y="3039975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3" name="Ellipse 62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34</a:t>
              </a:r>
            </a:p>
          </p:txBody>
        </p:sp>
      </p:grpSp>
      <p:grpSp>
        <p:nvGrpSpPr>
          <p:cNvPr id="65" name="Groupe 58"/>
          <p:cNvGrpSpPr/>
          <p:nvPr/>
        </p:nvGrpSpPr>
        <p:grpSpPr>
          <a:xfrm>
            <a:off x="5400000" y="3573016"/>
            <a:ext cx="3330744" cy="441236"/>
            <a:chOff x="5570924" y="1440852"/>
            <a:chExt cx="3330744" cy="441236"/>
          </a:xfrm>
        </p:grpSpPr>
        <p:sp>
          <p:nvSpPr>
            <p:cNvPr id="6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Tab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en-US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68" name="Ellipse 6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33</a:t>
              </a:r>
            </a:p>
          </p:txBody>
        </p:sp>
      </p:grpSp>
      <p:pic>
        <p:nvPicPr>
          <p:cNvPr id="45" name="Image 44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564904"/>
            <a:ext cx="216000" cy="216000"/>
          </a:xfrm>
          <a:prstGeom prst="rect">
            <a:avLst/>
          </a:prstGeom>
        </p:spPr>
      </p:pic>
      <p:pic>
        <p:nvPicPr>
          <p:cNvPr id="46" name="Image 45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64" y="4293096"/>
            <a:ext cx="216000" cy="216000"/>
          </a:xfrm>
          <a:prstGeom prst="rect">
            <a:avLst/>
          </a:prstGeom>
        </p:spPr>
      </p:pic>
      <p:pic>
        <p:nvPicPr>
          <p:cNvPr id="47" name="Image 46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800" y="4293096"/>
            <a:ext cx="216000" cy="216000"/>
          </a:xfrm>
          <a:prstGeom prst="rect">
            <a:avLst/>
          </a:prstGeom>
        </p:spPr>
      </p:pic>
      <p:pic>
        <p:nvPicPr>
          <p:cNvPr id="48" name="Image 4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36" y="4293096"/>
            <a:ext cx="216000" cy="21600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59" name="Image 5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 bwMode="auto">
          <a:xfrm>
            <a:off x="1259632" y="1916832"/>
            <a:ext cx="3600400" cy="45769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Home 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4142" y="6084114"/>
            <a:ext cx="3600000" cy="62126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556852" y="2210393"/>
            <a:ext cx="1070932" cy="55713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42473" y="1873313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64142" y="2802532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Search header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72818" y="4017928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Pleasure 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559657" y="5667348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ReparabilitySection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(I)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58159" y="5246797"/>
            <a:ext cx="3600000" cy="3409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(H)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59451" y="2970559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82267" y="5824309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68459" y="351339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482267" y="5234243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H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/>
          <p:cNvSpPr/>
          <p:nvPr/>
        </p:nvSpPr>
        <p:spPr bwMode="auto">
          <a:xfrm>
            <a:off x="1556852" y="4379913"/>
            <a:ext cx="3600000" cy="43204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Accessories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pushs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83" name="Groupe 37"/>
          <p:cNvGrpSpPr/>
          <p:nvPr/>
        </p:nvGrpSpPr>
        <p:grpSpPr>
          <a:xfrm>
            <a:off x="5468459" y="4662540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7" name="Rectangle 86"/>
          <p:cNvSpPr/>
          <p:nvPr/>
        </p:nvSpPr>
        <p:spPr bwMode="auto">
          <a:xfrm>
            <a:off x="2676418" y="2448081"/>
            <a:ext cx="1175502" cy="3194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3 (B)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2676417" y="2207398"/>
            <a:ext cx="2471647" cy="20008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2 (B)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3900554" y="2458050"/>
            <a:ext cx="1247510" cy="3094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Accessory push (C)</a:t>
            </a:r>
          </a:p>
        </p:txBody>
      </p:sp>
      <p:grpSp>
        <p:nvGrpSpPr>
          <p:cNvPr id="60" name="Groupe 37"/>
          <p:cNvGrpSpPr/>
          <p:nvPr/>
        </p:nvGrpSpPr>
        <p:grpSpPr>
          <a:xfrm>
            <a:off x="5459451" y="2422781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7" name="Ellipse 6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34</a:t>
              </a:r>
            </a:p>
          </p:txBody>
        </p:sp>
      </p:grpSp>
      <p:sp>
        <p:nvSpPr>
          <p:cNvPr id="68" name="Rectangle 67"/>
          <p:cNvSpPr/>
          <p:nvPr/>
        </p:nvSpPr>
        <p:spPr bwMode="auto">
          <a:xfrm>
            <a:off x="1575603" y="3186380"/>
            <a:ext cx="3600000" cy="23760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 area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575603" y="3471661"/>
            <a:ext cx="3600000" cy="5029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Categories zone</a:t>
            </a:r>
          </a:p>
        </p:txBody>
      </p:sp>
      <p:grpSp>
        <p:nvGrpSpPr>
          <p:cNvPr id="71" name="Groupe 37"/>
          <p:cNvGrpSpPr/>
          <p:nvPr/>
        </p:nvGrpSpPr>
        <p:grpSpPr>
          <a:xfrm>
            <a:off x="5459451" y="4103464"/>
            <a:ext cx="3330744" cy="441236"/>
            <a:chOff x="5570924" y="1440852"/>
            <a:chExt cx="3330744" cy="441236"/>
          </a:xfrm>
        </p:grpSpPr>
        <p:sp>
          <p:nvSpPr>
            <p:cNvPr id="7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78" name="Ellipse 7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34</a:t>
              </a:r>
            </a:p>
          </p:txBody>
        </p:sp>
      </p:grpSp>
      <p:sp>
        <p:nvSpPr>
          <p:cNvPr id="79" name="Rectangle 78"/>
          <p:cNvSpPr/>
          <p:nvPr/>
        </p:nvSpPr>
        <p:spPr bwMode="auto">
          <a:xfrm>
            <a:off x="1564142" y="4855514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External site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</p:spTree>
    <p:extLst>
      <p:ext uri="{BB962C8B-B14F-4D97-AF65-F5344CB8AC3E}">
        <p14:creationId xmlns:p14="http://schemas.microsoft.com/office/powerpoint/2010/main" val="269490325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Home Page KRUPS 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341474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4142" y="6265544"/>
            <a:ext cx="3600000" cy="43983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556852" y="2210393"/>
            <a:ext cx="1070932" cy="55713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42473" y="1348797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3" name="Groupe 37"/>
          <p:cNvGrpSpPr/>
          <p:nvPr/>
        </p:nvGrpSpPr>
        <p:grpSpPr>
          <a:xfrm>
            <a:off x="5442473" y="1873313"/>
            <a:ext cx="3330744" cy="441236"/>
            <a:chOff x="5570924" y="1440852"/>
            <a:chExt cx="3330744" cy="441236"/>
          </a:xfrm>
        </p:grpSpPr>
        <p:sp>
          <p:nvSpPr>
            <p:cNvPr id="3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7" name="Ellipse 5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58" name="Ellipse 5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49" name="Rectangle 48"/>
          <p:cNvSpPr/>
          <p:nvPr/>
        </p:nvSpPr>
        <p:spPr bwMode="auto">
          <a:xfrm>
            <a:off x="1564142" y="2802532"/>
            <a:ext cx="3600000" cy="30522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Search header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575603" y="3952212"/>
            <a:ext cx="3600000" cy="330378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Pleasure title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548064" y="5887454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Reparability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(J)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56852" y="5505021"/>
            <a:ext cx="3600000" cy="3409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(I)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59451" y="2970559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59451" y="6226999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J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68459" y="3513398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459451" y="5712271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I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4" name="Rectangle 93"/>
          <p:cNvSpPr/>
          <p:nvPr/>
        </p:nvSpPr>
        <p:spPr bwMode="auto">
          <a:xfrm>
            <a:off x="1563748" y="4340399"/>
            <a:ext cx="3600000" cy="38800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Accessories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pushs</a:t>
            </a:r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grpSp>
        <p:nvGrpSpPr>
          <p:cNvPr id="83" name="Groupe 37"/>
          <p:cNvGrpSpPr/>
          <p:nvPr/>
        </p:nvGrpSpPr>
        <p:grpSpPr>
          <a:xfrm>
            <a:off x="5459451" y="5203401"/>
            <a:ext cx="3330744" cy="441236"/>
            <a:chOff x="5570924" y="1440852"/>
            <a:chExt cx="3330744" cy="441236"/>
          </a:xfrm>
        </p:grpSpPr>
        <p:sp>
          <p:nvSpPr>
            <p:cNvPr id="8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H</a:t>
              </a:r>
            </a:p>
          </p:txBody>
        </p:sp>
        <p:sp>
          <p:nvSpPr>
            <p:cNvPr id="86" name="Ellipse 8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7" name="Rectangle 86"/>
          <p:cNvSpPr/>
          <p:nvPr/>
        </p:nvSpPr>
        <p:spPr bwMode="auto">
          <a:xfrm>
            <a:off x="2676418" y="2448081"/>
            <a:ext cx="1175502" cy="3194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3 (B)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2676417" y="2207398"/>
            <a:ext cx="2471647" cy="200085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Mini banner 2 (B)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3900554" y="2458050"/>
            <a:ext cx="1247510" cy="3094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Accessory push (C)</a:t>
            </a:r>
          </a:p>
        </p:txBody>
      </p:sp>
      <p:grpSp>
        <p:nvGrpSpPr>
          <p:cNvPr id="60" name="Groupe 37"/>
          <p:cNvGrpSpPr/>
          <p:nvPr/>
        </p:nvGrpSpPr>
        <p:grpSpPr>
          <a:xfrm>
            <a:off x="5459451" y="2422781"/>
            <a:ext cx="3330744" cy="441236"/>
            <a:chOff x="5570924" y="1440852"/>
            <a:chExt cx="3330744" cy="441236"/>
          </a:xfrm>
        </p:grpSpPr>
        <p:sp>
          <p:nvSpPr>
            <p:cNvPr id="6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67" name="Ellipse 6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34</a:t>
              </a:r>
            </a:p>
          </p:txBody>
        </p:sp>
      </p:grpSp>
      <p:sp>
        <p:nvSpPr>
          <p:cNvPr id="68" name="Rectangle 67"/>
          <p:cNvSpPr/>
          <p:nvPr/>
        </p:nvSpPr>
        <p:spPr bwMode="auto">
          <a:xfrm>
            <a:off x="1575603" y="3186380"/>
            <a:ext cx="3600000" cy="23760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 area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575603" y="3471661"/>
            <a:ext cx="3600000" cy="442375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Categories zone</a:t>
            </a:r>
          </a:p>
        </p:txBody>
      </p:sp>
      <p:grpSp>
        <p:nvGrpSpPr>
          <p:cNvPr id="71" name="Groupe 37"/>
          <p:cNvGrpSpPr/>
          <p:nvPr/>
        </p:nvGrpSpPr>
        <p:grpSpPr>
          <a:xfrm>
            <a:off x="5459451" y="4103464"/>
            <a:ext cx="3330744" cy="441236"/>
            <a:chOff x="5570924" y="1440852"/>
            <a:chExt cx="3330744" cy="441236"/>
          </a:xfrm>
        </p:grpSpPr>
        <p:sp>
          <p:nvSpPr>
            <p:cNvPr id="7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Product Feature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78" name="Ellipse 7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34</a:t>
              </a:r>
            </a:p>
          </p:txBody>
        </p:sp>
      </p:grpSp>
      <p:sp>
        <p:nvSpPr>
          <p:cNvPr id="79" name="Rectangle 78"/>
          <p:cNvSpPr/>
          <p:nvPr/>
        </p:nvSpPr>
        <p:spPr bwMode="auto">
          <a:xfrm>
            <a:off x="1564142" y="5132095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External site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(H)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1564142" y="4768578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Register Product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(G)</a:t>
            </a:r>
          </a:p>
        </p:txBody>
      </p:sp>
      <p:grpSp>
        <p:nvGrpSpPr>
          <p:cNvPr id="81" name="Groupe 37"/>
          <p:cNvGrpSpPr/>
          <p:nvPr/>
        </p:nvGrpSpPr>
        <p:grpSpPr>
          <a:xfrm>
            <a:off x="5459451" y="4705120"/>
            <a:ext cx="3330744" cy="441236"/>
            <a:chOff x="5570924" y="1440852"/>
            <a:chExt cx="3330744" cy="441236"/>
          </a:xfrm>
        </p:grpSpPr>
        <p:sp>
          <p:nvSpPr>
            <p:cNvPr id="8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G</a:t>
              </a:r>
            </a:p>
          </p:txBody>
        </p:sp>
        <p:sp>
          <p:nvSpPr>
            <p:cNvPr id="95" name="Ellipse 9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836557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list page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grpSp>
        <p:nvGrpSpPr>
          <p:cNvPr id="14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15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17" name="Ellipse 16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8" name="Groupe 27"/>
          <p:cNvGrpSpPr/>
          <p:nvPr/>
        </p:nvGrpSpPr>
        <p:grpSpPr>
          <a:xfrm>
            <a:off x="5400000" y="2420888"/>
            <a:ext cx="3330744" cy="441236"/>
            <a:chOff x="5570924" y="1440852"/>
            <a:chExt cx="3330744" cy="441236"/>
          </a:xfrm>
        </p:grpSpPr>
        <p:sp>
          <p:nvSpPr>
            <p:cNvPr id="19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Paragraph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21" name="Ellipse 20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1259632" y="2483708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Menu Links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259632" y="5949280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grpSp>
        <p:nvGrpSpPr>
          <p:cNvPr id="39" name="Groupe 58"/>
          <p:cNvGrpSpPr/>
          <p:nvPr/>
        </p:nvGrpSpPr>
        <p:grpSpPr>
          <a:xfrm>
            <a:off x="5400000" y="1930870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  <a:endParaRPr lang="en-US" b="1" dirty="0">
                <a:solidFill>
                  <a:schemeClr val="accent4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en-US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45" name="Rectangle 44"/>
          <p:cNvSpPr/>
          <p:nvPr/>
        </p:nvSpPr>
        <p:spPr bwMode="auto">
          <a:xfrm>
            <a:off x="2130160" y="2901568"/>
            <a:ext cx="2729472" cy="9118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Accessory banner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259632" y="5223004"/>
            <a:ext cx="3600000" cy="6782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2130160" y="3860179"/>
            <a:ext cx="2729472" cy="95791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Accessory list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1259632" y="2901568"/>
            <a:ext cx="828000" cy="2276564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2123728" y="4855810"/>
            <a:ext cx="2728800" cy="32232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Accessory store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pic>
        <p:nvPicPr>
          <p:cNvPr id="26" name="Image 25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657876"/>
            <a:ext cx="216000" cy="216000"/>
          </a:xfrm>
          <a:prstGeom prst="rect">
            <a:avLst/>
          </a:prstGeom>
        </p:spPr>
      </p:pic>
      <p:pic>
        <p:nvPicPr>
          <p:cNvPr id="28" name="Image 2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5682212"/>
            <a:ext cx="216000" cy="216000"/>
          </a:xfrm>
          <a:prstGeom prst="rect">
            <a:avLst/>
          </a:prstGeom>
        </p:spPr>
      </p:pic>
      <p:pic>
        <p:nvPicPr>
          <p:cNvPr id="29" name="Image 2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52" y="4962132"/>
            <a:ext cx="216000" cy="216000"/>
          </a:xfrm>
          <a:prstGeom prst="rect">
            <a:avLst/>
          </a:prstGeom>
        </p:spPr>
      </p:pic>
      <p:pic>
        <p:nvPicPr>
          <p:cNvPr id="30" name="Image 29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52" y="3593956"/>
            <a:ext cx="216000" cy="216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34" name="Image 33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 bwMode="auto">
          <a:xfrm>
            <a:off x="1252128" y="1954318"/>
            <a:ext cx="3600400" cy="436732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Accessory list Page SEB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564142" y="1804594"/>
            <a:ext cx="3600000" cy="453942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Main banner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548064" y="1340815"/>
            <a:ext cx="3600000" cy="39945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1564142" y="5573487"/>
            <a:ext cx="3600000" cy="1131889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32"/>
          <p:cNvGrpSpPr/>
          <p:nvPr/>
        </p:nvGrpSpPr>
        <p:grpSpPr>
          <a:xfrm>
            <a:off x="5459451" y="1421809"/>
            <a:ext cx="3330744" cy="441236"/>
            <a:chOff x="5570924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620072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548064" y="2338170"/>
            <a:ext cx="3600000" cy="4275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Search header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558159" y="5150471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ReparabilitySection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(F)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1558159" y="4709305"/>
            <a:ext cx="3600000" cy="34091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(E)</a:t>
            </a:r>
          </a:p>
        </p:txBody>
      </p:sp>
      <p:grpSp>
        <p:nvGrpSpPr>
          <p:cNvPr id="43" name="Groupe 37"/>
          <p:cNvGrpSpPr/>
          <p:nvPr/>
        </p:nvGrpSpPr>
        <p:grpSpPr>
          <a:xfrm>
            <a:off x="5474477" y="2030459"/>
            <a:ext cx="3330744" cy="441236"/>
            <a:chOff x="5570924" y="1440852"/>
            <a:chExt cx="3330744" cy="441236"/>
          </a:xfrm>
        </p:grpSpPr>
        <p:sp>
          <p:nvSpPr>
            <p:cNvPr id="4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51332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46" name="Ellipse 4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47" name="Groupe 37"/>
          <p:cNvGrpSpPr/>
          <p:nvPr/>
        </p:nvGrpSpPr>
        <p:grpSpPr>
          <a:xfrm>
            <a:off x="5459451" y="4408051"/>
            <a:ext cx="3330744" cy="441236"/>
            <a:chOff x="5570924" y="1440852"/>
            <a:chExt cx="3330744" cy="441236"/>
          </a:xfrm>
        </p:grpSpPr>
        <p:sp>
          <p:nvSpPr>
            <p:cNvPr id="48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F</a:t>
              </a:r>
            </a:p>
          </p:txBody>
        </p:sp>
        <p:sp>
          <p:nvSpPr>
            <p:cNvPr id="52" name="Ellipse 5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53" name="Groupe 37"/>
          <p:cNvGrpSpPr/>
          <p:nvPr/>
        </p:nvGrpSpPr>
        <p:grpSpPr>
          <a:xfrm>
            <a:off x="5468459" y="3240325"/>
            <a:ext cx="3330744" cy="441236"/>
            <a:chOff x="5570924" y="1440852"/>
            <a:chExt cx="3330744" cy="441236"/>
          </a:xfrm>
        </p:grpSpPr>
        <p:sp>
          <p:nvSpPr>
            <p:cNvPr id="5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 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CMS </a:t>
              </a:r>
              <a:r>
                <a:rPr lang="fr-FR" sz="1100" b="1" baseline="0" dirty="0" err="1">
                  <a:solidFill>
                    <a:srgbClr val="FFFFFF"/>
                  </a:solidFill>
                </a:rPr>
                <a:t>Paragraph</a:t>
              </a:r>
              <a:r>
                <a:rPr lang="fr-FR" sz="1100" b="1" baseline="0" dirty="0">
                  <a:solidFill>
                    <a:srgbClr val="FFFFFF"/>
                  </a:solidFill>
                </a:rPr>
                <a:t>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56" name="Ellipse 5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59" name="Groupe 37"/>
          <p:cNvGrpSpPr/>
          <p:nvPr/>
        </p:nvGrpSpPr>
        <p:grpSpPr>
          <a:xfrm>
            <a:off x="5459451" y="3839999"/>
            <a:ext cx="3330744" cy="441236"/>
            <a:chOff x="5570924" y="1440852"/>
            <a:chExt cx="3330744" cy="441236"/>
          </a:xfrm>
        </p:grpSpPr>
        <p:sp>
          <p:nvSpPr>
            <p:cNvPr id="63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lvl="0" algn="ctr" eaLnBrk="1" fontAlgn="ctr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baseline="0" dirty="0">
                  <a:solidFill>
                    <a:srgbClr val="FFFFFF"/>
                  </a:solidFill>
                </a:rPr>
                <a:t>Banner Component</a:t>
              </a:r>
            </a:p>
          </p:txBody>
        </p:sp>
        <p:sp>
          <p:nvSpPr>
            <p:cNvPr id="64" name="Ellipse 63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E</a:t>
              </a:r>
            </a:p>
          </p:txBody>
        </p:sp>
        <p:sp>
          <p:nvSpPr>
            <p:cNvPr id="65" name="Ellipse 6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61" name="Groupe 25"/>
          <p:cNvGrpSpPr/>
          <p:nvPr/>
        </p:nvGrpSpPr>
        <p:grpSpPr>
          <a:xfrm>
            <a:off x="107504" y="1906137"/>
            <a:ext cx="1296144" cy="1234828"/>
            <a:chOff x="4517864" y="3890215"/>
            <a:chExt cx="3672408" cy="500327"/>
          </a:xfrm>
        </p:grpSpPr>
        <p:sp>
          <p:nvSpPr>
            <p:cNvPr id="91" name="Rectangle 90"/>
            <p:cNvSpPr/>
            <p:nvPr/>
          </p:nvSpPr>
          <p:spPr bwMode="auto">
            <a:xfrm>
              <a:off x="4517864" y="3890215"/>
              <a:ext cx="3672408" cy="500327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1880" y="3890215"/>
              <a:ext cx="3384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aseline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 order to change different sections title, please create an 8787 ticket.</a:t>
              </a:r>
              <a:endParaRPr lang="en-US" sz="1050" baseline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93" name="Image 9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556792"/>
            <a:ext cx="1249512" cy="29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8" name="Rectangle 67"/>
          <p:cNvSpPr/>
          <p:nvPr/>
        </p:nvSpPr>
        <p:spPr bwMode="auto">
          <a:xfrm>
            <a:off x="1576797" y="2870153"/>
            <a:ext cx="3600000" cy="23760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Search area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572818" y="3174025"/>
            <a:ext cx="3600000" cy="50298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Products zone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1558159" y="4299604"/>
            <a:ext cx="3600000" cy="32276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External site slot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1572818" y="3744133"/>
            <a:ext cx="3600000" cy="47583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Register My Product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81" name="Groupe 37"/>
          <p:cNvGrpSpPr/>
          <p:nvPr/>
        </p:nvGrpSpPr>
        <p:grpSpPr>
          <a:xfrm>
            <a:off x="5468459" y="2640651"/>
            <a:ext cx="3330744" cy="441236"/>
            <a:chOff x="5570924" y="1440852"/>
            <a:chExt cx="3330744" cy="441236"/>
          </a:xfrm>
        </p:grpSpPr>
        <p:sp>
          <p:nvSpPr>
            <p:cNvPr id="82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95" name="Ellipse 94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738175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detail page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483708"/>
            <a:ext cx="3600000" cy="38083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CSS Menu Links List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949280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5223004"/>
            <a:ext cx="3600000" cy="6782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259632" y="2915755"/>
            <a:ext cx="3600000" cy="226237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Products / Accessories detail</a:t>
            </a:r>
          </a:p>
        </p:txBody>
      </p:sp>
      <p:pic>
        <p:nvPicPr>
          <p:cNvPr id="19" name="Image 18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657876"/>
            <a:ext cx="216000" cy="216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8" name="Image 2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1259632" y="1937591"/>
            <a:ext cx="3600400" cy="48329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detail page SEB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00000" y="1440852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57601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637313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4347367"/>
            <a:ext cx="3600000" cy="6782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259632" y="2036915"/>
            <a:ext cx="3600000" cy="2262377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Products / Accessories detail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8" name="Image 2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1259632" y="5073642"/>
            <a:ext cx="3600000" cy="51559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ReparabilitySection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29" name="Groupe 37"/>
          <p:cNvGrpSpPr/>
          <p:nvPr/>
        </p:nvGrpSpPr>
        <p:grpSpPr>
          <a:xfrm>
            <a:off x="5400000" y="2036915"/>
            <a:ext cx="3330744" cy="441236"/>
            <a:chOff x="5570924" y="1440852"/>
            <a:chExt cx="3330744" cy="441236"/>
          </a:xfrm>
        </p:grpSpPr>
        <p:sp>
          <p:nvSpPr>
            <p:cNvPr id="3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2" name="Ellipse 3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036946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Accessories detail page KRUPS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05273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grpSp>
        <p:nvGrpSpPr>
          <p:cNvPr id="2" name="Groupe 22"/>
          <p:cNvGrpSpPr/>
          <p:nvPr/>
        </p:nvGrpSpPr>
        <p:grpSpPr>
          <a:xfrm>
            <a:off x="5415289" y="2693640"/>
            <a:ext cx="3330744" cy="441236"/>
            <a:chOff x="5570924" y="1440852"/>
            <a:chExt cx="3330744" cy="441236"/>
          </a:xfrm>
        </p:grpSpPr>
        <p:sp>
          <p:nvSpPr>
            <p:cNvPr id="2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baseline="0" dirty="0">
                  <a:solidFill>
                    <a:srgbClr val="FFFFFF"/>
                  </a:solidFill>
                </a:rPr>
                <a:t>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576016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637313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4347367"/>
            <a:ext cx="3600000" cy="678201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Reassurance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259632" y="2036915"/>
            <a:ext cx="3600000" cy="816021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Accessories detail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28" name="Image 27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1259632" y="5073642"/>
            <a:ext cx="3600000" cy="515597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Reparability Section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(D)</a:t>
            </a:r>
          </a:p>
        </p:txBody>
      </p:sp>
      <p:grpSp>
        <p:nvGrpSpPr>
          <p:cNvPr id="29" name="Groupe 37"/>
          <p:cNvGrpSpPr/>
          <p:nvPr/>
        </p:nvGrpSpPr>
        <p:grpSpPr>
          <a:xfrm>
            <a:off x="5415289" y="1580562"/>
            <a:ext cx="3330744" cy="441236"/>
            <a:chOff x="5570924" y="1440852"/>
            <a:chExt cx="3330744" cy="441236"/>
          </a:xfrm>
        </p:grpSpPr>
        <p:sp>
          <p:nvSpPr>
            <p:cNvPr id="3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A</a:t>
              </a:r>
            </a:p>
          </p:txBody>
        </p:sp>
        <p:sp>
          <p:nvSpPr>
            <p:cNvPr id="32" name="Ellipse 3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259632" y="2901010"/>
            <a:ext cx="1728192" cy="40112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Banner 1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059832" y="2901010"/>
            <a:ext cx="1799800" cy="401120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Recipe Banner 2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35" name="Groupe 37"/>
          <p:cNvGrpSpPr/>
          <p:nvPr/>
        </p:nvGrpSpPr>
        <p:grpSpPr>
          <a:xfrm>
            <a:off x="5415289" y="2153405"/>
            <a:ext cx="3330744" cy="441236"/>
            <a:chOff x="5570924" y="1440852"/>
            <a:chExt cx="3330744" cy="441236"/>
          </a:xfrm>
        </p:grpSpPr>
        <p:sp>
          <p:nvSpPr>
            <p:cNvPr id="36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8" name="Ellipse 37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grpSp>
        <p:nvGrpSpPr>
          <p:cNvPr id="39" name="Groupe 37"/>
          <p:cNvGrpSpPr/>
          <p:nvPr/>
        </p:nvGrpSpPr>
        <p:grpSpPr>
          <a:xfrm>
            <a:off x="5421451" y="3257092"/>
            <a:ext cx="3330744" cy="441236"/>
            <a:chOff x="5570924" y="1440852"/>
            <a:chExt cx="3330744" cy="441236"/>
          </a:xfrm>
        </p:grpSpPr>
        <p:sp>
          <p:nvSpPr>
            <p:cNvPr id="40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724128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Rich CMS Banner Component</a:t>
              </a:r>
              <a:endParaRPr lang="en-US" sz="1200" b="1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5570924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D</a:t>
              </a:r>
            </a:p>
          </p:txBody>
        </p:sp>
        <p:sp>
          <p:nvSpPr>
            <p:cNvPr id="42" name="Ellipse 41"/>
            <p:cNvSpPr/>
            <p:nvPr/>
          </p:nvSpPr>
          <p:spPr>
            <a:xfrm>
              <a:off x="8460432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52</a:t>
              </a:r>
            </a:p>
          </p:txBody>
        </p:sp>
      </p:grpSp>
      <p:sp>
        <p:nvSpPr>
          <p:cNvPr id="43" name="Rectangle 42"/>
          <p:cNvSpPr/>
          <p:nvPr/>
        </p:nvSpPr>
        <p:spPr bwMode="auto">
          <a:xfrm>
            <a:off x="1259632" y="3343313"/>
            <a:ext cx="3600000" cy="95598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Accessories detail</a:t>
            </a:r>
          </a:p>
        </p:txBody>
      </p:sp>
    </p:spTree>
    <p:extLst>
      <p:ext uri="{BB962C8B-B14F-4D97-AF65-F5344CB8AC3E}">
        <p14:creationId xmlns:p14="http://schemas.microsoft.com/office/powerpoint/2010/main" val="234818424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179" y="341784"/>
            <a:ext cx="7104261" cy="566936"/>
          </a:xfrm>
        </p:spPr>
        <p:txBody>
          <a:bodyPr/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Free content page template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980750" y="119675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Component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331640" y="1052736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cap="small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 Content Slot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259632" y="2603237"/>
            <a:ext cx="3600000" cy="196599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Default body</a:t>
            </a: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(A)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59632" y="1412824"/>
            <a:ext cx="3600000" cy="43200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Header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259632" y="5877272"/>
            <a:ext cx="3600000" cy="792088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Footer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259632" y="4599218"/>
            <a:ext cx="3600000" cy="723073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Default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js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(B)</a:t>
            </a:r>
          </a:p>
        </p:txBody>
      </p:sp>
      <p:grpSp>
        <p:nvGrpSpPr>
          <p:cNvPr id="33" name="Groupe 48"/>
          <p:cNvGrpSpPr/>
          <p:nvPr/>
        </p:nvGrpSpPr>
        <p:grpSpPr>
          <a:xfrm>
            <a:off x="5417720" y="2733407"/>
            <a:ext cx="3330744" cy="441236"/>
            <a:chOff x="5400000" y="1440852"/>
            <a:chExt cx="3330744" cy="441236"/>
          </a:xfrm>
        </p:grpSpPr>
        <p:sp>
          <p:nvSpPr>
            <p:cNvPr id="34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B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37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53204" y="1660210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CMS Paragraph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8289508" y="1619612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5292080" y="3861048"/>
            <a:ext cx="3672408" cy="1656184"/>
          </a:xfrm>
          <a:prstGeom prst="rect">
            <a:avLst/>
          </a:prstGeom>
          <a:solidFill>
            <a:schemeClr val="accent5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Template used to create page for both mobile and desktop version with :</a:t>
            </a:r>
          </a:p>
          <a:p>
            <a:pPr algn="ctr">
              <a:buFontTx/>
              <a:buChar char="-"/>
            </a:pPr>
            <a:r>
              <a:rPr lang="en-US" sz="1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 page only if content used is responsive</a:t>
            </a:r>
          </a:p>
          <a:p>
            <a:pPr algn="ctr">
              <a:buFontTx/>
              <a:buChar char="-"/>
            </a:pPr>
            <a:r>
              <a:rPr lang="en-US" sz="1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Two pages if content used is non responsive (usage of mobile &amp; desktop restriction)</a:t>
            </a:r>
            <a:endParaRPr lang="fr-FR" sz="1400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40352" y="6597654"/>
            <a:ext cx="14401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/>
            <a:r>
              <a:rPr lang="en-US" sz="800" b="1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displayed for mobile </a:t>
            </a:r>
          </a:p>
        </p:txBody>
      </p:sp>
      <p:pic>
        <p:nvPicPr>
          <p:cNvPr id="45" name="Image 44" descr="Warning_Signs_no_mobile_phone_calls-1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52" y="6597376"/>
            <a:ext cx="216000" cy="216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1259632" y="5373216"/>
            <a:ext cx="3600000" cy="484846"/>
          </a:xfrm>
          <a:prstGeom prst="rect">
            <a:avLst/>
          </a:prstGeom>
          <a:solidFill>
            <a:srgbClr val="00B0F0"/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Default </a:t>
            </a:r>
            <a:r>
              <a:rPr lang="en-US" sz="1050" b="1" baseline="0" dirty="0" err="1">
                <a:solidFill>
                  <a:srgbClr val="FFFFFF"/>
                </a:solidFill>
                <a:ea typeface="ＭＳ Ｐゴシック" pitchFamily="34" charset="-128"/>
              </a:rPr>
              <a:t>css</a:t>
            </a:r>
            <a:endParaRPr lang="en-US" sz="1050" b="1" baseline="0" dirty="0">
              <a:solidFill>
                <a:srgbClr val="FFFFFF"/>
              </a:solidFill>
              <a:ea typeface="ＭＳ Ｐゴシック" pitchFamily="34" charset="-128"/>
            </a:endParaRPr>
          </a:p>
          <a:p>
            <a:pPr algn="ctr"/>
            <a:r>
              <a:rPr lang="en-US" sz="1050" b="1" baseline="0" dirty="0">
                <a:solidFill>
                  <a:srgbClr val="FFFFFF"/>
                </a:solidFill>
                <a:ea typeface="ＭＳ Ｐゴシック" pitchFamily="34" charset="-128"/>
              </a:rPr>
              <a:t>(C)</a:t>
            </a:r>
          </a:p>
        </p:txBody>
      </p:sp>
      <p:grpSp>
        <p:nvGrpSpPr>
          <p:cNvPr id="20" name="Groupe 48"/>
          <p:cNvGrpSpPr/>
          <p:nvPr/>
        </p:nvGrpSpPr>
        <p:grpSpPr>
          <a:xfrm>
            <a:off x="5417720" y="3275796"/>
            <a:ext cx="3330744" cy="441236"/>
            <a:chOff x="5400000" y="1440852"/>
            <a:chExt cx="3330744" cy="441236"/>
          </a:xfrm>
        </p:grpSpPr>
        <p:sp>
          <p:nvSpPr>
            <p:cNvPr id="21" name="Rectangle 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5553204" y="1481450"/>
              <a:ext cx="2987944" cy="36004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1200" tIns="60960" rIns="61200" bIns="6096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baseline="0" dirty="0">
                  <a:solidFill>
                    <a:srgbClr val="FFFFFF"/>
                  </a:solidFill>
                </a:rPr>
                <a:t>CMS Image Component</a:t>
              </a:r>
              <a:endParaRPr lang="en-US" sz="1200" b="1" baseline="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5400000" y="1440852"/>
              <a:ext cx="441236" cy="441236"/>
            </a:xfrm>
            <a:prstGeom prst="ellipse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0000" bIns="90000"/>
            <a:lstStyle/>
            <a:p>
              <a:r>
                <a:rPr lang="fr-FR" b="1" dirty="0">
                  <a:solidFill>
                    <a:schemeClr val="accent4">
                      <a:lumMod val="65000"/>
                      <a:lumOff val="35000"/>
                    </a:schemeClr>
                  </a:solidFill>
                </a:rPr>
                <a:t>C</a:t>
              </a:r>
            </a:p>
          </p:txBody>
        </p:sp>
        <p:sp>
          <p:nvSpPr>
            <p:cNvPr id="24" name="Ellipse 23"/>
            <p:cNvSpPr/>
            <p:nvPr/>
          </p:nvSpPr>
          <p:spPr>
            <a:xfrm>
              <a:off x="8289508" y="1440852"/>
              <a:ext cx="441236" cy="44123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92D05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2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144000" rIns="0" bIns="0" anchor="ctr" anchorCtr="1"/>
            <a:lstStyle/>
            <a:p>
              <a:r>
                <a:rPr lang="fr-FR" b="1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30" name="Rectangle 29"/>
          <p:cNvSpPr/>
          <p:nvPr/>
        </p:nvSpPr>
        <p:spPr bwMode="auto">
          <a:xfrm>
            <a:off x="1259632" y="1967354"/>
            <a:ext cx="3600400" cy="597550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ea typeface="ＭＳ Ｐゴシック" pitchFamily="34" charset="-128"/>
              </a:rPr>
              <a:t>Offer marketing Pages</a:t>
            </a:r>
          </a:p>
        </p:txBody>
      </p:sp>
      <p:sp>
        <p:nvSpPr>
          <p:cNvPr id="25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570924" y="2164266"/>
            <a:ext cx="2987944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61200" tIns="60960" rIns="61200" bIns="60960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baseline="0" dirty="0">
                <a:solidFill>
                  <a:srgbClr val="FFFFFF"/>
                </a:solidFill>
              </a:rPr>
              <a:t>Landing Page Recipes Component</a:t>
            </a:r>
            <a:endParaRPr lang="en-US" sz="1200" b="1" baseline="0" dirty="0">
              <a:solidFill>
                <a:srgbClr val="FFFFFF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8307228" y="2123668"/>
            <a:ext cx="441236" cy="441236"/>
          </a:xfrm>
          <a:prstGeom prst="ellipse">
            <a:avLst/>
          </a:prstGeom>
          <a:solidFill>
            <a:srgbClr val="00B050"/>
          </a:solidFill>
          <a:ln w="19050">
            <a:solidFill>
              <a:srgbClr val="92D050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144000" rIns="0" bIns="0" anchor="ctr" anchorCtr="1"/>
          <a:lstStyle/>
          <a:p>
            <a:r>
              <a:rPr lang="fr-FR" b="1" dirty="0">
                <a:solidFill>
                  <a:schemeClr val="bg1"/>
                </a:solidFill>
              </a:rPr>
              <a:t>51</a:t>
            </a:r>
          </a:p>
        </p:txBody>
      </p:sp>
      <p:sp>
        <p:nvSpPr>
          <p:cNvPr id="38" name="Ellipse 37"/>
          <p:cNvSpPr/>
          <p:nvPr/>
        </p:nvSpPr>
        <p:spPr>
          <a:xfrm>
            <a:off x="5286576" y="1605333"/>
            <a:ext cx="441236" cy="441236"/>
          </a:xfrm>
          <a:prstGeom prst="ellips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tIns="90000" bIns="90000"/>
          <a:lstStyle/>
          <a:p>
            <a:r>
              <a:rPr lang="fr-F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A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689545" y="2015552"/>
            <a:ext cx="655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solidFill>
                  <a:srgbClr val="F7A707"/>
                </a:solidFill>
              </a:rPr>
              <a:t>or/and</a:t>
            </a:r>
            <a:endParaRPr lang="en-US" sz="1800" b="1" dirty="0">
              <a:solidFill>
                <a:srgbClr val="F7A707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220072" y="2117108"/>
            <a:ext cx="686655" cy="451406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endParaRPr lang="fr-FR" sz="500" b="1" dirty="0">
              <a:solidFill>
                <a:srgbClr val="FFFFFF"/>
              </a:solidFill>
            </a:endParaRPr>
          </a:p>
          <a:p>
            <a:pPr algn="l"/>
            <a:r>
              <a:rPr lang="fr-FR" sz="1000" b="1" dirty="0" err="1">
                <a:solidFill>
                  <a:srgbClr val="FFFFFF"/>
                </a:solidFill>
              </a:rPr>
              <a:t>Only</a:t>
            </a:r>
            <a:r>
              <a:rPr lang="fr-FR" sz="1000" b="1" dirty="0">
                <a:solidFill>
                  <a:srgbClr val="FFFFFF"/>
                </a:solidFill>
              </a:rPr>
              <a:t> TEFAL &amp; MOULINEX</a:t>
            </a:r>
            <a:endParaRPr lang="en-US" sz="1000" b="1" dirty="0">
              <a:solidFill>
                <a:srgbClr val="FFFFFF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400005" y="5877272"/>
            <a:ext cx="1151342" cy="420628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sz="800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BRA-2087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660232" y="5877272"/>
            <a:ext cx="1151342" cy="420628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endParaRPr lang="fr-FR" sz="800" b="1" dirty="0">
              <a:solidFill>
                <a:srgbClr val="FFFFFF"/>
              </a:solidFill>
            </a:endParaRPr>
          </a:p>
          <a:p>
            <a:r>
              <a:rPr lang="fr-FR" b="1" dirty="0">
                <a:solidFill>
                  <a:srgbClr val="FFFFFF"/>
                </a:solidFill>
              </a:rPr>
              <a:t>BRA-8091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ROUGE">
  <a:themeElements>
    <a:clrScheme name="Personnalisé 4">
      <a:dk1>
        <a:srgbClr val="000000"/>
      </a:dk1>
      <a:lt1>
        <a:srgbClr val="E0D6C8"/>
      </a:lt1>
      <a:dk2>
        <a:srgbClr val="000000"/>
      </a:dk2>
      <a:lt2>
        <a:srgbClr val="725F59"/>
      </a:lt2>
      <a:accent1>
        <a:srgbClr val="E0D6C8"/>
      </a:accent1>
      <a:accent2>
        <a:srgbClr val="CE1111"/>
      </a:accent2>
      <a:accent3>
        <a:srgbClr val="EDE8E0"/>
      </a:accent3>
      <a:accent4>
        <a:srgbClr val="000000"/>
      </a:accent4>
      <a:accent5>
        <a:srgbClr val="EDE8E0"/>
      </a:accent5>
      <a:accent6>
        <a:srgbClr val="BA0E0E"/>
      </a:accent6>
      <a:hlink>
        <a:srgbClr val="92D050"/>
      </a:hlink>
      <a:folHlink>
        <a:srgbClr val="FFFFFF"/>
      </a:folHlink>
    </a:clrScheme>
    <a:fontScheme name="inter title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92D05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inter 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3">
        <a:dk1>
          <a:srgbClr val="000000"/>
        </a:dk1>
        <a:lt1>
          <a:srgbClr val="FFFFFF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FFFFFF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4">
        <a:dk1>
          <a:srgbClr val="000000"/>
        </a:dk1>
        <a:lt1>
          <a:srgbClr val="CACACA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E1E1E1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5">
        <a:dk1>
          <a:srgbClr val="000000"/>
        </a:dk1>
        <a:lt1>
          <a:srgbClr val="E0D6C8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EDE8E0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6">
        <a:dk1>
          <a:srgbClr val="000000"/>
        </a:dk1>
        <a:lt1>
          <a:srgbClr val="E0D6C8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CE1111"/>
        </a:accent2>
        <a:accent3>
          <a:srgbClr val="EDE8E0"/>
        </a:accent3>
        <a:accent4>
          <a:srgbClr val="000000"/>
        </a:accent4>
        <a:accent5>
          <a:srgbClr val="EDE8E0"/>
        </a:accent5>
        <a:accent6>
          <a:srgbClr val="BA0E0E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ROUGE">
  <a:themeElements>
    <a:clrScheme name="Personnalisé 4">
      <a:dk1>
        <a:srgbClr val="000000"/>
      </a:dk1>
      <a:lt1>
        <a:srgbClr val="E0D6C8"/>
      </a:lt1>
      <a:dk2>
        <a:srgbClr val="000000"/>
      </a:dk2>
      <a:lt2>
        <a:srgbClr val="725F59"/>
      </a:lt2>
      <a:accent1>
        <a:srgbClr val="E0D6C8"/>
      </a:accent1>
      <a:accent2>
        <a:srgbClr val="CE1111"/>
      </a:accent2>
      <a:accent3>
        <a:srgbClr val="EDE8E0"/>
      </a:accent3>
      <a:accent4>
        <a:srgbClr val="000000"/>
      </a:accent4>
      <a:accent5>
        <a:srgbClr val="EDE8E0"/>
      </a:accent5>
      <a:accent6>
        <a:srgbClr val="BA0E0E"/>
      </a:accent6>
      <a:hlink>
        <a:srgbClr val="92D050"/>
      </a:hlink>
      <a:folHlink>
        <a:srgbClr val="FFFFFF"/>
      </a:folHlink>
    </a:clrScheme>
    <a:fontScheme name="inter title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92D05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inter 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 title 13">
        <a:dk1>
          <a:srgbClr val="000000"/>
        </a:dk1>
        <a:lt1>
          <a:srgbClr val="FFFFFF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FFFFFF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4">
        <a:dk1>
          <a:srgbClr val="000000"/>
        </a:dk1>
        <a:lt1>
          <a:srgbClr val="CACACA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E1E1E1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5">
        <a:dk1>
          <a:srgbClr val="000000"/>
        </a:dk1>
        <a:lt1>
          <a:srgbClr val="E0D6C8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DC3020"/>
        </a:accent2>
        <a:accent3>
          <a:srgbClr val="EDE8E0"/>
        </a:accent3>
        <a:accent4>
          <a:srgbClr val="000000"/>
        </a:accent4>
        <a:accent5>
          <a:srgbClr val="EDE8E0"/>
        </a:accent5>
        <a:accent6>
          <a:srgbClr val="C72A1C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 title 16">
        <a:dk1>
          <a:srgbClr val="000000"/>
        </a:dk1>
        <a:lt1>
          <a:srgbClr val="E0D6C8"/>
        </a:lt1>
        <a:dk2>
          <a:srgbClr val="000000"/>
        </a:dk2>
        <a:lt2>
          <a:srgbClr val="725F59"/>
        </a:lt2>
        <a:accent1>
          <a:srgbClr val="E0D6C8"/>
        </a:accent1>
        <a:accent2>
          <a:srgbClr val="CE1111"/>
        </a:accent2>
        <a:accent3>
          <a:srgbClr val="EDE8E0"/>
        </a:accent3>
        <a:accent4>
          <a:srgbClr val="000000"/>
        </a:accent4>
        <a:accent5>
          <a:srgbClr val="EDE8E0"/>
        </a:accent5>
        <a:accent6>
          <a:srgbClr val="BA0E0E"/>
        </a:accent6>
        <a:hlink>
          <a:srgbClr val="820024"/>
        </a:hlink>
        <a:folHlink>
          <a:srgbClr val="F584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4">
    <a:dk1>
      <a:srgbClr val="000000"/>
    </a:dk1>
    <a:lt1>
      <a:srgbClr val="E0D6C8"/>
    </a:lt1>
    <a:dk2>
      <a:srgbClr val="000000"/>
    </a:dk2>
    <a:lt2>
      <a:srgbClr val="725F59"/>
    </a:lt2>
    <a:accent1>
      <a:srgbClr val="E0D6C8"/>
    </a:accent1>
    <a:accent2>
      <a:srgbClr val="CE1111"/>
    </a:accent2>
    <a:accent3>
      <a:srgbClr val="EDE8E0"/>
    </a:accent3>
    <a:accent4>
      <a:srgbClr val="000000"/>
    </a:accent4>
    <a:accent5>
      <a:srgbClr val="EDE8E0"/>
    </a:accent5>
    <a:accent6>
      <a:srgbClr val="BA0E0E"/>
    </a:accent6>
    <a:hlink>
      <a:srgbClr val="92D050"/>
    </a:hlink>
    <a:folHlink>
      <a:srgbClr val="FFFFFF"/>
    </a:folHlink>
  </a:clrScheme>
</a:themeOverride>
</file>

<file path=ppt/theme/themeOverride2.xml><?xml version="1.0" encoding="utf-8"?>
<a:themeOverride xmlns:a="http://schemas.openxmlformats.org/drawingml/2006/main">
  <a:clrScheme name="Personnalisé 4">
    <a:dk1>
      <a:srgbClr val="000000"/>
    </a:dk1>
    <a:lt1>
      <a:srgbClr val="E0D6C8"/>
    </a:lt1>
    <a:dk2>
      <a:srgbClr val="000000"/>
    </a:dk2>
    <a:lt2>
      <a:srgbClr val="725F59"/>
    </a:lt2>
    <a:accent1>
      <a:srgbClr val="E0D6C8"/>
    </a:accent1>
    <a:accent2>
      <a:srgbClr val="CE1111"/>
    </a:accent2>
    <a:accent3>
      <a:srgbClr val="EDE8E0"/>
    </a:accent3>
    <a:accent4>
      <a:srgbClr val="000000"/>
    </a:accent4>
    <a:accent5>
      <a:srgbClr val="EDE8E0"/>
    </a:accent5>
    <a:accent6>
      <a:srgbClr val="BA0E0E"/>
    </a:accent6>
    <a:hlink>
      <a:srgbClr val="92D050"/>
    </a:hlink>
    <a:folHlink>
      <a:srgbClr val="FFFF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>
  <documentManagement>
    <TaxCatchAll xmlns="f2bd8d71-15a9-4231-91d4-cacca866f291">
      <Value>106</Value>
      <Value>213</Value>
      <Value>25</Value>
      <Value>212</Value>
    </TaxCatchAll>
    <PublishingExpirationDate xmlns="http://schemas.microsoft.com/sharepoint/v3" xsi:nil="true"/>
    <Flag xmlns="ed61ea38-b5a8-42b2-a52a-1901dba62ab3">EN</Flag>
    <PublishingStartDate xmlns="http://schemas.microsoft.com/sharepoint/v3" xsi:nil="true"/>
    <ad483d8ac4294b3e9805b8752fddbee2 xmlns="ed61ea38-b5a8-42b2-a52a-1901dba62ab3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Tefal</TermName>
          <TermId xmlns="http://schemas.microsoft.com/office/infopath/2007/PartnerControls">e685edc5-85c0-4d26-9ae7-2073af6d488a</TermId>
        </TermInfo>
        <TermInfo xmlns="http://schemas.microsoft.com/office/infopath/2007/PartnerControls">
          <TermName xmlns="http://schemas.microsoft.com/office/infopath/2007/PartnerControls">Moulinex</TermName>
          <TermId xmlns="http://schemas.microsoft.com/office/infopath/2007/PartnerControls">59990329-34ab-415d-b95d-7c3c527ab44d</TermId>
        </TermInfo>
        <TermInfo xmlns="http://schemas.microsoft.com/office/infopath/2007/PartnerControls">
          <TermName xmlns="http://schemas.microsoft.com/office/infopath/2007/PartnerControls">Rowenta</TermName>
          <TermId xmlns="http://schemas.microsoft.com/office/infopath/2007/PartnerControls">d430e5e2-9008-4fc1-abcf-5fbe5edad0b2</TermId>
        </TermInfo>
        <TermInfo xmlns="http://schemas.microsoft.com/office/infopath/2007/PartnerControls">
          <TermName xmlns="http://schemas.microsoft.com/office/infopath/2007/PartnerControls">All Clad</TermName>
          <TermId xmlns="http://schemas.microsoft.com/office/infopath/2007/PartnerControls">02d92d48-9da6-4c1a-b21c-208bf0829c7f</TermId>
        </TermInfo>
      </Terms>
    </ad483d8ac4294b3e9805b8752fddbee2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55ACD18BB8BA48BC140F56F2144889" ma:contentTypeVersion="5" ma:contentTypeDescription="Create a new document." ma:contentTypeScope="" ma:versionID="20e3192bc04f1836041db6f0c9562e8c">
  <xsd:schema xmlns:xsd="http://www.w3.org/2001/XMLSchema" xmlns:xs="http://www.w3.org/2001/XMLSchema" xmlns:p="http://schemas.microsoft.com/office/2006/metadata/properties" xmlns:ns1="http://schemas.microsoft.com/sharepoint/v3" xmlns:ns2="ed61ea38-b5a8-42b2-a52a-1901dba62ab3" xmlns:ns3="f2bd8d71-15a9-4231-91d4-cacca866f291" targetNamespace="http://schemas.microsoft.com/office/2006/metadata/properties" ma:root="true" ma:fieldsID="c90baa9434d0062a4e101b4d20082b94" ns1:_="" ns2:_="" ns3:_="">
    <xsd:import namespace="http://schemas.microsoft.com/sharepoint/v3"/>
    <xsd:import namespace="ed61ea38-b5a8-42b2-a52a-1901dba62ab3"/>
    <xsd:import namespace="f2bd8d71-15a9-4231-91d4-cacca866f29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Flag" minOccurs="0"/>
                <xsd:element ref="ns2:ad483d8ac4294b3e9805b8752fddbee2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61ea38-b5a8-42b2-a52a-1901dba62ab3" elementFormDefault="qualified">
    <xsd:import namespace="http://schemas.microsoft.com/office/2006/documentManagement/types"/>
    <xsd:import namespace="http://schemas.microsoft.com/office/infopath/2007/PartnerControls"/>
    <xsd:element name="Flag" ma:index="10" nillable="true" ma:displayName="Flag" ma:default="EN" ma:internalName="Flag">
      <xsd:simpleType>
        <xsd:restriction base="dms:Unknown"/>
      </xsd:simpleType>
    </xsd:element>
    <xsd:element name="ad483d8ac4294b3e9805b8752fddbee2" ma:index="12" nillable="true" ma:taxonomy="true" ma:internalName="ad483d8ac4294b3e9805b8752fddbee2" ma:taxonomyFieldName="Brand" ma:displayName="Brand" ma:default="" ma:fieldId="{ad483d8a-c429-4b3e-9805-b8752fddbee2}" ma:taxonomyMulti="true" ma:sspId="9ecd963b-bfbe-48fa-b8fe-5f196b8f6024" ma:termSetId="0a3076c9-853d-43cc-bfa6-b5ca517cab6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d8d71-15a9-4231-91d4-cacca866f29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730b3ff8-c05f-4201-a7d7-a716ad94e5e0}" ma:internalName="TaxCatchAll" ma:showField="CatchAllData" ma:web="f2bd8d71-15a9-4231-91d4-cacca866f2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044A47-12DD-4B58-869E-078610DFE38A}"/>
</file>

<file path=customXml/itemProps2.xml><?xml version="1.0" encoding="utf-8"?>
<ds:datastoreItem xmlns:ds="http://schemas.openxmlformats.org/officeDocument/2006/customXml" ds:itemID="{F94A4862-0F1C-4DE1-B4AF-84775FA67082}"/>
</file>

<file path=customXml/itemProps3.xml><?xml version="1.0" encoding="utf-8"?>
<ds:datastoreItem xmlns:ds="http://schemas.openxmlformats.org/officeDocument/2006/customXml" ds:itemID="{CD709ED2-CC55-4EFA-8B2F-BD0DC3835320}"/>
</file>

<file path=customXml/itemProps4.xml><?xml version="1.0" encoding="utf-8"?>
<ds:datastoreItem xmlns:ds="http://schemas.openxmlformats.org/officeDocument/2006/customXml" ds:itemID="{D5A9A3FA-9563-441A-812E-E81C7F62812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86629</TotalTime>
  <Words>10223</Words>
  <Application>Microsoft Office PowerPoint</Application>
  <PresentationFormat>Affichage à l'écran (4:3)</PresentationFormat>
  <Paragraphs>4642</Paragraphs>
  <Slides>118</Slides>
  <Notes>118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118</vt:i4>
      </vt:variant>
    </vt:vector>
  </HeadingPairs>
  <TitlesOfParts>
    <vt:vector size="127" baseType="lpstr">
      <vt:lpstr>Arial</vt:lpstr>
      <vt:lpstr>ATSackers Gothic Medium</vt:lpstr>
      <vt:lpstr>DIN Next LT Pro Medium Cond</vt:lpstr>
      <vt:lpstr>Verdana</vt:lpstr>
      <vt:lpstr>Wingdings</vt:lpstr>
      <vt:lpstr>Wingdings 2</vt:lpstr>
      <vt:lpstr>ThèmeROUGE</vt:lpstr>
      <vt:lpstr>1_ThèmeROUGE</vt:lpstr>
      <vt:lpstr>Acrobat Document</vt:lpstr>
      <vt:lpstr>Présentation PowerPoint</vt:lpstr>
      <vt:lpstr>Présentation PowerPoint</vt:lpstr>
      <vt:lpstr>Website Content Management</vt:lpstr>
      <vt:lpstr>Introduction</vt:lpstr>
      <vt:lpstr>Introduction</vt:lpstr>
      <vt:lpstr>Pages list</vt:lpstr>
      <vt:lpstr>Pages list</vt:lpstr>
      <vt:lpstr>Pages list</vt:lpstr>
      <vt:lpstr>Pages list</vt:lpstr>
      <vt:lpstr>Pages list</vt:lpstr>
      <vt:lpstr>Pages list</vt:lpstr>
      <vt:lpstr>Header MOULINEX  </vt:lpstr>
      <vt:lpstr>Header ROWENTA/CALOR </vt:lpstr>
      <vt:lpstr>Header Tefal </vt:lpstr>
      <vt:lpstr>Header ALL-CLAD / Lagostina</vt:lpstr>
      <vt:lpstr>Header SEB </vt:lpstr>
      <vt:lpstr>Header KRUPS</vt:lpstr>
      <vt:lpstr>Header WMF</vt:lpstr>
      <vt:lpstr>Header Rowenta DTC</vt:lpstr>
      <vt:lpstr>Marketing popin</vt:lpstr>
      <vt:lpstr>Footer MOULINEX / ROWENTA / CALOR</vt:lpstr>
      <vt:lpstr>Footer SEB</vt:lpstr>
      <vt:lpstr>Footer KRUPS</vt:lpstr>
      <vt:lpstr>Footer TEFAL</vt:lpstr>
      <vt:lpstr>Footer TEFAL</vt:lpstr>
      <vt:lpstr>Footer ALL-CLAD / Lagostina</vt:lpstr>
      <vt:lpstr>Footer WMF</vt:lpstr>
      <vt:lpstr>Footer Rowenta DTC</vt:lpstr>
      <vt:lpstr>Home Page MOULINEX</vt:lpstr>
      <vt:lpstr>Home Page ROWENTA</vt:lpstr>
      <vt:lpstr>Home Page TEFAL</vt:lpstr>
      <vt:lpstr>Home Page ALL-CLAD</vt:lpstr>
      <vt:lpstr>Home Page Lagostina</vt:lpstr>
      <vt:lpstr>Home Page SEB</vt:lpstr>
      <vt:lpstr>Home Page KRUPS</vt:lpstr>
      <vt:lpstr>Home Page CALOR</vt:lpstr>
      <vt:lpstr>Home Page WMF</vt:lpstr>
      <vt:lpstr>Home Page Rowenta DTC</vt:lpstr>
      <vt:lpstr>MouliSearchPage MOULINEX   </vt:lpstr>
      <vt:lpstr>Enjoy ROWENTA/CALOR advices master page   </vt:lpstr>
      <vt:lpstr>Enjoy ROWENTA/Made in ROWENTA/CALOR advices Article page   </vt:lpstr>
      <vt:lpstr>Sub Category Page MOULINEX/ROWENTA</vt:lpstr>
      <vt:lpstr>Sub Category Page TEFAL</vt:lpstr>
      <vt:lpstr>Sub Category Page ALL-CLAD / Lagostina</vt:lpstr>
      <vt:lpstr>Sub Category Page SEB</vt:lpstr>
      <vt:lpstr>Sub Category Page KRUPS</vt:lpstr>
      <vt:lpstr>Sub Category Page CALOR</vt:lpstr>
      <vt:lpstr>Product Overview Page WMF (Sub cat)</vt:lpstr>
      <vt:lpstr>Sub Category Page Rowenta DTC</vt:lpstr>
      <vt:lpstr>Category Page TEFAL</vt:lpstr>
      <vt:lpstr>Category Page ROWENTA</vt:lpstr>
      <vt:lpstr>Category Page SEB</vt:lpstr>
      <vt:lpstr>Category “Univers” Page KRUPS</vt:lpstr>
      <vt:lpstr>Category “Hub” Page KRUPS</vt:lpstr>
      <vt:lpstr>Category Page CALOR</vt:lpstr>
      <vt:lpstr>Category Entry Page WMF</vt:lpstr>
      <vt:lpstr>Category Page Rowenta DTC</vt:lpstr>
      <vt:lpstr>Collections list Page ALL-CLAD / Lagostina</vt:lpstr>
      <vt:lpstr>ProductDetails Page</vt:lpstr>
      <vt:lpstr>Product Details Page KRUPS</vt:lpstr>
      <vt:lpstr>Product Detail Page WMF</vt:lpstr>
      <vt:lpstr>Search Results Page (empty search)</vt:lpstr>
      <vt:lpstr>Search Result Page Rowenta DTC</vt:lpstr>
      <vt:lpstr>Cookboard detail Page 1/2 MOULINEX  </vt:lpstr>
      <vt:lpstr>Cookboard detail Page 2/2 MOULINEX  </vt:lpstr>
      <vt:lpstr>Recipe Home Page MOULINEX </vt:lpstr>
      <vt:lpstr>Recipe Home Page TEFAL</vt:lpstr>
      <vt:lpstr>Recipe Home Page ALL-CLAD / Lagostina</vt:lpstr>
      <vt:lpstr>Recipe Home Page SEB</vt:lpstr>
      <vt:lpstr>Recipe UGC List Page MOULINEX </vt:lpstr>
      <vt:lpstr>Simple Editorial Pages Template </vt:lpstr>
      <vt:lpstr>News list Page MOULINEX</vt:lpstr>
      <vt:lpstr>News Detail Page MOULINEX</vt:lpstr>
      <vt:lpstr>MyMOULINEX / MyROWENTA Page</vt:lpstr>
      <vt:lpstr>Made in ROWENTA Page</vt:lpstr>
      <vt:lpstr>Where to buy? Store on line</vt:lpstr>
      <vt:lpstr>Where to buy? Store online KRUPS </vt:lpstr>
      <vt:lpstr>Where to buy? Store finder</vt:lpstr>
      <vt:lpstr>Where to buy page – ALL-CLAD / Lagostina</vt:lpstr>
      <vt:lpstr>About Us Template</vt:lpstr>
      <vt:lpstr>About us page - ALL-CLAD / Lagostina</vt:lpstr>
      <vt:lpstr>About us page – KRUPS </vt:lpstr>
      <vt:lpstr>Warranty page - ALL-CLAD / Lagostina</vt:lpstr>
      <vt:lpstr>Help-Sales Conditions-Privacy Template</vt:lpstr>
      <vt:lpstr>FAQ</vt:lpstr>
      <vt:lpstr>FAQ – All Clad</vt:lpstr>
      <vt:lpstr>Special Offers Template TEFAL</vt:lpstr>
      <vt:lpstr>Special Offers V2 Template</vt:lpstr>
      <vt:lpstr>Country Selector Page</vt:lpstr>
      <vt:lpstr>Not found Page</vt:lpstr>
      <vt:lpstr>Accessories home page</vt:lpstr>
      <vt:lpstr>Accessories Home Page SEB</vt:lpstr>
      <vt:lpstr>Accessories Home Page KRUPS </vt:lpstr>
      <vt:lpstr>Accessories list page</vt:lpstr>
      <vt:lpstr>Accessory list Page SEB</vt:lpstr>
      <vt:lpstr>Accessories detail page</vt:lpstr>
      <vt:lpstr>Accessories detail page SEB</vt:lpstr>
      <vt:lpstr>Accessories detail page KRUPS </vt:lpstr>
      <vt:lpstr>Free content page template</vt:lpstr>
      <vt:lpstr>Additional content page (similar to category page)</vt:lpstr>
      <vt:lpstr>CSS Homepage (ALL-CLAD / Lagostina)</vt:lpstr>
      <vt:lpstr>Contact Us (TEFAL)</vt:lpstr>
      <vt:lpstr>Contact Us(MOULINEX, SEB &amp; KRUPS)</vt:lpstr>
      <vt:lpstr>Contact Us (ROWENTA,CALOR)</vt:lpstr>
      <vt:lpstr>Contact Us (ALL-CLAD / Lagostina)</vt:lpstr>
      <vt:lpstr>Reparability page</vt:lpstr>
      <vt:lpstr>How to choose page TEFAL</vt:lpstr>
      <vt:lpstr>Mobile Application List Page</vt:lpstr>
      <vt:lpstr>History Page SEB</vt:lpstr>
      <vt:lpstr>History Page KRUPS</vt:lpstr>
      <vt:lpstr>Eat Well Page SEB</vt:lpstr>
      <vt:lpstr>Sustainable development Page SEB</vt:lpstr>
      <vt:lpstr>Sitemap Page SEB</vt:lpstr>
      <vt:lpstr>« Soirée foot » Page SEB</vt:lpstr>
      <vt:lpstr>Inspiration Landing Page WMF</vt:lpstr>
      <vt:lpstr>New Generation Template WMF-Part1</vt:lpstr>
      <vt:lpstr>New Generation Template WMF-Part2</vt:lpstr>
      <vt:lpstr>Buying Guide Rowenta DTC</vt:lpstr>
    </vt:vector>
  </TitlesOfParts>
  <Company>Groupe SEB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FOR_All-Brands_Website_Website_ContentManagement</dc:title>
  <dc:creator>Groupe SEB Communication</dc:creator>
  <cp:lastModifiedBy>ZIDI Kadouche</cp:lastModifiedBy>
  <cp:revision>2190</cp:revision>
  <dcterms:modified xsi:type="dcterms:W3CDTF">2020-01-17T14:29:49Z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eur">
    <vt:lpwstr>Groupe SEB Communication</vt:lpwstr>
  </property>
  <property fmtid="{D5CDD505-2E9C-101B-9397-08002B2CF9AE}" pid="3" name="ContentType">
    <vt:lpwstr>Nouveau document</vt:lpwstr>
  </property>
  <property fmtid="{D5CDD505-2E9C-101B-9397-08002B2CF9AE}" pid="4" name="A traduire">
    <vt:lpwstr>1</vt:lpwstr>
  </property>
  <property fmtid="{D5CDD505-2E9C-101B-9397-08002B2CF9AE}" pid="5" name="Langue">
    <vt:lpwstr>FR</vt:lpwstr>
  </property>
  <property fmtid="{D5CDD505-2E9C-101B-9397-08002B2CF9AE}" pid="6" name="Drapeau">
    <vt:lpwstr/>
  </property>
  <property fmtid="{D5CDD505-2E9C-101B-9397-08002B2CF9AE}" pid="7" name="ContentTypeId">
    <vt:lpwstr>0x0101006255ACD18BB8BA48BC140F56F2144889</vt:lpwstr>
  </property>
  <property fmtid="{D5CDD505-2E9C-101B-9397-08002B2CF9AE}" pid="8" name="Language">
    <vt:lpwstr>FR</vt:lpwstr>
  </property>
  <property fmtid="{D5CDD505-2E9C-101B-9397-08002B2CF9AE}" pid="9" name="Flag">
    <vt:lpwstr/>
  </property>
  <property fmtid="{D5CDD505-2E9C-101B-9397-08002B2CF9AE}" pid="10" name="Translate">
    <vt:lpwstr>false</vt:lpwstr>
  </property>
  <property fmtid="{D5CDD505-2E9C-101B-9397-08002B2CF9AE}" pid="11" name="d7bea3b829bb4e58a70593075090cdac">
    <vt:lpwstr>_TO BE DEFINED|18a709e7-74ab-4d56-b82d-5e08e50d7d36</vt:lpwstr>
  </property>
  <property fmtid="{D5CDD505-2E9C-101B-9397-08002B2CF9AE}" pid="12" name="h6e3e88ffaea4ff8b3b4db99e4ed1c0b">
    <vt:lpwstr>_TO BE DEFINED|d152e243-c296-4739-8450-0ee370bf7302</vt:lpwstr>
  </property>
  <property fmtid="{D5CDD505-2E9C-101B-9397-08002B2CF9AE}" pid="13" name="l6af22312f684e758d500babaa8ebf0c">
    <vt:lpwstr>1. In progress|c875cdda-df6d-481d-ab81-c752b113fdfb</vt:lpwstr>
  </property>
  <property fmtid="{D5CDD505-2E9C-101B-9397-08002B2CF9AE}" pid="14" name="TaxCatchAll">
    <vt:lpwstr>32;#_TO BE DEFINED|18a709e7-74ab-4d56-b82d-5e08e50d7d36;#84;#Init|e02fe272-c989-4699-980c-afa9ae694088;#24;#_TO BE DEFINED|d152e243-c296-4739-8450-0ee370bf7302;#22;#1. In progress|c875cdda-df6d-481d-ab81-c752b113fdfb</vt:lpwstr>
  </property>
  <property fmtid="{D5CDD505-2E9C-101B-9397-08002B2CF9AE}" pid="15" name="lc9d15623f6a42beb8682825427eadf5">
    <vt:lpwstr>Init|e02fe272-c989-4699-980c-afa9ae694088</vt:lpwstr>
  </property>
  <property fmtid="{D5CDD505-2E9C-101B-9397-08002B2CF9AE}" pid="16" name="Development_x0020_Category">
    <vt:lpwstr>84;#Init|e02fe272-c989-4699-980c-afa9ae694088</vt:lpwstr>
  </property>
  <property fmtid="{D5CDD505-2E9C-101B-9397-08002B2CF9AE}" pid="17" name="Application">
    <vt:lpwstr>24;#_TO BE DEFINED|d152e243-c296-4739-8450-0ee370bf7302</vt:lpwstr>
  </property>
  <property fmtid="{D5CDD505-2E9C-101B-9397-08002B2CF9AE}" pid="18" name="Business_x002C__x0020_Family_x0020__xFF06_Processes">
    <vt:lpwstr>32;#_TO BE DEFINED|18a709e7-74ab-4d56-b82d-5e08e50d7d36</vt:lpwstr>
  </property>
  <property fmtid="{D5CDD505-2E9C-101B-9397-08002B2CF9AE}" pid="19" name="Document_x0020_State">
    <vt:lpwstr>22;#1. In progress|c875cdda-df6d-481d-ab81-c752b113fdfb</vt:lpwstr>
  </property>
  <property fmtid="{D5CDD505-2E9C-101B-9397-08002B2CF9AE}" pid="20" name="Document State">
    <vt:lpwstr>22;#1. In progress|c875cdda-df6d-481d-ab81-c752b113fdfb</vt:lpwstr>
  </property>
  <property fmtid="{D5CDD505-2E9C-101B-9397-08002B2CF9AE}" pid="21" name="Development Category">
    <vt:lpwstr>84;#Init|e02fe272-c989-4699-980c-afa9ae694088</vt:lpwstr>
  </property>
  <property fmtid="{D5CDD505-2E9C-101B-9397-08002B2CF9AE}" pid="22" name="Business, Family ＆Processes">
    <vt:lpwstr>32;#_TO BE DEFINED|18a709e7-74ab-4d56-b82d-5e08e50d7d36</vt:lpwstr>
  </property>
  <property fmtid="{D5CDD505-2E9C-101B-9397-08002B2CF9AE}" pid="23" name="Project_x0020_Name">
    <vt:lpwstr>403;#1200186|ce1626ec-cb6d-4a6c-b852-514643dea3dd</vt:lpwstr>
  </property>
  <property fmtid="{D5CDD505-2E9C-101B-9397-08002B2CF9AE}" pid="24" name="Project Name">
    <vt:lpwstr>403;#1200186|ce1626ec-cb6d-4a6c-b852-514643dea3dd</vt:lpwstr>
  </property>
  <property fmtid="{D5CDD505-2E9C-101B-9397-08002B2CF9AE}" pid="25" name="Brand">
    <vt:lpwstr>25;#Tefal|e685edc5-85c0-4d26-9ae7-2073af6d488a;#106;#Moulinex|59990329-34ab-415d-b95d-7c3c527ab44d;#212;#Rowenta|d430e5e2-9008-4fc1-abcf-5fbe5edad0b2;#213;#All Clad|02d92d48-9da6-4c1a-b21c-208bf0829c7f</vt:lpwstr>
  </property>
</Properties>
</file>